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774" r:id="rId1"/>
    <p:sldMasterId id="2147483812" r:id="rId2"/>
  </p:sldMasterIdLst>
  <p:notesMasterIdLst>
    <p:notesMasterId r:id="rId46"/>
  </p:notesMasterIdLst>
  <p:handoutMasterIdLst>
    <p:handoutMasterId r:id="rId47"/>
  </p:handoutMasterIdLst>
  <p:sldIdLst>
    <p:sldId id="256" r:id="rId3"/>
    <p:sldId id="565" r:id="rId4"/>
    <p:sldId id="601" r:id="rId5"/>
    <p:sldId id="568" r:id="rId6"/>
    <p:sldId id="569" r:id="rId7"/>
    <p:sldId id="602" r:id="rId8"/>
    <p:sldId id="583" r:id="rId9"/>
    <p:sldId id="598" r:id="rId10"/>
    <p:sldId id="604" r:id="rId11"/>
    <p:sldId id="600" r:id="rId12"/>
    <p:sldId id="582" r:id="rId13"/>
    <p:sldId id="588" r:id="rId14"/>
    <p:sldId id="571" r:id="rId15"/>
    <p:sldId id="591" r:id="rId16"/>
    <p:sldId id="575" r:id="rId17"/>
    <p:sldId id="596" r:id="rId18"/>
    <p:sldId id="595" r:id="rId19"/>
    <p:sldId id="592" r:id="rId20"/>
    <p:sldId id="572" r:id="rId21"/>
    <p:sldId id="573" r:id="rId22"/>
    <p:sldId id="594" r:id="rId23"/>
    <p:sldId id="574" r:id="rId24"/>
    <p:sldId id="603" r:id="rId25"/>
    <p:sldId id="599" r:id="rId26"/>
    <p:sldId id="577" r:id="rId27"/>
    <p:sldId id="580" r:id="rId28"/>
    <p:sldId id="606" r:id="rId29"/>
    <p:sldId id="587" r:id="rId30"/>
    <p:sldId id="607" r:id="rId31"/>
    <p:sldId id="608" r:id="rId32"/>
    <p:sldId id="589" r:id="rId33"/>
    <p:sldId id="609" r:id="rId34"/>
    <p:sldId id="605" r:id="rId35"/>
    <p:sldId id="335" r:id="rId36"/>
    <p:sldId id="566" r:id="rId37"/>
    <p:sldId id="578" r:id="rId38"/>
    <p:sldId id="586" r:id="rId39"/>
    <p:sldId id="584" r:id="rId40"/>
    <p:sldId id="585" r:id="rId41"/>
    <p:sldId id="579" r:id="rId42"/>
    <p:sldId id="593" r:id="rId43"/>
    <p:sldId id="567" r:id="rId44"/>
    <p:sldId id="597" r:id="rId45"/>
  </p:sldIdLst>
  <p:sldSz cx="9144000" cy="6858000" type="screen4x3"/>
  <p:notesSz cx="6858000" cy="9144000"/>
  <p:defaultTextStyle>
    <a:defPPr>
      <a:defRPr lang="en-US"/>
    </a:defPPr>
    <a:lvl1pPr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5pPr>
    <a:lvl6pPr marL="22860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6pPr>
    <a:lvl7pPr marL="27432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7pPr>
    <a:lvl8pPr marL="32004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8pPr>
    <a:lvl9pPr marL="36576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9pPr>
  </p:defaultTextStyle>
  <p:extLst>
    <p:ext uri="{EFAFB233-063F-42B5-8137-9DF3F51BA10A}">
      <p15:sldGuideLst xmlns:p15="http://schemas.microsoft.com/office/powerpoint/2012/main">
        <p15:guide id="1" orient="horz" pos="2413">
          <p15:clr>
            <a:srgbClr val="A4A3A4"/>
          </p15:clr>
        </p15:guide>
        <p15:guide id="2" pos="451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E77"/>
    <a:srgbClr val="F2B037"/>
    <a:srgbClr val="F782D6"/>
    <a:srgbClr val="D639FF"/>
    <a:srgbClr val="011550"/>
    <a:srgbClr val="FF0000"/>
    <a:srgbClr val="3769A1"/>
    <a:srgbClr val="2E5A9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13" autoAdjust="0"/>
    <p:restoredTop sz="71699" autoAdjust="0"/>
  </p:normalViewPr>
  <p:slideViewPr>
    <p:cSldViewPr snapToObjects="1">
      <p:cViewPr varScale="1">
        <p:scale>
          <a:sx n="87" d="100"/>
          <a:sy n="87" d="100"/>
        </p:scale>
        <p:origin x="1960" y="184"/>
      </p:cViewPr>
      <p:guideLst>
        <p:guide orient="horz" pos="2413"/>
        <p:guide pos="4514"/>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409AC59-4EDA-BF47-9E49-D58AB535F6F3}" type="datetimeFigureOut">
              <a:rPr lang="es-ES" smtClean="0"/>
              <a:t>27/6/19</a:t>
            </a:fld>
            <a:endParaRPr lang="es-ES"/>
          </a:p>
        </p:txBody>
      </p:sp>
      <p:sp>
        <p:nvSpPr>
          <p:cNvPr id="4" name="Marcador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5C2B9B6-C15D-C64B-B971-DE146D58247A}" type="slidenum">
              <a:rPr lang="es-ES" smtClean="0"/>
              <a:t>‹Nº›</a:t>
            </a:fld>
            <a:endParaRPr lang="es-ES"/>
          </a:p>
        </p:txBody>
      </p:sp>
    </p:spTree>
    <p:extLst>
      <p:ext uri="{BB962C8B-B14F-4D97-AF65-F5344CB8AC3E}">
        <p14:creationId xmlns:p14="http://schemas.microsoft.com/office/powerpoint/2010/main" val="15223094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1"/>
          <p:cNvSpPr>
            <a:spLocks noGrp="1" noRot="1" noChangeAspect="1" noChangeArrowheads="1" noTextEdit="1"/>
          </p:cNvSpPr>
          <p:nvPr>
            <p:ph type="sldImg"/>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098" name="Rectangle 2"/>
          <p:cNvSpPr>
            <a:spLocks noGrp="1" noChangeArrowheads="1"/>
          </p:cNvSpPr>
          <p:nvPr>
            <p:ph type="body" sz="quarter" idx="1"/>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1156409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0"/>
      </a:spcBef>
      <a:spcAft>
        <a:spcPct val="0"/>
      </a:spcAft>
      <a:defRPr sz="1200" kern="1200">
        <a:solidFill>
          <a:schemeClr val="tx1"/>
        </a:solidFill>
        <a:latin typeface="Arial" charset="0"/>
        <a:ea typeface="MS PGothic" pitchFamily="34" charset="-128"/>
        <a:cs typeface="MS PGothic" charset="0"/>
      </a:defRPr>
    </a:lvl1pPr>
    <a:lvl2pPr marL="457200" algn="l" rtl="0" eaLnBrk="0" fontAlgn="base" hangingPunct="0">
      <a:spcBef>
        <a:spcPct val="0"/>
      </a:spcBef>
      <a:spcAft>
        <a:spcPct val="0"/>
      </a:spcAft>
      <a:defRPr sz="1200" kern="1200">
        <a:solidFill>
          <a:schemeClr val="tx1"/>
        </a:solidFill>
        <a:latin typeface="Arial" charset="0"/>
        <a:ea typeface="MS PGothic" pitchFamily="34" charset="-128"/>
        <a:cs typeface="MS PGothic" charset="0"/>
      </a:defRPr>
    </a:lvl2pPr>
    <a:lvl3pPr marL="914400" algn="l" rtl="0" eaLnBrk="0" fontAlgn="base" hangingPunct="0">
      <a:spcBef>
        <a:spcPct val="0"/>
      </a:spcBef>
      <a:spcAft>
        <a:spcPct val="0"/>
      </a:spcAft>
      <a:defRPr sz="1200" kern="1200">
        <a:solidFill>
          <a:schemeClr val="tx1"/>
        </a:solidFill>
        <a:latin typeface="Arial" charset="0"/>
        <a:ea typeface="MS PGothic" pitchFamily="34" charset="-128"/>
        <a:cs typeface="MS PGothic" charset="0"/>
      </a:defRPr>
    </a:lvl3pPr>
    <a:lvl4pPr marL="1371600" algn="l" rtl="0" eaLnBrk="0" fontAlgn="base" hangingPunct="0">
      <a:spcBef>
        <a:spcPct val="0"/>
      </a:spcBef>
      <a:spcAft>
        <a:spcPct val="0"/>
      </a:spcAft>
      <a:defRPr sz="1200" kern="1200">
        <a:solidFill>
          <a:schemeClr val="tx1"/>
        </a:solidFill>
        <a:latin typeface="Arial" charset="0"/>
        <a:ea typeface="MS PGothic" pitchFamily="34" charset="-128"/>
        <a:cs typeface="MS PGothic" charset="0"/>
      </a:defRPr>
    </a:lvl4pPr>
    <a:lvl5pPr marL="1828800" algn="l" rtl="0" eaLnBrk="0" fontAlgn="base" hangingPunct="0">
      <a:spcBef>
        <a:spcPct val="0"/>
      </a:spcBef>
      <a:spcAft>
        <a:spcPct val="0"/>
      </a:spcAft>
      <a:defRPr sz="1200" kern="1200">
        <a:solidFill>
          <a:schemeClr val="tx1"/>
        </a:solidFill>
        <a:latin typeface="Arial" charset="0"/>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1138319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aseline="0" dirty="0"/>
              <a:t>So, </a:t>
            </a:r>
            <a:r>
              <a:rPr lang="es-ES" baseline="0" dirty="0" err="1"/>
              <a:t>now</a:t>
            </a:r>
            <a:r>
              <a:rPr lang="es-ES" baseline="0" dirty="0"/>
              <a:t>, </a:t>
            </a:r>
            <a:r>
              <a:rPr lang="es-ES" baseline="0" dirty="0" err="1"/>
              <a:t>I’m</a:t>
            </a:r>
            <a:r>
              <a:rPr lang="es-ES" baseline="0" dirty="0"/>
              <a:t> </a:t>
            </a:r>
            <a:r>
              <a:rPr lang="es-ES" baseline="0" dirty="0" err="1"/>
              <a:t>going</a:t>
            </a:r>
            <a:r>
              <a:rPr lang="es-ES" baseline="0" dirty="0"/>
              <a:t> </a:t>
            </a:r>
            <a:r>
              <a:rPr lang="es-ES" baseline="0" dirty="0" err="1"/>
              <a:t>to</a:t>
            </a:r>
            <a:r>
              <a:rPr lang="es-ES" baseline="0" dirty="0"/>
              <a:t> </a:t>
            </a:r>
            <a:r>
              <a:rPr lang="es-ES" baseline="0" dirty="0" err="1"/>
              <a:t>focus</a:t>
            </a:r>
            <a:r>
              <a:rPr lang="es-ES" baseline="0" dirty="0"/>
              <a:t> </a:t>
            </a:r>
            <a:r>
              <a:rPr lang="es-ES" baseline="0" dirty="0" err="1"/>
              <a:t>the</a:t>
            </a:r>
            <a:r>
              <a:rPr lang="es-ES" baseline="0" dirty="0"/>
              <a:t> </a:t>
            </a:r>
            <a:r>
              <a:rPr lang="es-ES" baseline="0" dirty="0" err="1"/>
              <a:t>attention</a:t>
            </a:r>
            <a:r>
              <a:rPr lang="es-ES" baseline="0" dirty="0"/>
              <a:t> in </a:t>
            </a:r>
            <a:r>
              <a:rPr lang="es-ES" baseline="0" dirty="0" err="1"/>
              <a:t>the</a:t>
            </a:r>
            <a:r>
              <a:rPr lang="es-ES" baseline="0" dirty="0"/>
              <a:t> </a:t>
            </a:r>
            <a:r>
              <a:rPr lang="es-ES" baseline="0" dirty="0" err="1"/>
              <a:t>monitoring</a:t>
            </a:r>
            <a:r>
              <a:rPr lang="es-ES" baseline="0" dirty="0"/>
              <a:t> </a:t>
            </a:r>
            <a:r>
              <a:rPr lang="es-ES" baseline="0" dirty="0" err="1"/>
              <a:t>system</a:t>
            </a:r>
            <a:endParaRPr lang="es-ES" baseline="0" dirty="0"/>
          </a:p>
        </p:txBody>
      </p:sp>
      <p:sp>
        <p:nvSpPr>
          <p:cNvPr id="4" name="Marcador de número de diapositiva 3"/>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6CA19FB-EC12-4743-BF72-CE98D5463878}" type="slidenum">
              <a:rPr kumimoji="0" lang="es-ES" sz="2400" b="0" i="0" u="none" strike="noStrike" kern="1200" cap="none" spc="0" normalizeH="0" baseline="0" noProof="0" smtClean="0">
                <a:ln>
                  <a:noFill/>
                </a:ln>
                <a:solidFill>
                  <a:srgbClr val="000000"/>
                </a:solidFill>
                <a:effectLst/>
                <a:uLnTx/>
                <a:uFillTx/>
                <a:latin typeface="Arial" charset="0"/>
                <a:ea typeface="ヒラギノ角ゴ ProN W3" charset="0"/>
                <a:sym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10</a:t>
            </a:fld>
            <a:endParaRPr kumimoji="0" lang="es-ES" sz="2400" b="0" i="0" u="none" strike="noStrike" kern="1200" cap="none" spc="0" normalizeH="0" baseline="0" noProof="0">
              <a:ln>
                <a:noFill/>
              </a:ln>
              <a:solidFill>
                <a:srgbClr val="000000"/>
              </a:solidFill>
              <a:effectLst/>
              <a:uLnTx/>
              <a:uFillTx/>
              <a:latin typeface="Arial" charset="0"/>
              <a:ea typeface="ヒラギノ角ゴ ProN W3" charset="0"/>
              <a:sym typeface="Arial" charset="0"/>
            </a:endParaRPr>
          </a:p>
        </p:txBody>
      </p:sp>
    </p:spTree>
    <p:extLst>
      <p:ext uri="{BB962C8B-B14F-4D97-AF65-F5344CB8AC3E}">
        <p14:creationId xmlns:p14="http://schemas.microsoft.com/office/powerpoint/2010/main" val="183617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aseline="0" dirty="0" err="1"/>
              <a:t>This</a:t>
            </a:r>
            <a:r>
              <a:rPr lang="es-ES" baseline="0" dirty="0"/>
              <a:t> </a:t>
            </a:r>
            <a:r>
              <a:rPr lang="es-ES" baseline="0" dirty="0" err="1"/>
              <a:t>is</a:t>
            </a:r>
            <a:r>
              <a:rPr lang="es-ES" baseline="0" dirty="0"/>
              <a:t> </a:t>
            </a:r>
            <a:r>
              <a:rPr lang="es-ES" baseline="0" dirty="0" err="1"/>
              <a:t>an</a:t>
            </a:r>
            <a:r>
              <a:rPr lang="es-ES" baseline="0" dirty="0"/>
              <a:t> </a:t>
            </a:r>
            <a:r>
              <a:rPr lang="es-ES" baseline="0" dirty="0" err="1"/>
              <a:t>example</a:t>
            </a:r>
            <a:r>
              <a:rPr lang="es-ES" baseline="0" dirty="0"/>
              <a:t> of a </a:t>
            </a:r>
            <a:r>
              <a:rPr lang="es-ES" baseline="0" dirty="0" err="1"/>
              <a:t>medium-scale</a:t>
            </a:r>
            <a:r>
              <a:rPr lang="es-ES" baseline="0" dirty="0"/>
              <a:t> </a:t>
            </a:r>
            <a:r>
              <a:rPr lang="es-ES" baseline="0" dirty="0" err="1"/>
              <a:t>deployment</a:t>
            </a:r>
            <a:r>
              <a:rPr lang="es-ES" baseline="0" dirty="0"/>
              <a:t>, and </a:t>
            </a:r>
            <a:r>
              <a:rPr lang="en-US" baseline="0" dirty="0"/>
              <a:t>this deployment is available if your cluster has up to 200 nodes.</a:t>
            </a:r>
            <a:endParaRPr lang="es-ES" baseline="0" dirty="0"/>
          </a:p>
          <a:p>
            <a:endParaRPr lang="es-ES" baseline="0" dirty="0"/>
          </a:p>
          <a:p>
            <a:endParaRPr lang="es-ES" baseline="0" dirty="0"/>
          </a:p>
          <a:p>
            <a:r>
              <a:rPr lang="en-GB" baseline="0" noProof="0" dirty="0"/>
              <a:t>We define some stress tests and this is the worst result that we’ve obtained. This is the result of establish the worst processing time per received package in the server.</a:t>
            </a:r>
          </a:p>
          <a:p>
            <a:endParaRPr lang="es-ES" baseline="0" dirty="0"/>
          </a:p>
        </p:txBody>
      </p:sp>
      <p:sp>
        <p:nvSpPr>
          <p:cNvPr id="4" name="Marcador de número de diapositiva 3"/>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6CA19FB-EC12-4743-BF72-CE98D5463878}" type="slidenum">
              <a:rPr kumimoji="0" lang="es-ES" sz="2400" b="0" i="0" u="none" strike="noStrike" kern="1200" cap="none" spc="0" normalizeH="0" baseline="0" noProof="0" smtClean="0">
                <a:ln>
                  <a:noFill/>
                </a:ln>
                <a:solidFill>
                  <a:srgbClr val="000000"/>
                </a:solidFill>
                <a:effectLst/>
                <a:uLnTx/>
                <a:uFillTx/>
                <a:latin typeface="Arial" charset="0"/>
                <a:ea typeface="ヒラギノ角ゴ ProN W3" charset="0"/>
                <a:sym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11</a:t>
            </a:fld>
            <a:endParaRPr kumimoji="0" lang="es-ES" sz="2400" b="0" i="0" u="none" strike="noStrike" kern="1200" cap="none" spc="0" normalizeH="0" baseline="0" noProof="0">
              <a:ln>
                <a:noFill/>
              </a:ln>
              <a:solidFill>
                <a:srgbClr val="000000"/>
              </a:solidFill>
              <a:effectLst/>
              <a:uLnTx/>
              <a:uFillTx/>
              <a:latin typeface="Arial" charset="0"/>
              <a:ea typeface="ヒラギノ角ゴ ProN W3" charset="0"/>
              <a:sym typeface="Arial" charset="0"/>
            </a:endParaRPr>
          </a:p>
        </p:txBody>
      </p:sp>
    </p:spTree>
    <p:extLst>
      <p:ext uri="{BB962C8B-B14F-4D97-AF65-F5344CB8AC3E}">
        <p14:creationId xmlns:p14="http://schemas.microsoft.com/office/powerpoint/2010/main" val="10961689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baseline="0" dirty="0"/>
          </a:p>
          <a:p>
            <a:r>
              <a:rPr lang="es-ES" baseline="0" dirty="0"/>
              <a:t>And </a:t>
            </a:r>
            <a:r>
              <a:rPr lang="es-ES" baseline="0" dirty="0" err="1"/>
              <a:t>here</a:t>
            </a:r>
            <a:r>
              <a:rPr lang="es-ES" baseline="0" dirty="0"/>
              <a:t> </a:t>
            </a:r>
            <a:r>
              <a:rPr lang="es-ES" baseline="0" dirty="0" err="1"/>
              <a:t>you</a:t>
            </a:r>
            <a:r>
              <a:rPr lang="es-ES" baseline="0" dirty="0"/>
              <a:t> can </a:t>
            </a:r>
            <a:r>
              <a:rPr lang="es-ES" baseline="0" dirty="0" err="1"/>
              <a:t>see</a:t>
            </a:r>
            <a:r>
              <a:rPr lang="es-ES" baseline="0" dirty="0"/>
              <a:t> </a:t>
            </a:r>
            <a:r>
              <a:rPr lang="es-ES" baseline="0" dirty="0" err="1"/>
              <a:t>an</a:t>
            </a:r>
            <a:r>
              <a:rPr lang="es-ES" baseline="0" dirty="0"/>
              <a:t> </a:t>
            </a:r>
            <a:r>
              <a:rPr lang="es-ES" baseline="0" dirty="0" err="1"/>
              <a:t>example</a:t>
            </a:r>
            <a:r>
              <a:rPr lang="es-ES" baseline="0" dirty="0"/>
              <a:t> of a </a:t>
            </a:r>
            <a:r>
              <a:rPr lang="es-ES" baseline="0" dirty="0" err="1"/>
              <a:t>large-scale</a:t>
            </a:r>
            <a:r>
              <a:rPr lang="es-ES" baseline="0" dirty="0"/>
              <a:t> </a:t>
            </a:r>
            <a:r>
              <a:rPr lang="es-ES" baseline="0" dirty="0" err="1"/>
              <a:t>deployment</a:t>
            </a:r>
            <a:r>
              <a:rPr lang="es-ES" baseline="0" dirty="0"/>
              <a:t>, </a:t>
            </a:r>
            <a:r>
              <a:rPr lang="es-ES" baseline="0" dirty="0" err="1"/>
              <a:t>that</a:t>
            </a:r>
            <a:r>
              <a:rPr lang="es-ES" baseline="0" dirty="0"/>
              <a:t> </a:t>
            </a:r>
            <a:r>
              <a:rPr lang="es-ES" baseline="0" dirty="0" err="1"/>
              <a:t>includes</a:t>
            </a:r>
            <a:r>
              <a:rPr lang="es-ES" baseline="0" dirty="0"/>
              <a:t> </a:t>
            </a:r>
            <a:r>
              <a:rPr lang="es-ES" baseline="0" dirty="0" err="1"/>
              <a:t>some</a:t>
            </a:r>
            <a:r>
              <a:rPr lang="es-ES" baseline="0" dirty="0"/>
              <a:t> new </a:t>
            </a:r>
            <a:r>
              <a:rPr lang="es-ES" baseline="0" dirty="0" err="1"/>
              <a:t>objects</a:t>
            </a:r>
            <a:r>
              <a:rPr lang="es-ES" baseline="0" dirty="0"/>
              <a:t> (</a:t>
            </a:r>
            <a:r>
              <a:rPr lang="es-ES" baseline="0" dirty="0" err="1"/>
              <a:t>named</a:t>
            </a:r>
            <a:r>
              <a:rPr lang="es-ES" baseline="0" dirty="0"/>
              <a:t> </a:t>
            </a:r>
            <a:r>
              <a:rPr lang="es-ES" baseline="0" dirty="0" err="1"/>
              <a:t>Aggregators</a:t>
            </a:r>
            <a:r>
              <a:rPr lang="es-ES" baseline="0" dirty="0"/>
              <a:t> (</a:t>
            </a:r>
            <a:r>
              <a:rPr lang="es-ES" baseline="0" dirty="0" err="1"/>
              <a:t>painted</a:t>
            </a:r>
            <a:r>
              <a:rPr lang="es-ES" baseline="0" dirty="0"/>
              <a:t> in </a:t>
            </a:r>
            <a:r>
              <a:rPr lang="es-ES" baseline="0" dirty="0" err="1"/>
              <a:t>green</a:t>
            </a:r>
            <a:r>
              <a:rPr lang="es-ES" baseline="0" dirty="0"/>
              <a:t>)) </a:t>
            </a:r>
            <a:r>
              <a:rPr lang="es-ES" baseline="0" dirty="0" err="1"/>
              <a:t>to</a:t>
            </a:r>
            <a:r>
              <a:rPr lang="es-ES" baseline="0" dirty="0"/>
              <a:t> </a:t>
            </a:r>
            <a:r>
              <a:rPr lang="es-ES" baseline="0" dirty="0" err="1"/>
              <a:t>provide</a:t>
            </a:r>
            <a:r>
              <a:rPr lang="es-ES" baseline="0" dirty="0"/>
              <a:t> </a:t>
            </a:r>
            <a:r>
              <a:rPr lang="es-ES" baseline="0" dirty="0" err="1"/>
              <a:t>the</a:t>
            </a:r>
            <a:r>
              <a:rPr lang="es-ES" baseline="0" dirty="0"/>
              <a:t> </a:t>
            </a:r>
            <a:r>
              <a:rPr lang="es-ES" baseline="0" dirty="0" err="1"/>
              <a:t>scalability</a:t>
            </a:r>
            <a:r>
              <a:rPr lang="es-ES" baseline="0" dirty="0"/>
              <a:t>.</a:t>
            </a:r>
          </a:p>
          <a:p>
            <a:endParaRPr lang="es-ES" baseline="0" dirty="0"/>
          </a:p>
          <a:p>
            <a:r>
              <a:rPr lang="es-ES" baseline="0" dirty="0" err="1"/>
              <a:t>Here</a:t>
            </a:r>
            <a:r>
              <a:rPr lang="es-ES" baseline="0" dirty="0"/>
              <a:t> </a:t>
            </a:r>
            <a:r>
              <a:rPr lang="es-ES" baseline="0" dirty="0" err="1"/>
              <a:t>we</a:t>
            </a:r>
            <a:r>
              <a:rPr lang="es-ES" baseline="0" dirty="0"/>
              <a:t> can </a:t>
            </a:r>
            <a:r>
              <a:rPr lang="es-ES" baseline="0" dirty="0" err="1"/>
              <a:t>see</a:t>
            </a:r>
            <a:r>
              <a:rPr lang="es-ES" baseline="0" dirty="0"/>
              <a:t> </a:t>
            </a:r>
            <a:r>
              <a:rPr lang="es-ES" baseline="0" dirty="0" err="1"/>
              <a:t>the</a:t>
            </a:r>
            <a:r>
              <a:rPr lang="es-ES" baseline="0" dirty="0"/>
              <a:t> 3 </a:t>
            </a:r>
            <a:r>
              <a:rPr lang="es-ES" baseline="0" dirty="0" err="1"/>
              <a:t>components</a:t>
            </a:r>
            <a:r>
              <a:rPr lang="es-ES" baseline="0" dirty="0"/>
              <a:t>:</a:t>
            </a:r>
          </a:p>
          <a:p>
            <a:r>
              <a:rPr lang="es-ES" baseline="0" dirty="0"/>
              <a:t>	-</a:t>
            </a:r>
            <a:r>
              <a:rPr lang="es-ES" baseline="0" dirty="0" err="1"/>
              <a:t>DaeMon</a:t>
            </a:r>
            <a:r>
              <a:rPr lang="es-ES" baseline="0" dirty="0"/>
              <a:t> </a:t>
            </a:r>
            <a:r>
              <a:rPr lang="es-ES" baseline="0" dirty="0" err="1"/>
              <a:t>monoitor</a:t>
            </a:r>
            <a:r>
              <a:rPr lang="es-ES" baseline="0" dirty="0"/>
              <a:t> </a:t>
            </a:r>
            <a:r>
              <a:rPr lang="es-ES" baseline="0" dirty="0" err="1"/>
              <a:t>nodes</a:t>
            </a:r>
            <a:r>
              <a:rPr lang="es-ES" baseline="0" dirty="0"/>
              <a:t>: </a:t>
            </a:r>
            <a:r>
              <a:rPr lang="es-ES" baseline="0" dirty="0" err="1"/>
              <a:t>they</a:t>
            </a:r>
            <a:r>
              <a:rPr lang="es-ES" baseline="0" dirty="0"/>
              <a:t> are </a:t>
            </a:r>
            <a:r>
              <a:rPr lang="es-ES" baseline="0" dirty="0" err="1"/>
              <a:t>the</a:t>
            </a:r>
            <a:r>
              <a:rPr lang="es-ES" baseline="0" dirty="0"/>
              <a:t> </a:t>
            </a:r>
            <a:r>
              <a:rPr lang="es-ES" baseline="0" dirty="0" err="1"/>
              <a:t>circles</a:t>
            </a:r>
            <a:r>
              <a:rPr lang="es-ES" baseline="0" dirty="0"/>
              <a:t> </a:t>
            </a:r>
            <a:r>
              <a:rPr lang="es-ES" baseline="0" dirty="0" err="1"/>
              <a:t>painted</a:t>
            </a:r>
            <a:r>
              <a:rPr lang="es-ES" baseline="0" dirty="0"/>
              <a:t> in </a:t>
            </a:r>
            <a:r>
              <a:rPr lang="es-ES" baseline="0" dirty="0" err="1"/>
              <a:t>blue</a:t>
            </a:r>
            <a:r>
              <a:rPr lang="es-ES" baseline="0" dirty="0"/>
              <a:t>.</a:t>
            </a:r>
          </a:p>
          <a:p>
            <a:r>
              <a:rPr lang="es-ES" baseline="0" dirty="0"/>
              <a:t>	-</a:t>
            </a:r>
            <a:r>
              <a:rPr lang="es-ES" baseline="0" dirty="0" err="1"/>
              <a:t>Aggregators</a:t>
            </a:r>
            <a:r>
              <a:rPr lang="es-ES" baseline="0" dirty="0"/>
              <a:t>: </a:t>
            </a:r>
            <a:r>
              <a:rPr lang="es-ES" baseline="0" dirty="0" err="1"/>
              <a:t>the</a:t>
            </a:r>
            <a:r>
              <a:rPr lang="es-ES" baseline="0" dirty="0"/>
              <a:t> </a:t>
            </a:r>
            <a:r>
              <a:rPr lang="es-ES" baseline="0" dirty="0" err="1"/>
              <a:t>circles</a:t>
            </a:r>
            <a:r>
              <a:rPr lang="es-ES" baseline="0" dirty="0"/>
              <a:t> </a:t>
            </a:r>
            <a:r>
              <a:rPr lang="es-ES" baseline="0" dirty="0" err="1"/>
              <a:t>painted</a:t>
            </a:r>
            <a:r>
              <a:rPr lang="es-ES" baseline="0" dirty="0"/>
              <a:t> in </a:t>
            </a:r>
            <a:r>
              <a:rPr lang="es-ES" baseline="0" dirty="0" err="1"/>
              <a:t>green</a:t>
            </a:r>
            <a:endParaRPr lang="es-ES" baseline="0" dirty="0"/>
          </a:p>
          <a:p>
            <a:r>
              <a:rPr lang="es-ES" baseline="0" dirty="0"/>
              <a:t>	-And </a:t>
            </a:r>
            <a:r>
              <a:rPr lang="es-ES" baseline="0" dirty="0" err="1"/>
              <a:t>the</a:t>
            </a:r>
            <a:r>
              <a:rPr lang="es-ES" baseline="0" dirty="0"/>
              <a:t> servers: </a:t>
            </a:r>
            <a:r>
              <a:rPr lang="es-ES" baseline="0" dirty="0" err="1"/>
              <a:t>which</a:t>
            </a:r>
            <a:r>
              <a:rPr lang="es-ES" baseline="0" dirty="0"/>
              <a:t> share a DB.</a:t>
            </a:r>
          </a:p>
          <a:p>
            <a:endParaRPr lang="es-ES" baseline="0" dirty="0"/>
          </a:p>
          <a:p>
            <a:r>
              <a:rPr lang="es-ES" baseline="0" dirty="0"/>
              <a:t>So, as </a:t>
            </a:r>
            <a:r>
              <a:rPr lang="es-ES" baseline="0" dirty="0" err="1"/>
              <a:t>you</a:t>
            </a:r>
            <a:r>
              <a:rPr lang="es-ES" baseline="0" dirty="0"/>
              <a:t> can imagine, </a:t>
            </a:r>
            <a:r>
              <a:rPr lang="es-ES" baseline="0" dirty="0" err="1"/>
              <a:t>all</a:t>
            </a:r>
            <a:r>
              <a:rPr lang="es-ES" baseline="0" dirty="0"/>
              <a:t> </a:t>
            </a:r>
            <a:r>
              <a:rPr lang="es-ES" baseline="0" dirty="0" err="1"/>
              <a:t>daemon</a:t>
            </a:r>
            <a:r>
              <a:rPr lang="es-ES" baseline="0" dirty="0"/>
              <a:t> </a:t>
            </a:r>
            <a:r>
              <a:rPr lang="es-ES" baseline="0" dirty="0" err="1"/>
              <a:t>monitors</a:t>
            </a:r>
            <a:r>
              <a:rPr lang="es-ES" baseline="0" dirty="0"/>
              <a:t> </a:t>
            </a:r>
            <a:r>
              <a:rPr lang="es-ES" baseline="0" dirty="0" err="1"/>
              <a:t>will</a:t>
            </a:r>
            <a:r>
              <a:rPr lang="es-ES" baseline="0" dirty="0"/>
              <a:t> </a:t>
            </a:r>
            <a:r>
              <a:rPr lang="es-ES" baseline="0" dirty="0" err="1"/>
              <a:t>send</a:t>
            </a:r>
            <a:r>
              <a:rPr lang="es-ES" baseline="0" dirty="0"/>
              <a:t> </a:t>
            </a:r>
            <a:r>
              <a:rPr lang="es-ES" baseline="0" dirty="0" err="1"/>
              <a:t>their</a:t>
            </a:r>
            <a:r>
              <a:rPr lang="es-ES" baseline="0" dirty="0"/>
              <a:t> </a:t>
            </a:r>
            <a:r>
              <a:rPr lang="es-ES" baseline="0" dirty="0" err="1"/>
              <a:t>measuremens</a:t>
            </a:r>
            <a:r>
              <a:rPr lang="es-ES" baseline="0" dirty="0"/>
              <a:t> </a:t>
            </a:r>
            <a:r>
              <a:rPr lang="es-ES" baseline="0" dirty="0" err="1"/>
              <a:t>to</a:t>
            </a:r>
            <a:r>
              <a:rPr lang="es-ES" baseline="0" dirty="0"/>
              <a:t> </a:t>
            </a:r>
            <a:r>
              <a:rPr lang="es-ES" baseline="0" dirty="0" err="1"/>
              <a:t>their</a:t>
            </a:r>
            <a:r>
              <a:rPr lang="es-ES" baseline="0" dirty="0"/>
              <a:t> </a:t>
            </a:r>
            <a:r>
              <a:rPr lang="es-ES" baseline="0" dirty="0" err="1"/>
              <a:t>upper</a:t>
            </a:r>
            <a:r>
              <a:rPr lang="es-ES" baseline="0" dirty="0"/>
              <a:t> </a:t>
            </a:r>
            <a:r>
              <a:rPr lang="es-ES" baseline="0" dirty="0" err="1"/>
              <a:t>nodes</a:t>
            </a:r>
            <a:r>
              <a:rPr lang="es-ES" baseline="0" dirty="0"/>
              <a:t> (in </a:t>
            </a:r>
            <a:r>
              <a:rPr lang="es-ES" baseline="0" dirty="0" err="1"/>
              <a:t>this</a:t>
            </a:r>
            <a:r>
              <a:rPr lang="es-ES" baseline="0" dirty="0"/>
              <a:t> case </a:t>
            </a:r>
            <a:r>
              <a:rPr lang="es-ES" baseline="0" dirty="0" err="1"/>
              <a:t>all</a:t>
            </a:r>
            <a:r>
              <a:rPr lang="es-ES" baseline="0" dirty="0"/>
              <a:t> are </a:t>
            </a:r>
            <a:r>
              <a:rPr lang="es-ES" baseline="0" dirty="0" err="1"/>
              <a:t>aggregators</a:t>
            </a:r>
            <a:r>
              <a:rPr lang="es-ES" baseline="0" dirty="0"/>
              <a:t>), </a:t>
            </a:r>
            <a:r>
              <a:rPr lang="es-ES" baseline="0" dirty="0" err="1"/>
              <a:t>then</a:t>
            </a:r>
            <a:r>
              <a:rPr lang="es-ES" baseline="0" dirty="0"/>
              <a:t>, </a:t>
            </a:r>
            <a:r>
              <a:rPr lang="es-ES" baseline="0" dirty="0" err="1"/>
              <a:t>each</a:t>
            </a:r>
            <a:r>
              <a:rPr lang="es-ES" baseline="0" dirty="0"/>
              <a:t> </a:t>
            </a:r>
            <a:r>
              <a:rPr lang="es-ES" baseline="0" dirty="0" err="1"/>
              <a:t>aggregator</a:t>
            </a:r>
            <a:r>
              <a:rPr lang="es-ES" baseline="0" dirty="0"/>
              <a:t> </a:t>
            </a:r>
            <a:r>
              <a:rPr lang="es-ES" baseline="0" dirty="0" err="1"/>
              <a:t>send</a:t>
            </a:r>
            <a:r>
              <a:rPr lang="es-ES" baseline="0" dirty="0"/>
              <a:t> </a:t>
            </a:r>
            <a:r>
              <a:rPr lang="es-ES" baseline="0" dirty="0" err="1"/>
              <a:t>its</a:t>
            </a:r>
            <a:r>
              <a:rPr lang="es-ES" baseline="0" dirty="0"/>
              <a:t> </a:t>
            </a:r>
            <a:r>
              <a:rPr lang="es-ES" baseline="0" dirty="0" err="1"/>
              <a:t>information</a:t>
            </a:r>
            <a:r>
              <a:rPr lang="es-ES" baseline="0" dirty="0"/>
              <a:t> </a:t>
            </a:r>
            <a:r>
              <a:rPr lang="es-ES" baseline="0" dirty="0" err="1"/>
              <a:t>to</a:t>
            </a:r>
            <a:r>
              <a:rPr lang="es-ES" baseline="0" dirty="0"/>
              <a:t> </a:t>
            </a:r>
            <a:r>
              <a:rPr lang="es-ES" baseline="0" dirty="0" err="1"/>
              <a:t>the</a:t>
            </a:r>
            <a:r>
              <a:rPr lang="es-ES" baseline="0" dirty="0"/>
              <a:t> server. And </a:t>
            </a:r>
            <a:r>
              <a:rPr lang="es-ES" baseline="0" dirty="0" err="1"/>
              <a:t>finally</a:t>
            </a:r>
            <a:r>
              <a:rPr lang="es-ES" baseline="0" dirty="0"/>
              <a:t>, </a:t>
            </a:r>
            <a:r>
              <a:rPr lang="es-ES" baseline="0" dirty="0" err="1"/>
              <a:t>the</a:t>
            </a:r>
            <a:r>
              <a:rPr lang="es-ES" baseline="0" dirty="0"/>
              <a:t> server </a:t>
            </a:r>
            <a:r>
              <a:rPr lang="es-ES" baseline="0" dirty="0" err="1"/>
              <a:t>process</a:t>
            </a:r>
            <a:r>
              <a:rPr lang="es-ES" baseline="0" dirty="0"/>
              <a:t> </a:t>
            </a:r>
            <a:r>
              <a:rPr lang="es-ES" baseline="0" dirty="0" err="1"/>
              <a:t>the</a:t>
            </a:r>
            <a:r>
              <a:rPr lang="es-ES" baseline="0" dirty="0"/>
              <a:t> </a:t>
            </a:r>
            <a:r>
              <a:rPr lang="es-ES" baseline="0" dirty="0" err="1"/>
              <a:t>information</a:t>
            </a:r>
            <a:r>
              <a:rPr lang="es-ES" baseline="0" dirty="0"/>
              <a:t> and </a:t>
            </a:r>
            <a:r>
              <a:rPr lang="es-ES" baseline="0" dirty="0" err="1"/>
              <a:t>store</a:t>
            </a:r>
            <a:r>
              <a:rPr lang="es-ES" baseline="0" dirty="0"/>
              <a:t> </a:t>
            </a:r>
            <a:r>
              <a:rPr lang="es-ES" baseline="0" dirty="0" err="1"/>
              <a:t>the</a:t>
            </a:r>
            <a:r>
              <a:rPr lang="es-ES" baseline="0" dirty="0"/>
              <a:t> </a:t>
            </a:r>
            <a:r>
              <a:rPr lang="es-ES" baseline="0" dirty="0" err="1"/>
              <a:t>main</a:t>
            </a:r>
            <a:r>
              <a:rPr lang="es-ES" baseline="0" dirty="0"/>
              <a:t> </a:t>
            </a:r>
            <a:r>
              <a:rPr lang="es-ES" baseline="0" dirty="0" err="1"/>
              <a:t>values</a:t>
            </a:r>
            <a:r>
              <a:rPr lang="es-ES" baseline="0" dirty="0"/>
              <a:t> in a in-</a:t>
            </a:r>
            <a:r>
              <a:rPr lang="es-ES" baseline="0" dirty="0" err="1"/>
              <a:t>memory</a:t>
            </a:r>
            <a:r>
              <a:rPr lang="es-ES" baseline="0" dirty="0"/>
              <a:t> </a:t>
            </a:r>
            <a:r>
              <a:rPr lang="es-ES" baseline="0" dirty="0" err="1"/>
              <a:t>database</a:t>
            </a:r>
            <a:r>
              <a:rPr lang="es-ES" baseline="0" dirty="0"/>
              <a:t>, </a:t>
            </a:r>
          </a:p>
          <a:p>
            <a:endParaRPr lang="es-ES" baseline="0" dirty="0"/>
          </a:p>
          <a:p>
            <a:endParaRPr lang="es-ES" baseline="0" dirty="0"/>
          </a:p>
        </p:txBody>
      </p:sp>
      <p:sp>
        <p:nvSpPr>
          <p:cNvPr id="4" name="Marcador de número de diapositiva 3"/>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6CA19FB-EC12-4743-BF72-CE98D5463878}" type="slidenum">
              <a:rPr kumimoji="0" lang="es-ES" sz="2400" b="0" i="0" u="none" strike="noStrike" kern="1200" cap="none" spc="0" normalizeH="0" baseline="0" noProof="0" smtClean="0">
                <a:ln>
                  <a:noFill/>
                </a:ln>
                <a:solidFill>
                  <a:srgbClr val="000000"/>
                </a:solidFill>
                <a:effectLst/>
                <a:uLnTx/>
                <a:uFillTx/>
                <a:latin typeface="Arial" charset="0"/>
                <a:ea typeface="ヒラギノ角ゴ ProN W3" charset="0"/>
                <a:sym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12</a:t>
            </a:fld>
            <a:endParaRPr kumimoji="0" lang="es-ES" sz="2400" b="0" i="0" u="none" strike="noStrike" kern="1200" cap="none" spc="0" normalizeH="0" baseline="0" noProof="0">
              <a:ln>
                <a:noFill/>
              </a:ln>
              <a:solidFill>
                <a:srgbClr val="000000"/>
              </a:solidFill>
              <a:effectLst/>
              <a:uLnTx/>
              <a:uFillTx/>
              <a:latin typeface="Arial" charset="0"/>
              <a:ea typeface="ヒラギノ角ゴ ProN W3" charset="0"/>
              <a:sym typeface="Arial" charset="0"/>
            </a:endParaRPr>
          </a:p>
        </p:txBody>
      </p:sp>
    </p:spTree>
    <p:extLst>
      <p:ext uri="{BB962C8B-B14F-4D97-AF65-F5344CB8AC3E}">
        <p14:creationId xmlns:p14="http://schemas.microsoft.com/office/powerpoint/2010/main" val="21576333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aseline="0" dirty="0">
                <a:solidFill>
                  <a:schemeClr val="bg1">
                    <a:lumMod val="85000"/>
                  </a:schemeClr>
                </a:solidFill>
              </a:rPr>
              <a:t>-This is a global explanation of the monitoring tool, similar than my comments in the last slide. </a:t>
            </a:r>
          </a:p>
          <a:p>
            <a:endParaRPr lang="es-ES" baseline="0" dirty="0"/>
          </a:p>
          <a:p>
            <a:r>
              <a:rPr lang="es-ES" baseline="0" dirty="0"/>
              <a:t>-</a:t>
            </a:r>
            <a:r>
              <a:rPr lang="es-ES" baseline="0" dirty="0" err="1"/>
              <a:t>The</a:t>
            </a:r>
            <a:r>
              <a:rPr lang="es-ES" baseline="0" dirty="0"/>
              <a:t> </a:t>
            </a:r>
            <a:r>
              <a:rPr lang="es-ES" baseline="0" dirty="0" err="1"/>
              <a:t>interval</a:t>
            </a:r>
            <a:r>
              <a:rPr lang="es-ES" baseline="0" dirty="0"/>
              <a:t> time </a:t>
            </a:r>
            <a:r>
              <a:rPr lang="es-ES" baseline="0" dirty="0" err="1"/>
              <a:t>is</a:t>
            </a:r>
            <a:r>
              <a:rPr lang="es-ES" baseline="0" dirty="0"/>
              <a:t> </a:t>
            </a:r>
            <a:r>
              <a:rPr lang="en-US" sz="1200" dirty="0">
                <a:solidFill>
                  <a:schemeClr val="bg1">
                    <a:lumMod val="85000"/>
                  </a:schemeClr>
                </a:solidFill>
              </a:rPr>
              <a:t>defined by the user</a:t>
            </a:r>
          </a:p>
          <a:p>
            <a:r>
              <a:rPr lang="en-US" sz="1200" baseline="0" dirty="0">
                <a:solidFill>
                  <a:schemeClr val="bg1">
                    <a:lumMod val="85000"/>
                  </a:schemeClr>
                </a:solidFill>
              </a:rPr>
              <a:t>-Configuration is read only at the beginning (usually the architecture doesn’t change while the system is still running.</a:t>
            </a:r>
          </a:p>
          <a:p>
            <a:r>
              <a:rPr lang="en-US" sz="1200" dirty="0">
                <a:solidFill>
                  <a:schemeClr val="bg1">
                    <a:lumMod val="85000"/>
                  </a:schemeClr>
                </a:solidFill>
                <a:sym typeface="Wingdings" panose="05000000000000000000" pitchFamily="2" charset="2"/>
              </a:rPr>
              <a:t>-Info is</a:t>
            </a:r>
            <a:r>
              <a:rPr lang="en-US" sz="1200" baseline="0" dirty="0">
                <a:solidFill>
                  <a:schemeClr val="bg1">
                    <a:lumMod val="85000"/>
                  </a:schemeClr>
                </a:solidFill>
                <a:sym typeface="Wingdings" panose="05000000000000000000" pitchFamily="2" charset="2"/>
              </a:rPr>
              <a:t> sent </a:t>
            </a:r>
            <a:r>
              <a:rPr lang="en-US" sz="1200" dirty="0">
                <a:solidFill>
                  <a:schemeClr val="bg1">
                    <a:lumMod val="85000"/>
                  </a:schemeClr>
                </a:solidFill>
              </a:rPr>
              <a:t>directly or through intermediate nodes</a:t>
            </a:r>
            <a:endParaRPr lang="es-ES" baseline="0" dirty="0"/>
          </a:p>
        </p:txBody>
      </p:sp>
      <p:sp>
        <p:nvSpPr>
          <p:cNvPr id="4" name="Marcador de número de diapositiva 3"/>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6CA19FB-EC12-4743-BF72-CE98D5463878}" type="slidenum">
              <a:rPr kumimoji="0" lang="es-ES" sz="2400" b="0" i="0" u="none" strike="noStrike" kern="1200" cap="none" spc="0" normalizeH="0" baseline="0" noProof="0" smtClean="0">
                <a:ln>
                  <a:noFill/>
                </a:ln>
                <a:solidFill>
                  <a:srgbClr val="000000"/>
                </a:solidFill>
                <a:effectLst/>
                <a:uLnTx/>
                <a:uFillTx/>
                <a:latin typeface="Arial" charset="0"/>
                <a:ea typeface="ヒラギノ角ゴ ProN W3" charset="0"/>
                <a:sym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13</a:t>
            </a:fld>
            <a:endParaRPr kumimoji="0" lang="es-ES" sz="2400" b="0" i="0" u="none" strike="noStrike" kern="1200" cap="none" spc="0" normalizeH="0" baseline="0" noProof="0">
              <a:ln>
                <a:noFill/>
              </a:ln>
              <a:solidFill>
                <a:srgbClr val="000000"/>
              </a:solidFill>
              <a:effectLst/>
              <a:uLnTx/>
              <a:uFillTx/>
              <a:latin typeface="Arial" charset="0"/>
              <a:ea typeface="ヒラギノ角ゴ ProN W3" charset="0"/>
              <a:sym typeface="Arial" charset="0"/>
            </a:endParaRPr>
          </a:p>
        </p:txBody>
      </p:sp>
    </p:spTree>
    <p:extLst>
      <p:ext uri="{BB962C8B-B14F-4D97-AF65-F5344CB8AC3E}">
        <p14:creationId xmlns:p14="http://schemas.microsoft.com/office/powerpoint/2010/main" val="3592516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baseline="0" dirty="0"/>
          </a:p>
          <a:p>
            <a:r>
              <a:rPr lang="es-ES" baseline="0" dirty="0"/>
              <a:t>In </a:t>
            </a:r>
            <a:r>
              <a:rPr lang="es-ES" baseline="0" dirty="0" err="1"/>
              <a:t>this</a:t>
            </a:r>
            <a:r>
              <a:rPr lang="es-ES" baseline="0" dirty="0"/>
              <a:t> </a:t>
            </a:r>
            <a:r>
              <a:rPr lang="es-ES" baseline="0" dirty="0" err="1"/>
              <a:t>point</a:t>
            </a:r>
            <a:r>
              <a:rPr lang="es-ES" baseline="0" dirty="0"/>
              <a:t> </a:t>
            </a:r>
            <a:r>
              <a:rPr lang="es-ES" baseline="0" dirty="0" err="1"/>
              <a:t>I’m</a:t>
            </a:r>
            <a:r>
              <a:rPr lang="es-ES" baseline="0" dirty="0"/>
              <a:t> </a:t>
            </a:r>
            <a:r>
              <a:rPr lang="es-ES" baseline="0" dirty="0" err="1"/>
              <a:t>going</a:t>
            </a:r>
            <a:r>
              <a:rPr lang="es-ES" baseline="0" dirty="0"/>
              <a:t> </a:t>
            </a:r>
            <a:r>
              <a:rPr lang="es-ES" baseline="0" dirty="0" err="1"/>
              <a:t>to</a:t>
            </a:r>
            <a:r>
              <a:rPr lang="es-ES" baseline="0" dirty="0"/>
              <a:t> </a:t>
            </a:r>
            <a:r>
              <a:rPr lang="es-ES" baseline="0" dirty="0" err="1"/>
              <a:t>explain</a:t>
            </a:r>
            <a:r>
              <a:rPr lang="es-ES" baseline="0" dirty="0"/>
              <a:t> </a:t>
            </a:r>
            <a:r>
              <a:rPr lang="es-ES" baseline="0" dirty="0" err="1"/>
              <a:t>the</a:t>
            </a:r>
            <a:r>
              <a:rPr lang="es-ES" baseline="0" dirty="0"/>
              <a:t> Server </a:t>
            </a:r>
            <a:r>
              <a:rPr lang="es-ES" baseline="0" dirty="0" err="1"/>
              <a:t>features</a:t>
            </a:r>
            <a:r>
              <a:rPr lang="es-ES" baseline="0" dirty="0"/>
              <a:t>.</a:t>
            </a:r>
          </a:p>
        </p:txBody>
      </p:sp>
      <p:sp>
        <p:nvSpPr>
          <p:cNvPr id="4" name="Marcador de número de diapositiva 3"/>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6CA19FB-EC12-4743-BF72-CE98D5463878}" type="slidenum">
              <a:rPr kumimoji="0" lang="es-ES" sz="2400" b="0" i="0" u="none" strike="noStrike" kern="1200" cap="none" spc="0" normalizeH="0" baseline="0" noProof="0" smtClean="0">
                <a:ln>
                  <a:noFill/>
                </a:ln>
                <a:solidFill>
                  <a:srgbClr val="000000"/>
                </a:solidFill>
                <a:effectLst/>
                <a:uLnTx/>
                <a:uFillTx/>
                <a:latin typeface="Arial" charset="0"/>
                <a:ea typeface="ヒラギノ角ゴ ProN W3" charset="0"/>
                <a:sym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14</a:t>
            </a:fld>
            <a:endParaRPr kumimoji="0" lang="es-ES" sz="2400" b="0" i="0" u="none" strike="noStrike" kern="1200" cap="none" spc="0" normalizeH="0" baseline="0" noProof="0">
              <a:ln>
                <a:noFill/>
              </a:ln>
              <a:solidFill>
                <a:srgbClr val="000000"/>
              </a:solidFill>
              <a:effectLst/>
              <a:uLnTx/>
              <a:uFillTx/>
              <a:latin typeface="Arial" charset="0"/>
              <a:ea typeface="ヒラギノ角ゴ ProN W3" charset="0"/>
              <a:sym typeface="Arial" charset="0"/>
            </a:endParaRPr>
          </a:p>
        </p:txBody>
      </p:sp>
    </p:spTree>
    <p:extLst>
      <p:ext uri="{BB962C8B-B14F-4D97-AF65-F5344CB8AC3E}">
        <p14:creationId xmlns:p14="http://schemas.microsoft.com/office/powerpoint/2010/main" val="42700356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342900" marR="0" lvl="1" indent="-342900" algn="l" defTabSz="914400" rtl="0" eaLnBrk="0" fontAlgn="base" latinLnBrk="0" hangingPunct="0">
              <a:lnSpc>
                <a:spcPct val="100000"/>
              </a:lnSpc>
              <a:spcBef>
                <a:spcPct val="0"/>
              </a:spcBef>
              <a:spcAft>
                <a:spcPct val="0"/>
              </a:spcAft>
              <a:buClrTx/>
              <a:buSzTx/>
              <a:buFont typeface="Wingdings" pitchFamily="2" charset="2"/>
              <a:buChar char="à"/>
              <a:tabLst/>
              <a:defRPr/>
            </a:pPr>
            <a:r>
              <a:rPr lang="en-US" sz="2000" dirty="0">
                <a:solidFill>
                  <a:schemeClr val="bg1">
                    <a:lumMod val="85000"/>
                  </a:schemeClr>
                </a:solidFill>
                <a:sym typeface="Wingdings" panose="05000000000000000000" pitchFamily="2" charset="2"/>
              </a:rPr>
              <a:t>It is a multi-threaded application that provides a high capability of packet computation </a:t>
            </a:r>
            <a:endParaRPr lang="en-US" sz="2000" dirty="0">
              <a:solidFill>
                <a:schemeClr val="bg1">
                  <a:lumMod val="85000"/>
                </a:schemeClr>
              </a:solidFill>
            </a:endParaRPr>
          </a:p>
          <a:p>
            <a:pPr marL="171450" indent="-171450">
              <a:buFont typeface="Wingdings" charset="0"/>
              <a:buChar char="à"/>
            </a:pPr>
            <a:r>
              <a:rPr lang="en-US" sz="1200" dirty="0">
                <a:solidFill>
                  <a:schemeClr val="bg1">
                    <a:lumMod val="85000"/>
                  </a:schemeClr>
                </a:solidFill>
              </a:rPr>
              <a:t>Receives the information from the whole nodes and stores each packet in a buffer</a:t>
            </a:r>
          </a:p>
          <a:p>
            <a:pPr marL="171450" indent="-171450">
              <a:buFont typeface="Wingdings" charset="0"/>
              <a:buChar char="à"/>
            </a:pPr>
            <a:r>
              <a:rPr lang="en-US" sz="1200" dirty="0">
                <a:solidFill>
                  <a:schemeClr val="bg1">
                    <a:lumMod val="85000"/>
                  </a:schemeClr>
                </a:solidFill>
                <a:sym typeface="Wingdings" panose="05000000000000000000" pitchFamily="2" charset="2"/>
              </a:rPr>
              <a:t></a:t>
            </a:r>
            <a:r>
              <a:rPr lang="en-US" sz="1200" dirty="0">
                <a:solidFill>
                  <a:schemeClr val="bg1">
                    <a:lumMod val="85000"/>
                  </a:schemeClr>
                </a:solidFill>
              </a:rPr>
              <a:t> Gets each packet and gives it to a free thread</a:t>
            </a:r>
          </a:p>
          <a:p>
            <a:pPr marL="171450" indent="-171450">
              <a:buFont typeface="Wingdings" charset="0"/>
              <a:buChar char="à"/>
            </a:pPr>
            <a:r>
              <a:rPr lang="en-US" sz="1200" dirty="0">
                <a:solidFill>
                  <a:schemeClr val="bg1">
                    <a:lumMod val="85000"/>
                  </a:schemeClr>
                </a:solidFill>
                <a:sym typeface="Wingdings" panose="05000000000000000000" pitchFamily="2" charset="2"/>
              </a:rPr>
              <a:t> Provides information to the client when he asks for </a:t>
            </a:r>
            <a:r>
              <a:rPr lang="en-US" sz="1200" dirty="0" err="1">
                <a:solidFill>
                  <a:schemeClr val="bg1">
                    <a:lumMod val="85000"/>
                  </a:schemeClr>
                </a:solidFill>
                <a:sym typeface="Wingdings" panose="05000000000000000000" pitchFamily="2" charset="2"/>
              </a:rPr>
              <a:t>sth</a:t>
            </a:r>
            <a:r>
              <a:rPr lang="en-US" sz="1200" dirty="0">
                <a:solidFill>
                  <a:schemeClr val="bg1">
                    <a:lumMod val="85000"/>
                  </a:schemeClr>
                </a:solidFill>
                <a:sym typeface="Wingdings" panose="05000000000000000000" pitchFamily="2" charset="2"/>
              </a:rPr>
              <a:t> (e.g. current system state)</a:t>
            </a:r>
          </a:p>
          <a:p>
            <a:pPr marL="171450" indent="-171450">
              <a:buFont typeface="Wingdings" charset="0"/>
              <a:buChar char="à"/>
            </a:pPr>
            <a:r>
              <a:rPr lang="en-US" sz="1200" dirty="0">
                <a:solidFill>
                  <a:schemeClr val="bg1">
                    <a:lumMod val="85000"/>
                  </a:schemeClr>
                </a:solidFill>
                <a:sym typeface="Wingdings" panose="05000000000000000000" pitchFamily="2" charset="2"/>
              </a:rPr>
              <a:t></a:t>
            </a:r>
            <a:r>
              <a:rPr lang="en-US" sz="1200" dirty="0">
                <a:solidFill>
                  <a:schemeClr val="bg1">
                    <a:lumMod val="85000"/>
                  </a:schemeClr>
                </a:solidFill>
              </a:rPr>
              <a:t> Receives a packet and manage it</a:t>
            </a:r>
            <a:endParaRPr lang="es-ES" baseline="0" dirty="0"/>
          </a:p>
        </p:txBody>
      </p:sp>
      <p:sp>
        <p:nvSpPr>
          <p:cNvPr id="4" name="Marcador de número de diapositiva 3"/>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6CA19FB-EC12-4743-BF72-CE98D5463878}" type="slidenum">
              <a:rPr kumimoji="0" lang="es-ES" sz="2400" b="0" i="0" u="none" strike="noStrike" kern="1200" cap="none" spc="0" normalizeH="0" baseline="0" noProof="0" smtClean="0">
                <a:ln>
                  <a:noFill/>
                </a:ln>
                <a:solidFill>
                  <a:srgbClr val="000000"/>
                </a:solidFill>
                <a:effectLst/>
                <a:uLnTx/>
                <a:uFillTx/>
                <a:latin typeface="Arial" charset="0"/>
                <a:ea typeface="ヒラギノ角ゴ ProN W3" charset="0"/>
                <a:sym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15</a:t>
            </a:fld>
            <a:endParaRPr kumimoji="0" lang="es-ES" sz="2400" b="0" i="0" u="none" strike="noStrike" kern="1200" cap="none" spc="0" normalizeH="0" baseline="0" noProof="0">
              <a:ln>
                <a:noFill/>
              </a:ln>
              <a:solidFill>
                <a:srgbClr val="000000"/>
              </a:solidFill>
              <a:effectLst/>
              <a:uLnTx/>
              <a:uFillTx/>
              <a:latin typeface="Arial" charset="0"/>
              <a:ea typeface="ヒラギノ角ゴ ProN W3" charset="0"/>
              <a:sym typeface="Arial" charset="0"/>
            </a:endParaRPr>
          </a:p>
        </p:txBody>
      </p:sp>
    </p:spTree>
    <p:extLst>
      <p:ext uri="{BB962C8B-B14F-4D97-AF65-F5344CB8AC3E}">
        <p14:creationId xmlns:p14="http://schemas.microsoft.com/office/powerpoint/2010/main" val="21142816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baseline="0" dirty="0"/>
          </a:p>
          <a:p>
            <a:r>
              <a:rPr lang="es-ES" baseline="0" dirty="0"/>
              <a:t>Ocular y destacar los azules</a:t>
            </a:r>
          </a:p>
          <a:p>
            <a:endParaRPr lang="es-ES" baseline="0" dirty="0"/>
          </a:p>
          <a:p>
            <a:r>
              <a:rPr lang="es-ES" baseline="0" dirty="0" err="1"/>
              <a:t>Finally</a:t>
            </a:r>
            <a:r>
              <a:rPr lang="es-ES" baseline="0" dirty="0"/>
              <a:t>, </a:t>
            </a:r>
            <a:r>
              <a:rPr lang="es-ES" baseline="0" dirty="0" err="1"/>
              <a:t>I’m</a:t>
            </a:r>
            <a:r>
              <a:rPr lang="es-ES" baseline="0" dirty="0"/>
              <a:t> </a:t>
            </a:r>
            <a:r>
              <a:rPr lang="es-ES" baseline="0" dirty="0" err="1"/>
              <a:t>going</a:t>
            </a:r>
            <a:r>
              <a:rPr lang="es-ES" baseline="0" dirty="0"/>
              <a:t> </a:t>
            </a:r>
            <a:r>
              <a:rPr lang="es-ES" baseline="0" dirty="0" err="1"/>
              <a:t>to</a:t>
            </a:r>
            <a:r>
              <a:rPr lang="es-ES" baseline="0" dirty="0"/>
              <a:t> describe </a:t>
            </a:r>
            <a:r>
              <a:rPr lang="es-ES" baseline="0" dirty="0" err="1"/>
              <a:t>the</a:t>
            </a:r>
            <a:r>
              <a:rPr lang="es-ES" baseline="0" dirty="0"/>
              <a:t> </a:t>
            </a:r>
            <a:r>
              <a:rPr lang="es-ES" baseline="0" dirty="0" err="1"/>
              <a:t>aggregator</a:t>
            </a:r>
            <a:r>
              <a:rPr lang="es-ES" baseline="0" dirty="0"/>
              <a:t> </a:t>
            </a:r>
            <a:r>
              <a:rPr lang="es-ES" baseline="0" dirty="0" err="1"/>
              <a:t>functionality</a:t>
            </a:r>
            <a:endParaRPr lang="es-ES" baseline="0" dirty="0"/>
          </a:p>
        </p:txBody>
      </p:sp>
      <p:sp>
        <p:nvSpPr>
          <p:cNvPr id="4" name="Marcador de número de diapositiva 3"/>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6CA19FB-EC12-4743-BF72-CE98D5463878}" type="slidenum">
              <a:rPr kumimoji="0" lang="es-ES" sz="2400" b="0" i="0" u="none" strike="noStrike" kern="1200" cap="none" spc="0" normalizeH="0" baseline="0" noProof="0" smtClean="0">
                <a:ln>
                  <a:noFill/>
                </a:ln>
                <a:solidFill>
                  <a:srgbClr val="000000"/>
                </a:solidFill>
                <a:effectLst/>
                <a:uLnTx/>
                <a:uFillTx/>
                <a:latin typeface="Arial" charset="0"/>
                <a:ea typeface="ヒラギノ角ゴ ProN W3" charset="0"/>
                <a:sym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16</a:t>
            </a:fld>
            <a:endParaRPr kumimoji="0" lang="es-ES" sz="2400" b="0" i="0" u="none" strike="noStrike" kern="1200" cap="none" spc="0" normalizeH="0" baseline="0" noProof="0">
              <a:ln>
                <a:noFill/>
              </a:ln>
              <a:solidFill>
                <a:srgbClr val="000000"/>
              </a:solidFill>
              <a:effectLst/>
              <a:uLnTx/>
              <a:uFillTx/>
              <a:latin typeface="Arial" charset="0"/>
              <a:ea typeface="ヒラギノ角ゴ ProN W3" charset="0"/>
              <a:sym typeface="Arial" charset="0"/>
            </a:endParaRPr>
          </a:p>
        </p:txBody>
      </p:sp>
    </p:spTree>
    <p:extLst>
      <p:ext uri="{BB962C8B-B14F-4D97-AF65-F5344CB8AC3E}">
        <p14:creationId xmlns:p14="http://schemas.microsoft.com/office/powerpoint/2010/main" val="15971359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aseline="0" dirty="0" err="1"/>
              <a:t>It</a:t>
            </a:r>
            <a:r>
              <a:rPr lang="es-ES" baseline="0" dirty="0"/>
              <a:t> </a:t>
            </a:r>
            <a:r>
              <a:rPr lang="es-ES" baseline="0" dirty="0" err="1"/>
              <a:t>starts</a:t>
            </a:r>
            <a:r>
              <a:rPr lang="es-ES" baseline="0" dirty="0"/>
              <a:t> as a </a:t>
            </a:r>
            <a:r>
              <a:rPr lang="es-ES" baseline="0" dirty="0" err="1"/>
              <a:t>watchdog</a:t>
            </a:r>
            <a:r>
              <a:rPr lang="es-ES" baseline="0" dirty="0"/>
              <a:t> </a:t>
            </a:r>
            <a:r>
              <a:rPr lang="es-ES" baseline="0" dirty="0" err="1"/>
              <a:t>process</a:t>
            </a:r>
            <a:r>
              <a:rPr lang="es-ES" baseline="0" dirty="0"/>
              <a:t> </a:t>
            </a:r>
            <a:r>
              <a:rPr lang="es-ES" baseline="0" dirty="0" err="1"/>
              <a:t>too</a:t>
            </a:r>
            <a:r>
              <a:rPr lang="es-ES" baseline="0" dirty="0"/>
              <a:t>… and </a:t>
            </a:r>
            <a:r>
              <a:rPr lang="es-ES" baseline="0" dirty="0" err="1"/>
              <a:t>it</a:t>
            </a:r>
            <a:r>
              <a:rPr lang="es-ES" baseline="0" dirty="0"/>
              <a:t> </a:t>
            </a:r>
            <a:r>
              <a:rPr lang="es-ES" baseline="0" dirty="0" err="1"/>
              <a:t>is</a:t>
            </a:r>
            <a:r>
              <a:rPr lang="es-ES" baseline="0" dirty="0"/>
              <a:t> </a:t>
            </a:r>
            <a:r>
              <a:rPr lang="es-ES" baseline="0" dirty="0" err="1"/>
              <a:t>currently</a:t>
            </a:r>
            <a:r>
              <a:rPr lang="es-ES" baseline="0" dirty="0"/>
              <a:t> in </a:t>
            </a:r>
            <a:r>
              <a:rPr lang="es-ES" baseline="0" dirty="0" err="1"/>
              <a:t>charge</a:t>
            </a:r>
            <a:r>
              <a:rPr lang="es-ES" baseline="0" dirty="0"/>
              <a:t> of </a:t>
            </a:r>
            <a:r>
              <a:rPr lang="es-ES" baseline="0" dirty="0" err="1"/>
              <a:t>retransmit</a:t>
            </a:r>
            <a:r>
              <a:rPr lang="es-ES" baseline="0" dirty="0"/>
              <a:t> </a:t>
            </a:r>
            <a:r>
              <a:rPr lang="es-ES" baseline="0" dirty="0" err="1"/>
              <a:t>the</a:t>
            </a:r>
            <a:r>
              <a:rPr lang="es-ES" baseline="0" dirty="0"/>
              <a:t> </a:t>
            </a:r>
            <a:r>
              <a:rPr lang="es-ES" baseline="0" dirty="0" err="1"/>
              <a:t>packets</a:t>
            </a:r>
            <a:r>
              <a:rPr lang="es-ES" baseline="0" dirty="0"/>
              <a:t> </a:t>
            </a:r>
            <a:r>
              <a:rPr lang="es-ES" baseline="0" dirty="0" err="1"/>
              <a:t>from</a:t>
            </a:r>
            <a:r>
              <a:rPr lang="es-ES" baseline="0" dirty="0"/>
              <a:t> </a:t>
            </a:r>
            <a:r>
              <a:rPr lang="es-ES" baseline="0" dirty="0" err="1"/>
              <a:t>the</a:t>
            </a:r>
            <a:r>
              <a:rPr lang="es-ES" baseline="0" dirty="0"/>
              <a:t> </a:t>
            </a:r>
            <a:r>
              <a:rPr lang="es-ES" baseline="0" dirty="0" err="1"/>
              <a:t>nodes</a:t>
            </a:r>
            <a:r>
              <a:rPr lang="es-ES" baseline="0" dirty="0"/>
              <a:t> </a:t>
            </a:r>
            <a:r>
              <a:rPr lang="es-ES" baseline="0" dirty="0" err="1"/>
              <a:t>below</a:t>
            </a:r>
            <a:r>
              <a:rPr lang="es-ES" baseline="0" dirty="0"/>
              <a:t> </a:t>
            </a:r>
            <a:r>
              <a:rPr lang="es-ES" baseline="0" dirty="0" err="1"/>
              <a:t>it</a:t>
            </a:r>
            <a:r>
              <a:rPr lang="es-ES" baseline="0" dirty="0"/>
              <a:t> (</a:t>
            </a:r>
            <a:r>
              <a:rPr lang="es-ES" baseline="0" dirty="0" err="1"/>
              <a:t>this</a:t>
            </a:r>
            <a:r>
              <a:rPr lang="es-ES" baseline="0" dirty="0"/>
              <a:t> </a:t>
            </a:r>
            <a:r>
              <a:rPr lang="es-ES" baseline="0" dirty="0" err="1"/>
              <a:t>object</a:t>
            </a:r>
            <a:r>
              <a:rPr lang="es-ES" baseline="0" dirty="0"/>
              <a:t> </a:t>
            </a:r>
            <a:r>
              <a:rPr lang="es-ES" baseline="0" dirty="0" err="1"/>
              <a:t>provides</a:t>
            </a:r>
            <a:r>
              <a:rPr lang="es-ES" baseline="0" dirty="0"/>
              <a:t> </a:t>
            </a:r>
            <a:r>
              <a:rPr lang="es-ES" baseline="0" dirty="0" err="1"/>
              <a:t>the</a:t>
            </a:r>
            <a:r>
              <a:rPr lang="es-ES" baseline="0" dirty="0"/>
              <a:t> </a:t>
            </a:r>
            <a:r>
              <a:rPr lang="es-ES" baseline="0" dirty="0" err="1"/>
              <a:t>scalability</a:t>
            </a:r>
            <a:r>
              <a:rPr lang="es-ES" baseline="0" dirty="0"/>
              <a:t>).</a:t>
            </a:r>
          </a:p>
          <a:p>
            <a:pPr marL="171450" indent="-171450">
              <a:buFontTx/>
              <a:buChar char="-"/>
            </a:pPr>
            <a:r>
              <a:rPr lang="en-US" sz="1200" dirty="0">
                <a:solidFill>
                  <a:schemeClr val="bg1">
                    <a:lumMod val="85000"/>
                  </a:schemeClr>
                </a:solidFill>
                <a:sym typeface="Wingdings" panose="05000000000000000000" pitchFamily="2" charset="2"/>
              </a:rPr>
              <a:t>In order to get a good scalability</a:t>
            </a:r>
          </a:p>
          <a:p>
            <a:pPr marL="171450" indent="-171450">
              <a:buFontTx/>
              <a:buChar char="-"/>
            </a:pPr>
            <a:r>
              <a:rPr lang="en-US" sz="1200" baseline="0" dirty="0">
                <a:solidFill>
                  <a:schemeClr val="bg1">
                    <a:lumMod val="85000"/>
                  </a:schemeClr>
                </a:solidFill>
                <a:sym typeface="Wingdings" panose="05000000000000000000" pitchFamily="2" charset="2"/>
              </a:rPr>
              <a:t>Instead of send 1 package per node</a:t>
            </a:r>
          </a:p>
          <a:p>
            <a:pPr marL="171450" indent="-171450">
              <a:buFontTx/>
              <a:buChar char="-"/>
            </a:pPr>
            <a:r>
              <a:rPr lang="en-US" sz="1200" baseline="0" dirty="0">
                <a:solidFill>
                  <a:schemeClr val="bg1">
                    <a:lumMod val="85000"/>
                  </a:schemeClr>
                </a:solidFill>
                <a:sym typeface="Wingdings" panose="05000000000000000000" pitchFamily="2" charset="2"/>
              </a:rPr>
              <a:t>User can add whatever function that he wants in order not to wait to get the information in the server.</a:t>
            </a:r>
            <a:endParaRPr lang="es-ES" baseline="0" dirty="0"/>
          </a:p>
        </p:txBody>
      </p:sp>
      <p:sp>
        <p:nvSpPr>
          <p:cNvPr id="4" name="Marcador de número de diapositiva 3"/>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6CA19FB-EC12-4743-BF72-CE98D5463878}" type="slidenum">
              <a:rPr kumimoji="0" lang="es-ES" sz="2400" b="0" i="0" u="none" strike="noStrike" kern="1200" cap="none" spc="0" normalizeH="0" baseline="0" noProof="0" smtClean="0">
                <a:ln>
                  <a:noFill/>
                </a:ln>
                <a:solidFill>
                  <a:srgbClr val="000000"/>
                </a:solidFill>
                <a:effectLst/>
                <a:uLnTx/>
                <a:uFillTx/>
                <a:latin typeface="Arial" charset="0"/>
                <a:ea typeface="ヒラギノ角ゴ ProN W3" charset="0"/>
                <a:sym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17</a:t>
            </a:fld>
            <a:endParaRPr kumimoji="0" lang="es-ES" sz="2400" b="0" i="0" u="none" strike="noStrike" kern="1200" cap="none" spc="0" normalizeH="0" baseline="0" noProof="0">
              <a:ln>
                <a:noFill/>
              </a:ln>
              <a:solidFill>
                <a:srgbClr val="000000"/>
              </a:solidFill>
              <a:effectLst/>
              <a:uLnTx/>
              <a:uFillTx/>
              <a:latin typeface="Arial" charset="0"/>
              <a:ea typeface="ヒラギノ角ゴ ProN W3" charset="0"/>
              <a:sym typeface="Arial" charset="0"/>
            </a:endParaRPr>
          </a:p>
        </p:txBody>
      </p:sp>
    </p:spTree>
    <p:extLst>
      <p:ext uri="{BB962C8B-B14F-4D97-AF65-F5344CB8AC3E}">
        <p14:creationId xmlns:p14="http://schemas.microsoft.com/office/powerpoint/2010/main" val="25082940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baseline="0" dirty="0"/>
          </a:p>
          <a:p>
            <a:endParaRPr lang="es-ES" baseline="0" dirty="0"/>
          </a:p>
          <a:p>
            <a:r>
              <a:rPr lang="es-ES" baseline="0" dirty="0" err="1"/>
              <a:t>Now</a:t>
            </a:r>
            <a:r>
              <a:rPr lang="es-ES" baseline="0" dirty="0"/>
              <a:t> I </a:t>
            </a:r>
            <a:r>
              <a:rPr lang="es-ES" baseline="0" dirty="0" err="1"/>
              <a:t>want</a:t>
            </a:r>
            <a:r>
              <a:rPr lang="es-ES" baseline="0" dirty="0"/>
              <a:t> </a:t>
            </a:r>
            <a:r>
              <a:rPr lang="es-ES" baseline="0" dirty="0" err="1"/>
              <a:t>to</a:t>
            </a:r>
            <a:r>
              <a:rPr lang="es-ES" baseline="0" dirty="0"/>
              <a:t> </a:t>
            </a:r>
            <a:r>
              <a:rPr lang="es-ES" baseline="0" dirty="0" err="1"/>
              <a:t>explain</a:t>
            </a:r>
            <a:r>
              <a:rPr lang="es-ES" baseline="0" dirty="0"/>
              <a:t> </a:t>
            </a:r>
            <a:r>
              <a:rPr lang="es-ES" baseline="0" dirty="0" err="1"/>
              <a:t>the</a:t>
            </a:r>
            <a:r>
              <a:rPr lang="es-ES" baseline="0" dirty="0"/>
              <a:t> </a:t>
            </a:r>
            <a:r>
              <a:rPr lang="es-ES" baseline="0" dirty="0" err="1"/>
              <a:t>DaeMon</a:t>
            </a:r>
            <a:r>
              <a:rPr lang="es-ES" baseline="0" dirty="0"/>
              <a:t> </a:t>
            </a:r>
            <a:r>
              <a:rPr lang="es-ES" baseline="0" dirty="0" err="1"/>
              <a:t>functionality</a:t>
            </a:r>
            <a:r>
              <a:rPr lang="es-ES" baseline="0" dirty="0"/>
              <a:t>. </a:t>
            </a:r>
          </a:p>
          <a:p>
            <a:endParaRPr lang="es-ES" baseline="0" dirty="0"/>
          </a:p>
        </p:txBody>
      </p:sp>
      <p:sp>
        <p:nvSpPr>
          <p:cNvPr id="4" name="Marcador de número de diapositiva 3"/>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6CA19FB-EC12-4743-BF72-CE98D5463878}" type="slidenum">
              <a:rPr kumimoji="0" lang="es-ES" sz="2400" b="0" i="0" u="none" strike="noStrike" kern="1200" cap="none" spc="0" normalizeH="0" baseline="0" noProof="0" smtClean="0">
                <a:ln>
                  <a:noFill/>
                </a:ln>
                <a:solidFill>
                  <a:srgbClr val="000000"/>
                </a:solidFill>
                <a:effectLst/>
                <a:uLnTx/>
                <a:uFillTx/>
                <a:latin typeface="Arial" charset="0"/>
                <a:ea typeface="ヒラギノ角ゴ ProN W3" charset="0"/>
                <a:sym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18</a:t>
            </a:fld>
            <a:endParaRPr kumimoji="0" lang="es-ES" sz="2400" b="0" i="0" u="none" strike="noStrike" kern="1200" cap="none" spc="0" normalizeH="0" baseline="0" noProof="0">
              <a:ln>
                <a:noFill/>
              </a:ln>
              <a:solidFill>
                <a:srgbClr val="000000"/>
              </a:solidFill>
              <a:effectLst/>
              <a:uLnTx/>
              <a:uFillTx/>
              <a:latin typeface="Arial" charset="0"/>
              <a:ea typeface="ヒラギノ角ゴ ProN W3" charset="0"/>
              <a:sym typeface="Arial" charset="0"/>
            </a:endParaRPr>
          </a:p>
        </p:txBody>
      </p:sp>
    </p:spTree>
    <p:extLst>
      <p:ext uri="{BB962C8B-B14F-4D97-AF65-F5344CB8AC3E}">
        <p14:creationId xmlns:p14="http://schemas.microsoft.com/office/powerpoint/2010/main" val="28874798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baseline="0" dirty="0"/>
          </a:p>
          <a:p>
            <a:endParaRPr lang="es-ES" baseline="0" dirty="0"/>
          </a:p>
        </p:txBody>
      </p:sp>
      <p:sp>
        <p:nvSpPr>
          <p:cNvPr id="4" name="Marcador de número de diapositiva 3"/>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6CA19FB-EC12-4743-BF72-CE98D5463878}" type="slidenum">
              <a:rPr kumimoji="0" lang="es-ES" sz="2400" b="0" i="0" u="none" strike="noStrike" kern="1200" cap="none" spc="0" normalizeH="0" baseline="0" noProof="0" smtClean="0">
                <a:ln>
                  <a:noFill/>
                </a:ln>
                <a:solidFill>
                  <a:srgbClr val="000000"/>
                </a:solidFill>
                <a:effectLst/>
                <a:uLnTx/>
                <a:uFillTx/>
                <a:latin typeface="Arial" charset="0"/>
                <a:ea typeface="ヒラギノ角ゴ ProN W3" charset="0"/>
                <a:sym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19</a:t>
            </a:fld>
            <a:endParaRPr kumimoji="0" lang="es-ES" sz="2400" b="0" i="0" u="none" strike="noStrike" kern="1200" cap="none" spc="0" normalizeH="0" baseline="0" noProof="0">
              <a:ln>
                <a:noFill/>
              </a:ln>
              <a:solidFill>
                <a:srgbClr val="000000"/>
              </a:solidFill>
              <a:effectLst/>
              <a:uLnTx/>
              <a:uFillTx/>
              <a:latin typeface="Arial" charset="0"/>
              <a:ea typeface="ヒラギノ角ゴ ProN W3" charset="0"/>
              <a:sym typeface="Arial" charset="0"/>
            </a:endParaRPr>
          </a:p>
        </p:txBody>
      </p:sp>
    </p:spTree>
    <p:extLst>
      <p:ext uri="{BB962C8B-B14F-4D97-AF65-F5344CB8AC3E}">
        <p14:creationId xmlns:p14="http://schemas.microsoft.com/office/powerpoint/2010/main" val="1281531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baseline="0" dirty="0"/>
          </a:p>
          <a:p>
            <a:r>
              <a:rPr lang="es-ES" baseline="0" dirty="0" err="1"/>
              <a:t>This</a:t>
            </a:r>
            <a:r>
              <a:rPr lang="es-ES" baseline="0" dirty="0"/>
              <a:t> </a:t>
            </a:r>
            <a:r>
              <a:rPr lang="es-ES" baseline="0" dirty="0" err="1"/>
              <a:t>is</a:t>
            </a:r>
            <a:r>
              <a:rPr lang="es-ES" baseline="0" dirty="0"/>
              <a:t> </a:t>
            </a:r>
            <a:r>
              <a:rPr lang="es-ES" baseline="0" dirty="0" err="1"/>
              <a:t>the</a:t>
            </a:r>
            <a:r>
              <a:rPr lang="es-ES" baseline="0" dirty="0"/>
              <a:t> </a:t>
            </a:r>
            <a:r>
              <a:rPr lang="es-ES" baseline="0" dirty="0" err="1"/>
              <a:t>list</a:t>
            </a:r>
            <a:r>
              <a:rPr lang="es-ES" baseline="0" dirty="0"/>
              <a:t> of </a:t>
            </a:r>
            <a:r>
              <a:rPr lang="es-ES" baseline="0" dirty="0" err="1"/>
              <a:t>contents</a:t>
            </a:r>
            <a:r>
              <a:rPr lang="es-ES" baseline="0" dirty="0"/>
              <a:t>:</a:t>
            </a:r>
          </a:p>
          <a:p>
            <a:r>
              <a:rPr lang="es-ES" baseline="0" dirty="0"/>
              <a:t>	a </a:t>
            </a:r>
            <a:r>
              <a:rPr lang="es-ES" baseline="0" dirty="0" err="1"/>
              <a:t>little</a:t>
            </a:r>
            <a:r>
              <a:rPr lang="es-ES" baseline="0" dirty="0"/>
              <a:t> </a:t>
            </a:r>
            <a:r>
              <a:rPr lang="es-ES" baseline="0" dirty="0" err="1"/>
              <a:t>introduction</a:t>
            </a:r>
            <a:endParaRPr lang="es-ES" baseline="0" dirty="0"/>
          </a:p>
          <a:p>
            <a:r>
              <a:rPr lang="es-ES" baseline="0" dirty="0"/>
              <a:t>	</a:t>
            </a:r>
            <a:r>
              <a:rPr lang="es-ES" baseline="0" dirty="0" err="1"/>
              <a:t>the</a:t>
            </a:r>
            <a:r>
              <a:rPr lang="es-ES" baseline="0" dirty="0"/>
              <a:t> </a:t>
            </a:r>
            <a:r>
              <a:rPr lang="es-ES" baseline="0" dirty="0" err="1"/>
              <a:t>description</a:t>
            </a:r>
            <a:r>
              <a:rPr lang="es-ES" baseline="0" dirty="0"/>
              <a:t> of </a:t>
            </a:r>
            <a:r>
              <a:rPr lang="es-ES" baseline="0" dirty="0" err="1"/>
              <a:t>the</a:t>
            </a:r>
            <a:r>
              <a:rPr lang="es-ES" baseline="0" dirty="0"/>
              <a:t> </a:t>
            </a:r>
            <a:r>
              <a:rPr lang="es-ES" baseline="0" dirty="0" err="1"/>
              <a:t>architecture</a:t>
            </a:r>
            <a:r>
              <a:rPr lang="es-ES" baseline="0" dirty="0"/>
              <a:t> </a:t>
            </a:r>
            <a:r>
              <a:rPr lang="es-ES" baseline="0" dirty="0" err="1"/>
              <a:t>with</a:t>
            </a:r>
            <a:r>
              <a:rPr lang="es-ES" baseline="0" dirty="0"/>
              <a:t> </a:t>
            </a:r>
            <a:r>
              <a:rPr lang="es-ES" baseline="0" dirty="0" err="1"/>
              <a:t>its</a:t>
            </a:r>
            <a:r>
              <a:rPr lang="es-ES" baseline="0" dirty="0"/>
              <a:t> </a:t>
            </a:r>
            <a:r>
              <a:rPr lang="es-ES" baseline="0" dirty="0" err="1"/>
              <a:t>two</a:t>
            </a:r>
            <a:r>
              <a:rPr lang="es-ES" baseline="0" dirty="0"/>
              <a:t> modules</a:t>
            </a:r>
          </a:p>
          <a:p>
            <a:r>
              <a:rPr lang="es-ES" baseline="0" dirty="0"/>
              <a:t>	A </a:t>
            </a:r>
            <a:r>
              <a:rPr lang="es-ES" baseline="0" dirty="0" err="1"/>
              <a:t>little</a:t>
            </a:r>
            <a:r>
              <a:rPr lang="es-ES" baseline="0" dirty="0"/>
              <a:t> </a:t>
            </a:r>
            <a:r>
              <a:rPr lang="es-ES" baseline="0" dirty="0" err="1"/>
              <a:t>evaluation</a:t>
            </a:r>
            <a:r>
              <a:rPr lang="es-ES" baseline="0" dirty="0"/>
              <a:t> </a:t>
            </a:r>
          </a:p>
          <a:p>
            <a:r>
              <a:rPr lang="es-ES" baseline="0" dirty="0"/>
              <a:t>	and </a:t>
            </a:r>
            <a:r>
              <a:rPr lang="es-ES" baseline="0" dirty="0" err="1"/>
              <a:t>the</a:t>
            </a:r>
            <a:r>
              <a:rPr lang="es-ES" baseline="0" dirty="0"/>
              <a:t> </a:t>
            </a:r>
            <a:r>
              <a:rPr lang="es-ES" baseline="0" dirty="0" err="1"/>
              <a:t>conclusions</a:t>
            </a:r>
            <a:r>
              <a:rPr lang="es-ES" baseline="0" dirty="0"/>
              <a:t> and </a:t>
            </a:r>
            <a:r>
              <a:rPr lang="es-ES" baseline="0" dirty="0" err="1"/>
              <a:t>feature</a:t>
            </a:r>
            <a:r>
              <a:rPr lang="es-ES" baseline="0" dirty="0"/>
              <a:t> </a:t>
            </a:r>
            <a:r>
              <a:rPr lang="es-ES" baseline="0" dirty="0" err="1"/>
              <a:t>works</a:t>
            </a:r>
            <a:r>
              <a:rPr lang="es-ES" baseline="0" dirty="0"/>
              <a:t>.</a:t>
            </a:r>
          </a:p>
        </p:txBody>
      </p:sp>
      <p:sp>
        <p:nvSpPr>
          <p:cNvPr id="4" name="Marcador de número de diapositiva 3"/>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6CA19FB-EC12-4743-BF72-CE98D5463878}" type="slidenum">
              <a:rPr kumimoji="0" lang="es-ES" sz="2400" b="0" i="0" u="none" strike="noStrike" kern="1200" cap="none" spc="0" normalizeH="0" baseline="0" noProof="0" smtClean="0">
                <a:ln>
                  <a:noFill/>
                </a:ln>
                <a:solidFill>
                  <a:srgbClr val="000000"/>
                </a:solidFill>
                <a:effectLst/>
                <a:uLnTx/>
                <a:uFillTx/>
                <a:latin typeface="Arial" charset="0"/>
                <a:ea typeface="ヒラギノ角ゴ ProN W3" charset="0"/>
                <a:sym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a:t>
            </a:fld>
            <a:endParaRPr kumimoji="0" lang="es-ES" sz="2400" b="0" i="0" u="none" strike="noStrike" kern="1200" cap="none" spc="0" normalizeH="0" baseline="0" noProof="0">
              <a:ln>
                <a:noFill/>
              </a:ln>
              <a:solidFill>
                <a:srgbClr val="000000"/>
              </a:solidFill>
              <a:effectLst/>
              <a:uLnTx/>
              <a:uFillTx/>
              <a:latin typeface="Arial" charset="0"/>
              <a:ea typeface="ヒラギノ角ゴ ProN W3" charset="0"/>
              <a:sym typeface="Arial" charset="0"/>
            </a:endParaRPr>
          </a:p>
        </p:txBody>
      </p:sp>
    </p:spTree>
    <p:extLst>
      <p:ext uri="{BB962C8B-B14F-4D97-AF65-F5344CB8AC3E}">
        <p14:creationId xmlns:p14="http://schemas.microsoft.com/office/powerpoint/2010/main" val="40140871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dirty="0">
                <a:solidFill>
                  <a:schemeClr val="bg1">
                    <a:lumMod val="85000"/>
                  </a:schemeClr>
                </a:solidFill>
              </a:rPr>
              <a:t>-10% of tolerance to avoid redundant information</a:t>
            </a:r>
            <a:endParaRPr lang="es-ES" sz="1200" baseline="0" dirty="0">
              <a:solidFill>
                <a:schemeClr val="tx1"/>
              </a:solidFill>
            </a:endParaRPr>
          </a:p>
          <a:p>
            <a:r>
              <a:rPr lang="es-ES" baseline="0" dirty="0"/>
              <a:t>- </a:t>
            </a:r>
            <a:r>
              <a:rPr lang="en-US" sz="2000" dirty="0">
                <a:solidFill>
                  <a:schemeClr val="bg1">
                    <a:lumMod val="85000"/>
                  </a:schemeClr>
                </a:solidFill>
                <a:sym typeface="Wingdings" panose="05000000000000000000" pitchFamily="2" charset="2"/>
              </a:rPr>
              <a:t>in order to tell server that the node is still alive</a:t>
            </a:r>
            <a:endParaRPr lang="en-US" sz="2000" dirty="0"/>
          </a:p>
          <a:p>
            <a:r>
              <a:rPr lang="es-ES" baseline="0" dirty="0"/>
              <a:t>RESULTS IN NEXT SLIDE</a:t>
            </a:r>
          </a:p>
          <a:p>
            <a:endParaRPr lang="es-ES" baseline="0" dirty="0"/>
          </a:p>
          <a:p>
            <a:r>
              <a:rPr lang="es-ES" baseline="0" dirty="0" err="1"/>
              <a:t>We</a:t>
            </a:r>
            <a:r>
              <a:rPr lang="es-ES" baseline="0" dirty="0"/>
              <a:t> </a:t>
            </a:r>
            <a:r>
              <a:rPr lang="es-ES" baseline="0" dirty="0" err="1"/>
              <a:t>consider</a:t>
            </a:r>
            <a:r>
              <a:rPr lang="es-ES" baseline="0" dirty="0"/>
              <a:t> </a:t>
            </a:r>
            <a:r>
              <a:rPr lang="es-ES" baseline="0" dirty="0" err="1"/>
              <a:t>that</a:t>
            </a:r>
            <a:r>
              <a:rPr lang="es-ES" baseline="0" dirty="0"/>
              <a:t> </a:t>
            </a:r>
            <a:r>
              <a:rPr lang="es-ES" baseline="0" dirty="0" err="1"/>
              <a:t>it’s</a:t>
            </a:r>
            <a:r>
              <a:rPr lang="es-ES" baseline="0" dirty="0"/>
              <a:t> no </a:t>
            </a:r>
            <a:r>
              <a:rPr lang="es-ES" baseline="0" dirty="0" err="1"/>
              <a:t>necessary</a:t>
            </a:r>
            <a:r>
              <a:rPr lang="es-ES" baseline="0" dirty="0"/>
              <a:t> to </a:t>
            </a:r>
            <a:r>
              <a:rPr lang="es-ES" baseline="0" dirty="0" err="1"/>
              <a:t>send</a:t>
            </a:r>
            <a:r>
              <a:rPr lang="es-ES" baseline="0" dirty="0"/>
              <a:t> </a:t>
            </a:r>
            <a:r>
              <a:rPr lang="es-ES" baseline="0" dirty="0" err="1"/>
              <a:t>two</a:t>
            </a:r>
            <a:r>
              <a:rPr lang="es-ES" baseline="0" dirty="0"/>
              <a:t> </a:t>
            </a:r>
            <a:r>
              <a:rPr lang="es-ES" baseline="0" dirty="0" err="1"/>
              <a:t>packets</a:t>
            </a:r>
            <a:r>
              <a:rPr lang="es-ES" baseline="0" dirty="0"/>
              <a:t> </a:t>
            </a:r>
            <a:r>
              <a:rPr lang="es-ES" baseline="0" dirty="0" err="1"/>
              <a:t>which</a:t>
            </a:r>
            <a:r>
              <a:rPr lang="es-ES" baseline="0" dirty="0"/>
              <a:t> are so similar </a:t>
            </a:r>
            <a:r>
              <a:rPr lang="es-ES" baseline="0" dirty="0" err="1"/>
              <a:t>because</a:t>
            </a:r>
            <a:r>
              <a:rPr lang="es-ES" baseline="0" dirty="0"/>
              <a:t> </a:t>
            </a:r>
            <a:r>
              <a:rPr lang="es-ES" baseline="0" dirty="0" err="1"/>
              <a:t>the</a:t>
            </a:r>
            <a:r>
              <a:rPr lang="es-ES" baseline="0" dirty="0"/>
              <a:t> final </a:t>
            </a:r>
            <a:r>
              <a:rPr lang="es-ES" baseline="0" dirty="0" err="1"/>
              <a:t>user</a:t>
            </a:r>
            <a:r>
              <a:rPr lang="es-ES" baseline="0" dirty="0"/>
              <a:t> </a:t>
            </a:r>
            <a:r>
              <a:rPr lang="es-ES" baseline="0" dirty="0" err="1"/>
              <a:t>will</a:t>
            </a:r>
            <a:r>
              <a:rPr lang="es-ES" baseline="0" dirty="0"/>
              <a:t> </a:t>
            </a:r>
            <a:r>
              <a:rPr lang="es-ES" baseline="0" dirty="0" err="1"/>
              <a:t>see</a:t>
            </a:r>
            <a:r>
              <a:rPr lang="es-ES" baseline="0" dirty="0"/>
              <a:t> </a:t>
            </a:r>
            <a:r>
              <a:rPr lang="es-ES" baseline="0" dirty="0" err="1"/>
              <a:t>the</a:t>
            </a:r>
            <a:r>
              <a:rPr lang="es-ES" baseline="0" dirty="0"/>
              <a:t> </a:t>
            </a:r>
            <a:r>
              <a:rPr lang="es-ES" baseline="0" dirty="0" err="1"/>
              <a:t>same</a:t>
            </a:r>
            <a:r>
              <a:rPr lang="es-ES" baseline="0" dirty="0"/>
              <a:t> </a:t>
            </a:r>
            <a:r>
              <a:rPr lang="es-ES" baseline="0" dirty="0" err="1"/>
              <a:t>results</a:t>
            </a:r>
            <a:r>
              <a:rPr lang="es-ES" baseline="0" dirty="0"/>
              <a:t> in </a:t>
            </a:r>
            <a:r>
              <a:rPr lang="es-ES" baseline="0" dirty="0" err="1"/>
              <a:t>terms</a:t>
            </a:r>
            <a:r>
              <a:rPr lang="es-ES" baseline="0" dirty="0"/>
              <a:t> of performance, so </a:t>
            </a:r>
            <a:r>
              <a:rPr lang="es-ES" baseline="0" dirty="0" err="1"/>
              <a:t>we</a:t>
            </a:r>
            <a:r>
              <a:rPr lang="es-ES" baseline="0" dirty="0"/>
              <a:t> </a:t>
            </a:r>
            <a:r>
              <a:rPr lang="es-ES" baseline="0" dirty="0" err="1"/>
              <a:t>prefer</a:t>
            </a:r>
            <a:r>
              <a:rPr lang="es-ES" baseline="0" dirty="0"/>
              <a:t> to reduce </a:t>
            </a:r>
            <a:r>
              <a:rPr lang="es-ES" baseline="0" dirty="0" err="1"/>
              <a:t>the</a:t>
            </a:r>
            <a:r>
              <a:rPr lang="es-ES" baseline="0" dirty="0"/>
              <a:t> </a:t>
            </a:r>
            <a:r>
              <a:rPr lang="es-ES" baseline="0" dirty="0" err="1"/>
              <a:t>network</a:t>
            </a:r>
            <a:r>
              <a:rPr lang="es-ES" baseline="0" dirty="0"/>
              <a:t> </a:t>
            </a:r>
            <a:r>
              <a:rPr lang="es-ES" baseline="0" dirty="0" err="1"/>
              <a:t>traffic</a:t>
            </a:r>
            <a:r>
              <a:rPr lang="es-ES" baseline="0" dirty="0"/>
              <a:t> and </a:t>
            </a:r>
            <a:r>
              <a:rPr lang="es-ES" baseline="0" dirty="0" err="1"/>
              <a:t>the</a:t>
            </a:r>
            <a:r>
              <a:rPr lang="es-ES" baseline="0" dirty="0"/>
              <a:t> server load (</a:t>
            </a:r>
            <a:r>
              <a:rPr lang="es-ES" baseline="0" dirty="0" err="1"/>
              <a:t>less</a:t>
            </a:r>
            <a:r>
              <a:rPr lang="es-ES" baseline="0" dirty="0"/>
              <a:t> </a:t>
            </a:r>
            <a:r>
              <a:rPr lang="es-ES" baseline="0" dirty="0" err="1"/>
              <a:t>packets</a:t>
            </a:r>
            <a:r>
              <a:rPr lang="es-ES" baseline="0" dirty="0"/>
              <a:t> to </a:t>
            </a:r>
            <a:r>
              <a:rPr lang="es-ES" baseline="0" dirty="0" err="1"/>
              <a:t>process</a:t>
            </a:r>
            <a:r>
              <a:rPr lang="es-ES" baseline="0" dirty="0"/>
              <a:t>).</a:t>
            </a:r>
          </a:p>
          <a:p>
            <a:endParaRPr lang="es-ES" baseline="0" dirty="0"/>
          </a:p>
          <a:p>
            <a:r>
              <a:rPr lang="es-ES" baseline="0" dirty="0" err="1"/>
              <a:t>The</a:t>
            </a:r>
            <a:r>
              <a:rPr lang="es-ES" baseline="0" dirty="0"/>
              <a:t> servers </a:t>
            </a:r>
            <a:r>
              <a:rPr lang="es-ES" baseline="0" dirty="0" err="1"/>
              <a:t>have</a:t>
            </a:r>
            <a:r>
              <a:rPr lang="es-ES" baseline="0" dirty="0"/>
              <a:t> </a:t>
            </a:r>
            <a:r>
              <a:rPr lang="es-ES" baseline="0" dirty="0" err="1"/>
              <a:t>mechanisms</a:t>
            </a:r>
            <a:r>
              <a:rPr lang="es-ES" baseline="0" dirty="0"/>
              <a:t> to </a:t>
            </a:r>
            <a:r>
              <a:rPr lang="es-ES" baseline="0" dirty="0" err="1"/>
              <a:t>detect</a:t>
            </a:r>
            <a:r>
              <a:rPr lang="es-ES" baseline="0" dirty="0"/>
              <a:t> </a:t>
            </a:r>
            <a:r>
              <a:rPr lang="es-ES" baseline="0" dirty="0" err="1"/>
              <a:t>failed</a:t>
            </a:r>
            <a:r>
              <a:rPr lang="es-ES" baseline="0" dirty="0"/>
              <a:t> </a:t>
            </a:r>
            <a:r>
              <a:rPr lang="es-ES" baseline="0" dirty="0" err="1"/>
              <a:t>nodes</a:t>
            </a:r>
            <a:r>
              <a:rPr lang="es-ES" baseline="0" dirty="0"/>
              <a:t>, so </a:t>
            </a:r>
            <a:r>
              <a:rPr lang="es-ES" baseline="0" dirty="0" err="1"/>
              <a:t>this</a:t>
            </a:r>
            <a:r>
              <a:rPr lang="es-ES" baseline="0" dirty="0"/>
              <a:t> </a:t>
            </a:r>
            <a:r>
              <a:rPr lang="es-ES" baseline="0" dirty="0" err="1"/>
              <a:t>feaure</a:t>
            </a:r>
            <a:r>
              <a:rPr lang="es-ES" baseline="0" dirty="0"/>
              <a:t> </a:t>
            </a:r>
            <a:r>
              <a:rPr lang="es-ES" baseline="0" dirty="0" err="1"/>
              <a:t>is</a:t>
            </a:r>
            <a:r>
              <a:rPr lang="es-ES" baseline="0" dirty="0"/>
              <a:t> </a:t>
            </a:r>
            <a:r>
              <a:rPr lang="es-ES" baseline="0" dirty="0" err="1"/>
              <a:t>like</a:t>
            </a:r>
            <a:r>
              <a:rPr lang="es-ES" baseline="0" dirty="0"/>
              <a:t> a </a:t>
            </a:r>
            <a:r>
              <a:rPr lang="es-ES" baseline="0" dirty="0" err="1"/>
              <a:t>heartbeat</a:t>
            </a:r>
            <a:r>
              <a:rPr lang="es-ES" baseline="0" dirty="0"/>
              <a:t>.</a:t>
            </a:r>
          </a:p>
        </p:txBody>
      </p:sp>
      <p:sp>
        <p:nvSpPr>
          <p:cNvPr id="4" name="Marcador de número de diapositiva 3"/>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6CA19FB-EC12-4743-BF72-CE98D5463878}" type="slidenum">
              <a:rPr kumimoji="0" lang="es-ES" sz="2400" b="0" i="0" u="none" strike="noStrike" kern="1200" cap="none" spc="0" normalizeH="0" baseline="0" noProof="0" smtClean="0">
                <a:ln>
                  <a:noFill/>
                </a:ln>
                <a:solidFill>
                  <a:srgbClr val="000000"/>
                </a:solidFill>
                <a:effectLst/>
                <a:uLnTx/>
                <a:uFillTx/>
                <a:latin typeface="Arial" charset="0"/>
                <a:ea typeface="ヒラギノ角ゴ ProN W3" charset="0"/>
                <a:sym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20</a:t>
            </a:fld>
            <a:endParaRPr kumimoji="0" lang="es-ES" sz="2400" b="0" i="0" u="none" strike="noStrike" kern="1200" cap="none" spc="0" normalizeH="0" baseline="0" noProof="0">
              <a:ln>
                <a:noFill/>
              </a:ln>
              <a:solidFill>
                <a:srgbClr val="000000"/>
              </a:solidFill>
              <a:effectLst/>
              <a:uLnTx/>
              <a:uFillTx/>
              <a:latin typeface="Arial" charset="0"/>
              <a:ea typeface="ヒラギノ角ゴ ProN W3" charset="0"/>
              <a:sym typeface="Arial" charset="0"/>
            </a:endParaRPr>
          </a:p>
        </p:txBody>
      </p:sp>
    </p:spTree>
    <p:extLst>
      <p:ext uri="{BB962C8B-B14F-4D97-AF65-F5344CB8AC3E}">
        <p14:creationId xmlns:p14="http://schemas.microsoft.com/office/powerpoint/2010/main" val="11366530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412750" indent="-273050">
              <a:lnSpc>
                <a:spcPct val="150000"/>
              </a:lnSpc>
              <a:buSzPct val="75000"/>
              <a:buFont typeface="Wingdings 3" charset="0"/>
              <a:buChar char="}"/>
            </a:pPr>
            <a:r>
              <a:rPr lang="es-ES" baseline="0" dirty="0" err="1"/>
              <a:t>Description</a:t>
            </a:r>
            <a:r>
              <a:rPr lang="es-ES" baseline="0" dirty="0"/>
              <a:t> 1st </a:t>
            </a:r>
            <a:r>
              <a:rPr lang="es-ES" baseline="0" dirty="0" err="1"/>
              <a:t>image</a:t>
            </a:r>
            <a:r>
              <a:rPr lang="es-ES" baseline="0" dirty="0"/>
              <a:t>: </a:t>
            </a:r>
            <a:r>
              <a:rPr lang="es-ES" sz="1800" kern="1200" dirty="0">
                <a:solidFill>
                  <a:schemeClr val="accent3">
                    <a:lumMod val="85000"/>
                  </a:schemeClr>
                </a:solidFill>
                <a:latin typeface="Arial" charset="0"/>
                <a:ea typeface="MS PGothic" pitchFamily="34" charset="-128"/>
                <a:cs typeface="MS PGothic" charset="0"/>
                <a:sym typeface="Helvetica" charset="0"/>
              </a:rPr>
              <a:t>Variable </a:t>
            </a:r>
            <a:r>
              <a:rPr lang="es-ES" sz="1800" kern="1200" dirty="0" err="1">
                <a:solidFill>
                  <a:schemeClr val="accent3">
                    <a:lumMod val="85000"/>
                  </a:schemeClr>
                </a:solidFill>
                <a:latin typeface="Arial" charset="0"/>
                <a:ea typeface="MS PGothic" pitchFamily="34" charset="-128"/>
                <a:cs typeface="MS PGothic" charset="0"/>
                <a:sym typeface="Helvetica" charset="0"/>
              </a:rPr>
              <a:t>workload</a:t>
            </a:r>
            <a:r>
              <a:rPr lang="es-ES" sz="1800" kern="1200" dirty="0">
                <a:solidFill>
                  <a:schemeClr val="accent3">
                    <a:lumMod val="85000"/>
                  </a:schemeClr>
                </a:solidFill>
                <a:latin typeface="Arial" charset="0"/>
                <a:ea typeface="MS PGothic" pitchFamily="34" charset="-128"/>
                <a:cs typeface="MS PGothic" charset="0"/>
                <a:sym typeface="Helvetica" charset="0"/>
              </a:rPr>
              <a:t> (10’ </a:t>
            </a:r>
            <a:r>
              <a:rPr lang="es-ES" sz="1800" kern="1200" dirty="0" err="1">
                <a:solidFill>
                  <a:schemeClr val="accent3">
                    <a:lumMod val="85000"/>
                  </a:schemeClr>
                </a:solidFill>
                <a:latin typeface="Arial" charset="0"/>
                <a:ea typeface="MS PGothic" pitchFamily="34" charset="-128"/>
                <a:cs typeface="MS PGothic" charset="0"/>
                <a:sym typeface="Helvetica" charset="0"/>
              </a:rPr>
              <a:t>tracks</a:t>
            </a:r>
            <a:r>
              <a:rPr lang="es-ES" sz="1800" kern="1200" dirty="0">
                <a:solidFill>
                  <a:schemeClr val="accent3">
                    <a:lumMod val="85000"/>
                  </a:schemeClr>
                </a:solidFill>
                <a:latin typeface="Arial" charset="0"/>
                <a:ea typeface="MS PGothic" pitchFamily="34" charset="-128"/>
                <a:cs typeface="MS PGothic" charset="0"/>
                <a:sym typeface="Helvetica" charset="0"/>
              </a:rPr>
              <a:t>)</a:t>
            </a:r>
          </a:p>
          <a:p>
            <a:pPr marL="869950" lvl="1" indent="-273050">
              <a:lnSpc>
                <a:spcPct val="150000"/>
              </a:lnSpc>
              <a:buSzPct val="75000"/>
              <a:buFont typeface="Wingdings 3" charset="0"/>
              <a:buChar char="}"/>
            </a:pPr>
            <a:r>
              <a:rPr lang="es-ES" sz="1800" kern="1200" dirty="0">
                <a:solidFill>
                  <a:schemeClr val="accent3">
                    <a:lumMod val="85000"/>
                  </a:schemeClr>
                </a:solidFill>
                <a:latin typeface="Arial" charset="0"/>
                <a:ea typeface="MS PGothic" pitchFamily="34" charset="-128"/>
                <a:cs typeface="MS PGothic" charset="0"/>
                <a:sym typeface="Helvetica" charset="0"/>
              </a:rPr>
              <a:t>1</a:t>
            </a:r>
            <a:r>
              <a:rPr lang="es-ES" sz="1800" kern="1200" baseline="30000" dirty="0">
                <a:solidFill>
                  <a:schemeClr val="accent3">
                    <a:lumMod val="85000"/>
                  </a:schemeClr>
                </a:solidFill>
                <a:latin typeface="Arial" charset="0"/>
                <a:ea typeface="MS PGothic" pitchFamily="34" charset="-128"/>
                <a:cs typeface="MS PGothic" charset="0"/>
                <a:sym typeface="Helvetica" charset="0"/>
              </a:rPr>
              <a:t>st</a:t>
            </a:r>
            <a:r>
              <a:rPr lang="es-ES" sz="1800" kern="1200" dirty="0">
                <a:solidFill>
                  <a:schemeClr val="accent3">
                    <a:lumMod val="85000"/>
                  </a:schemeClr>
                </a:solidFill>
                <a:latin typeface="Arial" charset="0"/>
                <a:ea typeface="MS PGothic" pitchFamily="34" charset="-128"/>
                <a:cs typeface="MS PGothic" charset="0"/>
                <a:sym typeface="Helvetica" charset="0"/>
              </a:rPr>
              <a:t> </a:t>
            </a:r>
            <a:r>
              <a:rPr lang="es-ES" sz="1800" kern="1200" dirty="0" err="1">
                <a:solidFill>
                  <a:schemeClr val="accent3">
                    <a:lumMod val="85000"/>
                  </a:schemeClr>
                </a:solidFill>
                <a:latin typeface="Arial" charset="0"/>
                <a:ea typeface="MS PGothic" pitchFamily="34" charset="-128"/>
                <a:cs typeface="MS PGothic" charset="0"/>
                <a:sym typeface="Helvetica" charset="0"/>
              </a:rPr>
              <a:t>track</a:t>
            </a:r>
            <a:r>
              <a:rPr lang="es-ES" sz="1800" kern="1200" dirty="0">
                <a:solidFill>
                  <a:schemeClr val="accent3">
                    <a:lumMod val="85000"/>
                  </a:schemeClr>
                </a:solidFill>
                <a:latin typeface="Arial" charset="0"/>
                <a:ea typeface="MS PGothic" pitchFamily="34" charset="-128"/>
                <a:cs typeface="MS PGothic" charset="0"/>
                <a:sym typeface="Helvetica" charset="0"/>
              </a:rPr>
              <a:t>: idle</a:t>
            </a:r>
          </a:p>
          <a:p>
            <a:pPr marL="869950" lvl="1" indent="-273050">
              <a:lnSpc>
                <a:spcPct val="150000"/>
              </a:lnSpc>
              <a:buSzPct val="75000"/>
              <a:buFont typeface="Wingdings 3" charset="0"/>
              <a:buChar char="}"/>
            </a:pPr>
            <a:r>
              <a:rPr lang="es-ES" sz="1800" kern="1200" dirty="0">
                <a:solidFill>
                  <a:schemeClr val="accent3">
                    <a:lumMod val="85000"/>
                  </a:schemeClr>
                </a:solidFill>
                <a:latin typeface="Arial" charset="0"/>
                <a:ea typeface="MS PGothic" pitchFamily="34" charset="-128"/>
                <a:cs typeface="MS PGothic" charset="0"/>
                <a:sym typeface="Helvetica" charset="0"/>
              </a:rPr>
              <a:t>2</a:t>
            </a:r>
            <a:r>
              <a:rPr lang="es-ES" sz="1800" kern="1200" baseline="30000" dirty="0">
                <a:solidFill>
                  <a:schemeClr val="accent3">
                    <a:lumMod val="85000"/>
                  </a:schemeClr>
                </a:solidFill>
                <a:latin typeface="Arial" charset="0"/>
                <a:ea typeface="MS PGothic" pitchFamily="34" charset="-128"/>
                <a:cs typeface="MS PGothic" charset="0"/>
                <a:sym typeface="Helvetica" charset="0"/>
              </a:rPr>
              <a:t>nd</a:t>
            </a:r>
            <a:r>
              <a:rPr lang="es-ES" sz="1800" kern="1200" dirty="0">
                <a:solidFill>
                  <a:schemeClr val="accent3">
                    <a:lumMod val="85000"/>
                  </a:schemeClr>
                </a:solidFill>
                <a:latin typeface="Arial" charset="0"/>
                <a:ea typeface="MS PGothic" pitchFamily="34" charset="-128"/>
                <a:cs typeface="MS PGothic" charset="0"/>
                <a:sym typeface="Helvetica" charset="0"/>
              </a:rPr>
              <a:t> </a:t>
            </a:r>
            <a:r>
              <a:rPr lang="es-ES" sz="1800" kern="1200" dirty="0" err="1">
                <a:solidFill>
                  <a:schemeClr val="accent3">
                    <a:lumMod val="85000"/>
                  </a:schemeClr>
                </a:solidFill>
                <a:latin typeface="Arial" charset="0"/>
                <a:ea typeface="MS PGothic" pitchFamily="34" charset="-128"/>
                <a:cs typeface="MS PGothic" charset="0"/>
                <a:sym typeface="Helvetica" charset="0"/>
              </a:rPr>
              <a:t>track</a:t>
            </a:r>
            <a:r>
              <a:rPr lang="es-ES" sz="1800" kern="1200" dirty="0">
                <a:solidFill>
                  <a:schemeClr val="accent3">
                    <a:lumMod val="85000"/>
                  </a:schemeClr>
                </a:solidFill>
                <a:latin typeface="Arial" charset="0"/>
                <a:ea typeface="MS PGothic" pitchFamily="34" charset="-128"/>
                <a:cs typeface="MS PGothic" charset="0"/>
                <a:sym typeface="Helvetica" charset="0"/>
              </a:rPr>
              <a:t>: 75% </a:t>
            </a:r>
            <a:r>
              <a:rPr lang="es-ES" sz="1800" kern="1200" dirty="0" err="1">
                <a:solidFill>
                  <a:schemeClr val="accent3">
                    <a:lumMod val="85000"/>
                  </a:schemeClr>
                </a:solidFill>
                <a:latin typeface="Arial" charset="0"/>
                <a:ea typeface="MS PGothic" pitchFamily="34" charset="-128"/>
                <a:cs typeface="MS PGothic" charset="0"/>
                <a:sym typeface="Helvetica" charset="0"/>
              </a:rPr>
              <a:t>constant</a:t>
            </a:r>
            <a:r>
              <a:rPr lang="es-ES" sz="1800" kern="1200" dirty="0">
                <a:solidFill>
                  <a:schemeClr val="accent3">
                    <a:lumMod val="85000"/>
                  </a:schemeClr>
                </a:solidFill>
                <a:latin typeface="Arial" charset="0"/>
                <a:ea typeface="MS PGothic" pitchFamily="34" charset="-128"/>
                <a:cs typeface="MS PGothic" charset="0"/>
                <a:sym typeface="Helvetica" charset="0"/>
              </a:rPr>
              <a:t> load</a:t>
            </a:r>
          </a:p>
          <a:p>
            <a:pPr marL="869950" lvl="1" indent="-273050">
              <a:lnSpc>
                <a:spcPct val="150000"/>
              </a:lnSpc>
              <a:buSzPct val="75000"/>
              <a:buFont typeface="Wingdings 3" charset="0"/>
              <a:buChar char="}"/>
            </a:pPr>
            <a:r>
              <a:rPr lang="es-ES" sz="1800" kern="1200" dirty="0">
                <a:solidFill>
                  <a:schemeClr val="accent3">
                    <a:lumMod val="85000"/>
                  </a:schemeClr>
                </a:solidFill>
                <a:latin typeface="Arial" charset="0"/>
                <a:ea typeface="MS PGothic" pitchFamily="34" charset="-128"/>
                <a:cs typeface="MS PGothic" charset="0"/>
                <a:sym typeface="Helvetica" charset="0"/>
              </a:rPr>
              <a:t>3</a:t>
            </a:r>
            <a:r>
              <a:rPr lang="es-ES" sz="1800" kern="1200" baseline="30000" dirty="0">
                <a:solidFill>
                  <a:schemeClr val="accent3">
                    <a:lumMod val="85000"/>
                  </a:schemeClr>
                </a:solidFill>
                <a:latin typeface="Arial" charset="0"/>
                <a:ea typeface="MS PGothic" pitchFamily="34" charset="-128"/>
                <a:cs typeface="MS PGothic" charset="0"/>
                <a:sym typeface="Helvetica" charset="0"/>
              </a:rPr>
              <a:t>rd</a:t>
            </a:r>
            <a:r>
              <a:rPr lang="es-ES" sz="1800" kern="1200" dirty="0">
                <a:solidFill>
                  <a:schemeClr val="accent3">
                    <a:lumMod val="85000"/>
                  </a:schemeClr>
                </a:solidFill>
                <a:latin typeface="Arial" charset="0"/>
                <a:ea typeface="MS PGothic" pitchFamily="34" charset="-128"/>
                <a:cs typeface="MS PGothic" charset="0"/>
                <a:sym typeface="Helvetica" charset="0"/>
              </a:rPr>
              <a:t> </a:t>
            </a:r>
            <a:r>
              <a:rPr lang="es-ES" sz="1800" kern="1200" dirty="0" err="1">
                <a:solidFill>
                  <a:schemeClr val="accent3">
                    <a:lumMod val="85000"/>
                  </a:schemeClr>
                </a:solidFill>
                <a:latin typeface="Arial" charset="0"/>
                <a:ea typeface="MS PGothic" pitchFamily="34" charset="-128"/>
                <a:cs typeface="MS PGothic" charset="0"/>
                <a:sym typeface="Helvetica" charset="0"/>
              </a:rPr>
              <a:t>track</a:t>
            </a:r>
            <a:r>
              <a:rPr lang="es-ES" sz="1800" kern="1200" dirty="0">
                <a:solidFill>
                  <a:schemeClr val="accent3">
                    <a:lumMod val="85000"/>
                  </a:schemeClr>
                </a:solidFill>
                <a:latin typeface="Arial" charset="0"/>
                <a:ea typeface="MS PGothic" pitchFamily="34" charset="-128"/>
                <a:cs typeface="MS PGothic" charset="0"/>
                <a:sym typeface="Helvetica" charset="0"/>
              </a:rPr>
              <a:t>: +/- 25% load </a:t>
            </a:r>
            <a:r>
              <a:rPr lang="es-ES" sz="1800" kern="1200" dirty="0" err="1">
                <a:solidFill>
                  <a:schemeClr val="accent3">
                    <a:lumMod val="85000"/>
                  </a:schemeClr>
                </a:solidFill>
                <a:latin typeface="Arial" charset="0"/>
                <a:ea typeface="MS PGothic" pitchFamily="34" charset="-128"/>
                <a:cs typeface="MS PGothic" charset="0"/>
                <a:sym typeface="Helvetica" charset="0"/>
              </a:rPr>
              <a:t>each</a:t>
            </a:r>
            <a:r>
              <a:rPr lang="es-ES" sz="1800" kern="1200" dirty="0">
                <a:solidFill>
                  <a:schemeClr val="accent3">
                    <a:lumMod val="85000"/>
                  </a:schemeClr>
                </a:solidFill>
                <a:latin typeface="Arial" charset="0"/>
                <a:ea typeface="MS PGothic" pitchFamily="34" charset="-128"/>
                <a:cs typeface="MS PGothic" charset="0"/>
                <a:sym typeface="Helvetica" charset="0"/>
              </a:rPr>
              <a:t> 2 min.</a:t>
            </a:r>
          </a:p>
          <a:p>
            <a:pPr marL="596900" lvl="1">
              <a:lnSpc>
                <a:spcPct val="150000"/>
              </a:lnSpc>
              <a:buSzPct val="75000"/>
            </a:pPr>
            <a:endParaRPr lang="es-ES" sz="1800" kern="1200" dirty="0">
              <a:solidFill>
                <a:schemeClr val="accent3">
                  <a:lumMod val="85000"/>
                </a:schemeClr>
              </a:solidFill>
              <a:latin typeface="Arial" charset="0"/>
              <a:ea typeface="MS PGothic" pitchFamily="34" charset="-128"/>
              <a:cs typeface="MS PGothic" charset="0"/>
              <a:sym typeface="Helvetica" charset="0"/>
            </a:endParaRPr>
          </a:p>
          <a:p>
            <a:pPr marL="596900" lvl="1">
              <a:lnSpc>
                <a:spcPct val="150000"/>
              </a:lnSpc>
              <a:buSzPct val="75000"/>
            </a:pPr>
            <a:r>
              <a:rPr lang="es-ES" sz="1600" b="1" kern="1200" dirty="0">
                <a:solidFill>
                  <a:schemeClr val="accent3">
                    <a:lumMod val="85000"/>
                  </a:schemeClr>
                </a:solidFill>
                <a:latin typeface="Arial" charset="0"/>
                <a:ea typeface="MS PGothic" pitchFamily="34" charset="-128"/>
                <a:cs typeface="MS PGothic" charset="0"/>
                <a:sym typeface="Helvetica" charset="0"/>
              </a:rPr>
              <a:t>Note:</a:t>
            </a:r>
            <a:r>
              <a:rPr lang="es-ES" sz="1600" kern="1200" dirty="0">
                <a:solidFill>
                  <a:schemeClr val="accent3">
                    <a:lumMod val="85000"/>
                  </a:schemeClr>
                </a:solidFill>
                <a:latin typeface="Arial" charset="0"/>
                <a:ea typeface="MS PGothic" pitchFamily="34" charset="-128"/>
                <a:cs typeface="MS PGothic" charset="0"/>
                <a:sym typeface="Helvetica" charset="0"/>
              </a:rPr>
              <a:t> 30’’ </a:t>
            </a:r>
            <a:r>
              <a:rPr lang="es-ES" sz="1600" kern="1200" dirty="0" err="1">
                <a:solidFill>
                  <a:schemeClr val="accent3">
                    <a:lumMod val="85000"/>
                  </a:schemeClr>
                </a:solidFill>
                <a:latin typeface="Arial" charset="0"/>
                <a:ea typeface="MS PGothic" pitchFamily="34" charset="-128"/>
                <a:cs typeface="MS PGothic" charset="0"/>
                <a:sym typeface="Helvetica" charset="0"/>
              </a:rPr>
              <a:t>measuring</a:t>
            </a:r>
            <a:r>
              <a:rPr lang="es-ES" sz="1600" kern="1200" dirty="0">
                <a:solidFill>
                  <a:schemeClr val="accent3">
                    <a:lumMod val="85000"/>
                  </a:schemeClr>
                </a:solidFill>
                <a:latin typeface="Arial" charset="0"/>
                <a:ea typeface="MS PGothic" pitchFamily="34" charset="-128"/>
                <a:cs typeface="MS PGothic" charset="0"/>
                <a:sym typeface="Helvetica" charset="0"/>
              </a:rPr>
              <a:t> </a:t>
            </a:r>
            <a:r>
              <a:rPr lang="es-ES" sz="1600" kern="1200" dirty="0" err="1">
                <a:solidFill>
                  <a:schemeClr val="accent3">
                    <a:lumMod val="85000"/>
                  </a:schemeClr>
                </a:solidFill>
                <a:latin typeface="Arial" charset="0"/>
                <a:ea typeface="MS PGothic" pitchFamily="34" charset="-128"/>
                <a:cs typeface="MS PGothic" charset="0"/>
                <a:sym typeface="Helvetica" charset="0"/>
              </a:rPr>
              <a:t>period</a:t>
            </a:r>
            <a:endParaRPr lang="es-ES" baseline="0" dirty="0"/>
          </a:p>
          <a:p>
            <a:endParaRPr lang="es-ES" baseline="0" dirty="0"/>
          </a:p>
          <a:p>
            <a:pPr marL="412750" indent="-273050">
              <a:lnSpc>
                <a:spcPct val="150000"/>
              </a:lnSpc>
              <a:buSzPct val="75000"/>
              <a:buFont typeface="Wingdings 3" charset="0"/>
              <a:buChar char="}"/>
            </a:pPr>
            <a:r>
              <a:rPr lang="es-ES" baseline="0" dirty="0" err="1"/>
              <a:t>Description</a:t>
            </a:r>
            <a:r>
              <a:rPr lang="es-ES" baseline="0" dirty="0"/>
              <a:t> 2nd </a:t>
            </a:r>
            <a:r>
              <a:rPr lang="es-ES" baseline="0" dirty="0" err="1"/>
              <a:t>image</a:t>
            </a:r>
            <a:r>
              <a:rPr lang="es-ES" baseline="0" dirty="0"/>
              <a:t>: </a:t>
            </a:r>
            <a:r>
              <a:rPr lang="es-ES" sz="1800" kern="1200" dirty="0">
                <a:solidFill>
                  <a:schemeClr val="accent3">
                    <a:lumMod val="85000"/>
                  </a:schemeClr>
                </a:solidFill>
                <a:latin typeface="Arial" charset="0"/>
                <a:ea typeface="MS PGothic" pitchFamily="34" charset="-128"/>
                <a:cs typeface="MS PGothic" charset="0"/>
                <a:sym typeface="Helvetica" charset="0"/>
              </a:rPr>
              <a:t>In-</a:t>
            </a:r>
            <a:r>
              <a:rPr lang="es-ES" sz="1800" kern="1200" dirty="0" err="1">
                <a:solidFill>
                  <a:schemeClr val="accent3">
                    <a:lumMod val="85000"/>
                  </a:schemeClr>
                </a:solidFill>
                <a:latin typeface="Arial" charset="0"/>
                <a:ea typeface="MS PGothic" pitchFamily="34" charset="-128"/>
                <a:cs typeface="MS PGothic" charset="0"/>
                <a:sym typeface="Helvetica" charset="0"/>
              </a:rPr>
              <a:t>node</a:t>
            </a:r>
            <a:r>
              <a:rPr lang="es-ES" sz="1800" kern="1200" dirty="0">
                <a:solidFill>
                  <a:schemeClr val="accent3">
                    <a:lumMod val="85000"/>
                  </a:schemeClr>
                </a:solidFill>
                <a:latin typeface="Arial" charset="0"/>
                <a:ea typeface="MS PGothic" pitchFamily="34" charset="-128"/>
                <a:cs typeface="MS PGothic" charset="0"/>
                <a:sym typeface="Helvetica" charset="0"/>
              </a:rPr>
              <a:t> </a:t>
            </a:r>
            <a:r>
              <a:rPr lang="es-ES" sz="1800" kern="1200" dirty="0" err="1">
                <a:solidFill>
                  <a:schemeClr val="accent3">
                    <a:lumMod val="85000"/>
                  </a:schemeClr>
                </a:solidFill>
                <a:latin typeface="Arial" charset="0"/>
                <a:ea typeface="MS PGothic" pitchFamily="34" charset="-128"/>
                <a:cs typeface="MS PGothic" charset="0"/>
                <a:sym typeface="Helvetica" charset="0"/>
              </a:rPr>
              <a:t>analysis</a:t>
            </a:r>
            <a:r>
              <a:rPr lang="es-ES" sz="1800" kern="1200" dirty="0">
                <a:solidFill>
                  <a:schemeClr val="accent3">
                    <a:lumMod val="85000"/>
                  </a:schemeClr>
                </a:solidFill>
                <a:latin typeface="Arial" charset="0"/>
                <a:ea typeface="MS PGothic" pitchFamily="34" charset="-128"/>
                <a:cs typeface="MS PGothic" charset="0"/>
                <a:sym typeface="Helvetica" charset="0"/>
              </a:rPr>
              <a:t> reduces </a:t>
            </a:r>
            <a:r>
              <a:rPr lang="es-ES" sz="1800" kern="1200" dirty="0" err="1">
                <a:solidFill>
                  <a:schemeClr val="accent3">
                    <a:lumMod val="85000"/>
                  </a:schemeClr>
                </a:solidFill>
                <a:latin typeface="Arial" charset="0"/>
                <a:ea typeface="MS PGothic" pitchFamily="34" charset="-128"/>
                <a:cs typeface="MS PGothic" charset="0"/>
                <a:sym typeface="Helvetica" charset="0"/>
              </a:rPr>
              <a:t>traffic</a:t>
            </a:r>
            <a:r>
              <a:rPr lang="es-ES" sz="1800" kern="1200" dirty="0">
                <a:solidFill>
                  <a:schemeClr val="accent3">
                    <a:lumMod val="85000"/>
                  </a:schemeClr>
                </a:solidFill>
                <a:latin typeface="Arial" charset="0"/>
                <a:ea typeface="MS PGothic" pitchFamily="34" charset="-128"/>
                <a:cs typeface="MS PGothic" charset="0"/>
                <a:sym typeface="Helvetica" charset="0"/>
              </a:rPr>
              <a:t>:</a:t>
            </a:r>
          </a:p>
          <a:p>
            <a:pPr marL="869950" lvl="1" indent="-273050">
              <a:lnSpc>
                <a:spcPct val="150000"/>
              </a:lnSpc>
              <a:buSzPct val="75000"/>
              <a:buFont typeface="Wingdings 3" charset="0"/>
              <a:buChar char="}"/>
            </a:pPr>
            <a:r>
              <a:rPr lang="es-ES" sz="1600" kern="1200" dirty="0">
                <a:solidFill>
                  <a:schemeClr val="accent3">
                    <a:lumMod val="85000"/>
                  </a:schemeClr>
                </a:solidFill>
                <a:latin typeface="Arial" charset="0"/>
                <a:ea typeface="MS PGothic" pitchFamily="34" charset="-128"/>
                <a:cs typeface="MS PGothic" charset="0"/>
                <a:sym typeface="Helvetica" charset="0"/>
              </a:rPr>
              <a:t>Up to 90% in 1</a:t>
            </a:r>
            <a:r>
              <a:rPr lang="es-ES" sz="1800" kern="1200" baseline="30000" dirty="0">
                <a:solidFill>
                  <a:schemeClr val="accent3">
                    <a:lumMod val="85000"/>
                  </a:schemeClr>
                </a:solidFill>
                <a:latin typeface="Arial" charset="0"/>
                <a:ea typeface="MS PGothic" pitchFamily="34" charset="-128"/>
                <a:cs typeface="MS PGothic" charset="0"/>
                <a:sym typeface="Helvetica" charset="0"/>
              </a:rPr>
              <a:t>st</a:t>
            </a:r>
            <a:r>
              <a:rPr lang="es-ES" sz="1600" kern="1200" dirty="0">
                <a:solidFill>
                  <a:schemeClr val="accent3">
                    <a:lumMod val="85000"/>
                  </a:schemeClr>
                </a:solidFill>
                <a:latin typeface="Arial" charset="0"/>
                <a:ea typeface="MS PGothic" pitchFamily="34" charset="-128"/>
                <a:cs typeface="MS PGothic" charset="0"/>
                <a:sym typeface="Helvetica" charset="0"/>
              </a:rPr>
              <a:t> and 2</a:t>
            </a:r>
            <a:r>
              <a:rPr lang="es-ES" sz="1800" kern="1200" baseline="30000" dirty="0">
                <a:solidFill>
                  <a:schemeClr val="accent3">
                    <a:lumMod val="85000"/>
                  </a:schemeClr>
                </a:solidFill>
                <a:latin typeface="Arial" charset="0"/>
                <a:ea typeface="MS PGothic" pitchFamily="34" charset="-128"/>
                <a:cs typeface="MS PGothic" charset="0"/>
                <a:sym typeface="Helvetica" charset="0"/>
              </a:rPr>
              <a:t>nd</a:t>
            </a:r>
            <a:r>
              <a:rPr lang="es-ES" sz="1600" kern="1200" dirty="0">
                <a:solidFill>
                  <a:schemeClr val="accent3">
                    <a:lumMod val="85000"/>
                  </a:schemeClr>
                </a:solidFill>
                <a:latin typeface="Arial" charset="0"/>
                <a:ea typeface="MS PGothic" pitchFamily="34" charset="-128"/>
                <a:cs typeface="MS PGothic" charset="0"/>
                <a:sym typeface="Helvetica" charset="0"/>
              </a:rPr>
              <a:t> </a:t>
            </a:r>
            <a:r>
              <a:rPr lang="es-ES" sz="1600" kern="1200" dirty="0" err="1">
                <a:solidFill>
                  <a:schemeClr val="accent3">
                    <a:lumMod val="85000"/>
                  </a:schemeClr>
                </a:solidFill>
                <a:latin typeface="Arial" charset="0"/>
                <a:ea typeface="MS PGothic" pitchFamily="34" charset="-128"/>
                <a:cs typeface="MS PGothic" charset="0"/>
                <a:sym typeface="Helvetica" charset="0"/>
              </a:rPr>
              <a:t>track</a:t>
            </a:r>
            <a:endParaRPr lang="es-ES" sz="1600" kern="1200" dirty="0">
              <a:solidFill>
                <a:schemeClr val="accent3">
                  <a:lumMod val="85000"/>
                </a:schemeClr>
              </a:solidFill>
              <a:latin typeface="Arial" charset="0"/>
              <a:ea typeface="MS PGothic" pitchFamily="34" charset="-128"/>
              <a:cs typeface="MS PGothic" charset="0"/>
              <a:sym typeface="Helvetica" charset="0"/>
            </a:endParaRPr>
          </a:p>
          <a:p>
            <a:pPr marL="869950" lvl="1" indent="-273050">
              <a:lnSpc>
                <a:spcPct val="150000"/>
              </a:lnSpc>
              <a:buSzPct val="75000"/>
              <a:buFont typeface="Wingdings 3" charset="0"/>
              <a:buChar char="}"/>
            </a:pPr>
            <a:r>
              <a:rPr lang="es-ES" sz="1600" kern="1200" dirty="0">
                <a:solidFill>
                  <a:schemeClr val="accent3">
                    <a:lumMod val="85000"/>
                  </a:schemeClr>
                </a:solidFill>
                <a:latin typeface="Arial" charset="0"/>
                <a:ea typeface="MS PGothic" pitchFamily="34" charset="-128"/>
                <a:cs typeface="MS PGothic" charset="0"/>
                <a:sym typeface="Helvetica" charset="0"/>
              </a:rPr>
              <a:t>Almos 50% in 3</a:t>
            </a:r>
            <a:r>
              <a:rPr lang="es-ES" sz="1800" kern="1200" baseline="30000" dirty="0">
                <a:solidFill>
                  <a:schemeClr val="accent3">
                    <a:lumMod val="85000"/>
                  </a:schemeClr>
                </a:solidFill>
                <a:latin typeface="Arial" charset="0"/>
                <a:ea typeface="MS PGothic" pitchFamily="34" charset="-128"/>
                <a:cs typeface="MS PGothic" charset="0"/>
                <a:sym typeface="Helvetica" charset="0"/>
              </a:rPr>
              <a:t>rd</a:t>
            </a:r>
            <a:r>
              <a:rPr lang="es-ES" sz="1600" kern="1200" dirty="0">
                <a:solidFill>
                  <a:schemeClr val="accent3">
                    <a:lumMod val="85000"/>
                  </a:schemeClr>
                </a:solidFill>
                <a:latin typeface="Arial" charset="0"/>
                <a:ea typeface="MS PGothic" pitchFamily="34" charset="-128"/>
                <a:cs typeface="MS PGothic" charset="0"/>
                <a:sym typeface="Helvetica" charset="0"/>
              </a:rPr>
              <a:t> </a:t>
            </a:r>
            <a:r>
              <a:rPr lang="es-ES" sz="1600" kern="1200" dirty="0" err="1">
                <a:solidFill>
                  <a:schemeClr val="accent3">
                    <a:lumMod val="85000"/>
                  </a:schemeClr>
                </a:solidFill>
                <a:latin typeface="Arial" charset="0"/>
                <a:ea typeface="MS PGothic" pitchFamily="34" charset="-128"/>
                <a:cs typeface="MS PGothic" charset="0"/>
                <a:sym typeface="Helvetica" charset="0"/>
              </a:rPr>
              <a:t>track</a:t>
            </a:r>
            <a:endParaRPr lang="es-ES" sz="1600" kern="1200" dirty="0">
              <a:solidFill>
                <a:schemeClr val="accent3">
                  <a:lumMod val="85000"/>
                </a:schemeClr>
              </a:solidFill>
              <a:latin typeface="Arial" charset="0"/>
              <a:ea typeface="MS PGothic" pitchFamily="34" charset="-128"/>
              <a:cs typeface="MS PGothic" charset="0"/>
              <a:sym typeface="Helvetica" charset="0"/>
            </a:endParaRPr>
          </a:p>
          <a:p>
            <a:pPr marL="412750" indent="-273050">
              <a:lnSpc>
                <a:spcPct val="150000"/>
              </a:lnSpc>
              <a:buSzPct val="75000"/>
              <a:buFont typeface="Wingdings 3" charset="0"/>
              <a:buChar char="}"/>
            </a:pPr>
            <a:r>
              <a:rPr lang="es-ES" sz="1600" kern="1200" dirty="0" err="1">
                <a:solidFill>
                  <a:schemeClr val="accent3">
                    <a:lumMod val="85000"/>
                  </a:schemeClr>
                </a:solidFill>
                <a:latin typeface="Arial" charset="0"/>
                <a:ea typeface="MS PGothic" pitchFamily="34" charset="-128"/>
                <a:cs typeface="MS PGothic" charset="0"/>
                <a:sym typeface="Helvetica" charset="0"/>
              </a:rPr>
              <a:t>Reduction</a:t>
            </a:r>
            <a:r>
              <a:rPr lang="es-ES" sz="1600" kern="1200" dirty="0">
                <a:solidFill>
                  <a:schemeClr val="accent3">
                    <a:lumMod val="85000"/>
                  </a:schemeClr>
                </a:solidFill>
                <a:latin typeface="Arial" charset="0"/>
                <a:ea typeface="MS PGothic" pitchFamily="34" charset="-128"/>
                <a:cs typeface="MS PGothic" charset="0"/>
                <a:sym typeface="Helvetica" charset="0"/>
              </a:rPr>
              <a:t> </a:t>
            </a:r>
            <a:r>
              <a:rPr lang="es-ES" sz="1600" kern="1200" dirty="0" err="1">
                <a:solidFill>
                  <a:schemeClr val="accent3">
                    <a:lumMod val="85000"/>
                  </a:schemeClr>
                </a:solidFill>
                <a:latin typeface="Arial" charset="0"/>
                <a:ea typeface="MS PGothic" pitchFamily="34" charset="-128"/>
                <a:cs typeface="MS PGothic" charset="0"/>
                <a:sym typeface="Helvetica" charset="0"/>
              </a:rPr>
              <a:t>depends</a:t>
            </a:r>
            <a:r>
              <a:rPr lang="es-ES" sz="1600" kern="1200" dirty="0">
                <a:solidFill>
                  <a:schemeClr val="accent3">
                    <a:lumMod val="85000"/>
                  </a:schemeClr>
                </a:solidFill>
                <a:latin typeface="Arial" charset="0"/>
                <a:ea typeface="MS PGothic" pitchFamily="34" charset="-128"/>
                <a:cs typeface="MS PGothic" charset="0"/>
                <a:sym typeface="Helvetica" charset="0"/>
              </a:rPr>
              <a:t> </a:t>
            </a:r>
            <a:r>
              <a:rPr lang="es-ES" sz="1600" kern="1200" dirty="0" err="1">
                <a:solidFill>
                  <a:schemeClr val="accent3">
                    <a:lumMod val="85000"/>
                  </a:schemeClr>
                </a:solidFill>
                <a:latin typeface="Arial" charset="0"/>
                <a:ea typeface="MS PGothic" pitchFamily="34" charset="-128"/>
                <a:cs typeface="MS PGothic" charset="0"/>
                <a:sym typeface="Helvetica" charset="0"/>
              </a:rPr>
              <a:t>on</a:t>
            </a:r>
            <a:r>
              <a:rPr lang="es-ES" sz="1600" kern="1200" dirty="0">
                <a:solidFill>
                  <a:schemeClr val="accent3">
                    <a:lumMod val="85000"/>
                  </a:schemeClr>
                </a:solidFill>
                <a:latin typeface="Arial" charset="0"/>
                <a:ea typeface="MS PGothic" pitchFamily="34" charset="-128"/>
                <a:cs typeface="MS PGothic" charset="0"/>
                <a:sym typeface="Helvetica" charset="0"/>
              </a:rPr>
              <a:t> </a:t>
            </a:r>
            <a:r>
              <a:rPr lang="es-ES" sz="1600" kern="1200" dirty="0" err="1">
                <a:solidFill>
                  <a:schemeClr val="accent3">
                    <a:lumMod val="85000"/>
                  </a:schemeClr>
                </a:solidFill>
                <a:latin typeface="Arial" charset="0"/>
                <a:ea typeface="MS PGothic" pitchFamily="34" charset="-128"/>
                <a:cs typeface="MS PGothic" charset="0"/>
                <a:sym typeface="Helvetica" charset="0"/>
              </a:rPr>
              <a:t>the</a:t>
            </a:r>
            <a:r>
              <a:rPr lang="es-ES" sz="1600" kern="1200" dirty="0">
                <a:solidFill>
                  <a:schemeClr val="accent3">
                    <a:lumMod val="85000"/>
                  </a:schemeClr>
                </a:solidFill>
                <a:latin typeface="Arial" charset="0"/>
                <a:ea typeface="MS PGothic" pitchFamily="34" charset="-128"/>
                <a:cs typeface="MS PGothic" charset="0"/>
                <a:sym typeface="Helvetica" charset="0"/>
              </a:rPr>
              <a:t> load </a:t>
            </a:r>
            <a:r>
              <a:rPr lang="es-ES" sz="1600" kern="1200" dirty="0" err="1">
                <a:solidFill>
                  <a:schemeClr val="accent3">
                    <a:lumMod val="85000"/>
                  </a:schemeClr>
                </a:solidFill>
                <a:latin typeface="Arial" charset="0"/>
                <a:ea typeface="MS PGothic" pitchFamily="34" charset="-128"/>
                <a:cs typeface="MS PGothic" charset="0"/>
                <a:sym typeface="Helvetica" charset="0"/>
              </a:rPr>
              <a:t>variability</a:t>
            </a:r>
            <a:r>
              <a:rPr lang="es-ES" sz="1600" kern="1200" dirty="0">
                <a:solidFill>
                  <a:schemeClr val="accent3">
                    <a:lumMod val="85000"/>
                  </a:schemeClr>
                </a:solidFill>
                <a:latin typeface="Arial" charset="0"/>
                <a:ea typeface="MS PGothic" pitchFamily="34" charset="-128"/>
                <a:cs typeface="MS PGothic" charset="0"/>
                <a:sym typeface="Helvetica" charset="0"/>
              </a:rPr>
              <a:t> </a:t>
            </a:r>
            <a:r>
              <a:rPr lang="es-ES" sz="1400" kern="1200" dirty="0" err="1">
                <a:solidFill>
                  <a:schemeClr val="accent3">
                    <a:lumMod val="85000"/>
                  </a:schemeClr>
                </a:solidFill>
                <a:latin typeface="Arial" charset="0"/>
                <a:ea typeface="MS PGothic" pitchFamily="34" charset="-128"/>
                <a:cs typeface="MS PGothic" charset="0"/>
                <a:sym typeface="Helvetica" charset="0"/>
              </a:rPr>
              <a:t>but</a:t>
            </a:r>
            <a:r>
              <a:rPr lang="es-ES" sz="1400" kern="1200" dirty="0">
                <a:solidFill>
                  <a:schemeClr val="accent3">
                    <a:lumMod val="85000"/>
                  </a:schemeClr>
                </a:solidFill>
                <a:latin typeface="Arial" charset="0"/>
                <a:ea typeface="MS PGothic" pitchFamily="34" charset="-128"/>
                <a:cs typeface="MS PGothic" charset="0"/>
                <a:sym typeface="Helvetica" charset="0"/>
              </a:rPr>
              <a:t>, in </a:t>
            </a:r>
            <a:r>
              <a:rPr lang="es-ES" sz="1400" kern="1200" dirty="0" err="1">
                <a:solidFill>
                  <a:schemeClr val="accent3">
                    <a:lumMod val="85000"/>
                  </a:schemeClr>
                </a:solidFill>
                <a:latin typeface="Arial" charset="0"/>
                <a:ea typeface="MS PGothic" pitchFamily="34" charset="-128"/>
                <a:cs typeface="MS PGothic" charset="0"/>
                <a:sym typeface="Helvetica" charset="0"/>
              </a:rPr>
              <a:t>the</a:t>
            </a:r>
            <a:r>
              <a:rPr lang="es-ES" sz="1400" kern="1200" dirty="0">
                <a:solidFill>
                  <a:schemeClr val="accent3">
                    <a:lumMod val="85000"/>
                  </a:schemeClr>
                </a:solidFill>
                <a:latin typeface="Arial" charset="0"/>
                <a:ea typeface="MS PGothic" pitchFamily="34" charset="-128"/>
                <a:cs typeface="MS PGothic" charset="0"/>
                <a:sym typeface="Helvetica" charset="0"/>
              </a:rPr>
              <a:t> </a:t>
            </a:r>
            <a:r>
              <a:rPr lang="es-ES" sz="1400" kern="1200" dirty="0" err="1">
                <a:solidFill>
                  <a:schemeClr val="accent3">
                    <a:lumMod val="85000"/>
                  </a:schemeClr>
                </a:solidFill>
                <a:latin typeface="Arial" charset="0"/>
                <a:ea typeface="MS PGothic" pitchFamily="34" charset="-128"/>
                <a:cs typeface="MS PGothic" charset="0"/>
                <a:sym typeface="Helvetica" charset="0"/>
              </a:rPr>
              <a:t>worst</a:t>
            </a:r>
            <a:r>
              <a:rPr lang="es-ES" sz="1400" kern="1200" dirty="0">
                <a:solidFill>
                  <a:schemeClr val="accent3">
                    <a:lumMod val="85000"/>
                  </a:schemeClr>
                </a:solidFill>
                <a:latin typeface="Arial" charset="0"/>
                <a:ea typeface="MS PGothic" pitchFamily="34" charset="-128"/>
                <a:cs typeface="MS PGothic" charset="0"/>
                <a:sym typeface="Helvetica" charset="0"/>
              </a:rPr>
              <a:t> case </a:t>
            </a:r>
            <a:r>
              <a:rPr lang="es-ES" sz="1400" kern="1200" dirty="0" err="1">
                <a:solidFill>
                  <a:schemeClr val="accent3">
                    <a:lumMod val="85000"/>
                  </a:schemeClr>
                </a:solidFill>
                <a:latin typeface="Arial" charset="0"/>
                <a:ea typeface="MS PGothic" pitchFamily="34" charset="-128"/>
                <a:cs typeface="MS PGothic" charset="0"/>
                <a:sym typeface="Helvetica" charset="0"/>
              </a:rPr>
              <a:t>the</a:t>
            </a:r>
            <a:r>
              <a:rPr lang="es-ES" sz="1400" kern="1200" dirty="0">
                <a:solidFill>
                  <a:schemeClr val="accent3">
                    <a:lumMod val="85000"/>
                  </a:schemeClr>
                </a:solidFill>
                <a:latin typeface="Arial" charset="0"/>
                <a:ea typeface="MS PGothic" pitchFamily="34" charset="-128"/>
                <a:cs typeface="MS PGothic" charset="0"/>
                <a:sym typeface="Helvetica" charset="0"/>
              </a:rPr>
              <a:t> </a:t>
            </a:r>
            <a:r>
              <a:rPr lang="es-ES" sz="1400" kern="1200" dirty="0" err="1">
                <a:solidFill>
                  <a:schemeClr val="accent3">
                    <a:lumMod val="85000"/>
                  </a:schemeClr>
                </a:solidFill>
                <a:latin typeface="Arial" charset="0"/>
                <a:ea typeface="MS PGothic" pitchFamily="34" charset="-128"/>
                <a:cs typeface="MS PGothic" charset="0"/>
                <a:sym typeface="Helvetica" charset="0"/>
              </a:rPr>
              <a:t>traffic</a:t>
            </a:r>
            <a:r>
              <a:rPr lang="es-ES" sz="1400" kern="1200" dirty="0">
                <a:solidFill>
                  <a:schemeClr val="accent3">
                    <a:lumMod val="85000"/>
                  </a:schemeClr>
                </a:solidFill>
                <a:latin typeface="Arial" charset="0"/>
                <a:ea typeface="MS PGothic" pitchFamily="34" charset="-128"/>
                <a:cs typeface="MS PGothic" charset="0"/>
                <a:sym typeface="Helvetica" charset="0"/>
              </a:rPr>
              <a:t> </a:t>
            </a:r>
            <a:r>
              <a:rPr lang="es-ES" sz="1400" kern="1200" dirty="0" err="1">
                <a:solidFill>
                  <a:schemeClr val="accent3">
                    <a:lumMod val="85000"/>
                  </a:schemeClr>
                </a:solidFill>
                <a:latin typeface="Arial" charset="0"/>
                <a:ea typeface="MS PGothic" pitchFamily="34" charset="-128"/>
                <a:cs typeface="MS PGothic" charset="0"/>
                <a:sym typeface="Helvetica" charset="0"/>
              </a:rPr>
              <a:t>will</a:t>
            </a:r>
            <a:r>
              <a:rPr lang="es-ES" sz="1400" kern="1200" dirty="0">
                <a:solidFill>
                  <a:schemeClr val="accent3">
                    <a:lumMod val="85000"/>
                  </a:schemeClr>
                </a:solidFill>
                <a:latin typeface="Arial" charset="0"/>
                <a:ea typeface="MS PGothic" pitchFamily="34" charset="-128"/>
                <a:cs typeface="MS PGothic" charset="0"/>
                <a:sym typeface="Helvetica" charset="0"/>
              </a:rPr>
              <a:t> be </a:t>
            </a:r>
            <a:r>
              <a:rPr lang="es-ES" sz="1400" kern="1200" dirty="0" err="1">
                <a:solidFill>
                  <a:schemeClr val="accent3">
                    <a:lumMod val="85000"/>
                  </a:schemeClr>
                </a:solidFill>
                <a:latin typeface="Arial" charset="0"/>
                <a:ea typeface="MS PGothic" pitchFamily="34" charset="-128"/>
                <a:cs typeface="MS PGothic" charset="0"/>
                <a:sym typeface="Helvetica" charset="0"/>
              </a:rPr>
              <a:t>the</a:t>
            </a:r>
            <a:r>
              <a:rPr lang="es-ES" sz="1400" kern="1200" dirty="0">
                <a:solidFill>
                  <a:schemeClr val="accent3">
                    <a:lumMod val="85000"/>
                  </a:schemeClr>
                </a:solidFill>
                <a:latin typeface="Arial" charset="0"/>
                <a:ea typeface="MS PGothic" pitchFamily="34" charset="-128"/>
                <a:cs typeface="MS PGothic" charset="0"/>
                <a:sym typeface="Helvetica" charset="0"/>
              </a:rPr>
              <a:t> </a:t>
            </a:r>
            <a:r>
              <a:rPr lang="es-ES" sz="1400" kern="1200" dirty="0" err="1">
                <a:solidFill>
                  <a:schemeClr val="accent3">
                    <a:lumMod val="85000"/>
                  </a:schemeClr>
                </a:solidFill>
                <a:latin typeface="Arial" charset="0"/>
                <a:ea typeface="MS PGothic" pitchFamily="34" charset="-128"/>
                <a:cs typeface="MS PGothic" charset="0"/>
                <a:sym typeface="Helvetica" charset="0"/>
              </a:rPr>
              <a:t>same</a:t>
            </a:r>
            <a:r>
              <a:rPr lang="es-ES" sz="1400" kern="1200" dirty="0">
                <a:solidFill>
                  <a:schemeClr val="accent3">
                    <a:lumMod val="85000"/>
                  </a:schemeClr>
                </a:solidFill>
                <a:latin typeface="Arial" charset="0"/>
                <a:ea typeface="MS PGothic" pitchFamily="34" charset="-128"/>
                <a:cs typeface="MS PGothic" charset="0"/>
                <a:sym typeface="Helvetica" charset="0"/>
              </a:rPr>
              <a:t>.</a:t>
            </a:r>
          </a:p>
          <a:p>
            <a:endParaRPr lang="es-ES" baseline="0" dirty="0"/>
          </a:p>
        </p:txBody>
      </p:sp>
      <p:sp>
        <p:nvSpPr>
          <p:cNvPr id="4" name="Marcador de número de diapositiva 3"/>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6CA19FB-EC12-4743-BF72-CE98D5463878}" type="slidenum">
              <a:rPr kumimoji="0" lang="es-ES" sz="2400" b="0" i="0" u="none" strike="noStrike" kern="1200" cap="none" spc="0" normalizeH="0" baseline="0" noProof="0" smtClean="0">
                <a:ln>
                  <a:noFill/>
                </a:ln>
                <a:solidFill>
                  <a:srgbClr val="000000"/>
                </a:solidFill>
                <a:effectLst/>
                <a:uLnTx/>
                <a:uFillTx/>
                <a:latin typeface="Arial" charset="0"/>
                <a:ea typeface="ヒラギノ角ゴ ProN W3" charset="0"/>
                <a:sym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21</a:t>
            </a:fld>
            <a:endParaRPr kumimoji="0" lang="es-ES" sz="2400" b="0" i="0" u="none" strike="noStrike" kern="1200" cap="none" spc="0" normalizeH="0" baseline="0" noProof="0">
              <a:ln>
                <a:noFill/>
              </a:ln>
              <a:solidFill>
                <a:srgbClr val="000000"/>
              </a:solidFill>
              <a:effectLst/>
              <a:uLnTx/>
              <a:uFillTx/>
              <a:latin typeface="Arial" charset="0"/>
              <a:ea typeface="ヒラギノ角ゴ ProN W3" charset="0"/>
              <a:sym typeface="Arial" charset="0"/>
            </a:endParaRPr>
          </a:p>
        </p:txBody>
      </p:sp>
    </p:spTree>
    <p:extLst>
      <p:ext uri="{BB962C8B-B14F-4D97-AF65-F5344CB8AC3E}">
        <p14:creationId xmlns:p14="http://schemas.microsoft.com/office/powerpoint/2010/main" val="20243373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aseline="0" dirty="0" err="1"/>
              <a:t>With</a:t>
            </a:r>
            <a:r>
              <a:rPr lang="es-ES" baseline="0" dirty="0"/>
              <a:t> </a:t>
            </a:r>
            <a:r>
              <a:rPr lang="es-ES" baseline="0" dirty="0" err="1"/>
              <a:t>this</a:t>
            </a:r>
            <a:r>
              <a:rPr lang="es-ES" baseline="0" dirty="0"/>
              <a:t> </a:t>
            </a:r>
            <a:r>
              <a:rPr lang="es-ES" baseline="0" dirty="0" err="1"/>
              <a:t>feature</a:t>
            </a:r>
            <a:r>
              <a:rPr lang="es-ES" baseline="0" dirty="0"/>
              <a:t> </a:t>
            </a:r>
            <a:r>
              <a:rPr lang="es-ES" baseline="0" dirty="0" err="1"/>
              <a:t>we</a:t>
            </a:r>
            <a:r>
              <a:rPr lang="es-ES" baseline="0" dirty="0"/>
              <a:t> </a:t>
            </a:r>
            <a:r>
              <a:rPr lang="es-ES" baseline="0" dirty="0" err="1"/>
              <a:t>abstrat</a:t>
            </a:r>
            <a:r>
              <a:rPr lang="es-ES" baseline="0" dirty="0"/>
              <a:t> to </a:t>
            </a:r>
            <a:r>
              <a:rPr lang="es-ES" baseline="0" dirty="0" err="1"/>
              <a:t>the</a:t>
            </a:r>
            <a:r>
              <a:rPr lang="es-ES" baseline="0" dirty="0"/>
              <a:t> </a:t>
            </a:r>
            <a:r>
              <a:rPr lang="es-ES" baseline="0" dirty="0" err="1"/>
              <a:t>user</a:t>
            </a:r>
            <a:r>
              <a:rPr lang="es-ES" baseline="0" dirty="0"/>
              <a:t> </a:t>
            </a:r>
            <a:r>
              <a:rPr lang="es-ES" baseline="0" dirty="0" err="1"/>
              <a:t>about</a:t>
            </a:r>
            <a:r>
              <a:rPr lang="es-ES" baseline="0" dirty="0"/>
              <a:t> </a:t>
            </a:r>
            <a:r>
              <a:rPr lang="es-ES" baseline="0" dirty="0" err="1"/>
              <a:t>the</a:t>
            </a:r>
            <a:r>
              <a:rPr lang="es-ES" baseline="0" dirty="0"/>
              <a:t> </a:t>
            </a:r>
            <a:r>
              <a:rPr lang="es-ES" baseline="0" dirty="0" err="1"/>
              <a:t>phisical</a:t>
            </a:r>
            <a:r>
              <a:rPr lang="es-ES" baseline="0" dirty="0"/>
              <a:t> </a:t>
            </a:r>
            <a:r>
              <a:rPr lang="es-ES" baseline="0" dirty="0" err="1"/>
              <a:t>organization</a:t>
            </a:r>
            <a:r>
              <a:rPr lang="es-ES" baseline="0" dirty="0"/>
              <a:t> of </a:t>
            </a:r>
            <a:r>
              <a:rPr lang="es-ES" baseline="0" dirty="0" err="1"/>
              <a:t>its</a:t>
            </a:r>
            <a:r>
              <a:rPr lang="es-ES" baseline="0" dirty="0"/>
              <a:t> </a:t>
            </a:r>
            <a:r>
              <a:rPr lang="es-ES" baseline="0" dirty="0" err="1"/>
              <a:t>cluster</a:t>
            </a:r>
            <a:r>
              <a:rPr lang="es-ES" baseline="0" dirty="0"/>
              <a:t>. In </a:t>
            </a:r>
            <a:r>
              <a:rPr lang="es-ES" baseline="0" dirty="0" err="1"/>
              <a:t>this</a:t>
            </a:r>
            <a:r>
              <a:rPr lang="es-ES" baseline="0" dirty="0"/>
              <a:t> case, </a:t>
            </a:r>
            <a:r>
              <a:rPr lang="es-ES" baseline="0" dirty="0" err="1"/>
              <a:t>the</a:t>
            </a:r>
            <a:r>
              <a:rPr lang="es-ES" baseline="0" dirty="0"/>
              <a:t> </a:t>
            </a:r>
            <a:r>
              <a:rPr lang="es-ES" baseline="0" dirty="0" err="1"/>
              <a:t>framework</a:t>
            </a:r>
            <a:r>
              <a:rPr lang="es-ES" baseline="0" dirty="0"/>
              <a:t> </a:t>
            </a:r>
            <a:r>
              <a:rPr lang="es-ES" baseline="0" dirty="0" err="1"/>
              <a:t>will</a:t>
            </a:r>
            <a:r>
              <a:rPr lang="es-ES" baseline="0" dirty="0"/>
              <a:t> </a:t>
            </a:r>
            <a:r>
              <a:rPr lang="es-ES" baseline="0" dirty="0" err="1"/>
              <a:t>detect</a:t>
            </a:r>
            <a:r>
              <a:rPr lang="es-ES" baseline="0" dirty="0"/>
              <a:t> </a:t>
            </a:r>
            <a:r>
              <a:rPr lang="es-ES" baseline="0" dirty="0" err="1"/>
              <a:t>the</a:t>
            </a:r>
            <a:r>
              <a:rPr lang="es-ES" baseline="0" dirty="0"/>
              <a:t> </a:t>
            </a:r>
            <a:r>
              <a:rPr lang="es-ES" baseline="0" dirty="0" err="1"/>
              <a:t>topology</a:t>
            </a:r>
            <a:r>
              <a:rPr lang="es-ES" baseline="0" dirty="0"/>
              <a:t> and </a:t>
            </a:r>
            <a:r>
              <a:rPr lang="es-ES" baseline="0" dirty="0" err="1"/>
              <a:t>it</a:t>
            </a:r>
            <a:r>
              <a:rPr lang="es-ES" baseline="0" dirty="0"/>
              <a:t> </a:t>
            </a:r>
            <a:r>
              <a:rPr lang="es-ES" baseline="0" dirty="0" err="1"/>
              <a:t>will</a:t>
            </a:r>
            <a:r>
              <a:rPr lang="es-ES" baseline="0" dirty="0"/>
              <a:t> </a:t>
            </a:r>
            <a:r>
              <a:rPr lang="es-ES" baseline="0" dirty="0" err="1"/>
              <a:t>organize</a:t>
            </a:r>
            <a:r>
              <a:rPr lang="es-ES" baseline="0" dirty="0"/>
              <a:t> </a:t>
            </a:r>
            <a:r>
              <a:rPr lang="es-ES" baseline="0" dirty="0" err="1"/>
              <a:t>itsself</a:t>
            </a:r>
            <a:r>
              <a:rPr lang="es-ES" baseline="0" dirty="0"/>
              <a:t> to </a:t>
            </a:r>
            <a:r>
              <a:rPr lang="es-ES" baseline="0" dirty="0" err="1"/>
              <a:t>provide</a:t>
            </a:r>
            <a:r>
              <a:rPr lang="es-ES" baseline="0" dirty="0"/>
              <a:t> </a:t>
            </a:r>
            <a:r>
              <a:rPr lang="es-ES" baseline="0" dirty="0" err="1"/>
              <a:t>the</a:t>
            </a:r>
            <a:r>
              <a:rPr lang="es-ES" baseline="0" dirty="0"/>
              <a:t> </a:t>
            </a:r>
            <a:r>
              <a:rPr lang="es-ES" baseline="0" dirty="0" err="1"/>
              <a:t>óptimal</a:t>
            </a:r>
            <a:r>
              <a:rPr lang="es-ES" baseline="0" dirty="0"/>
              <a:t> performance </a:t>
            </a:r>
            <a:r>
              <a:rPr lang="es-ES" baseline="0" dirty="0" err="1"/>
              <a:t>reducing</a:t>
            </a:r>
            <a:r>
              <a:rPr lang="es-ES" baseline="0" dirty="0"/>
              <a:t> </a:t>
            </a:r>
            <a:r>
              <a:rPr lang="es-ES" baseline="0" dirty="0" err="1"/>
              <a:t>the</a:t>
            </a:r>
            <a:r>
              <a:rPr lang="es-ES" baseline="0" dirty="0"/>
              <a:t> </a:t>
            </a:r>
            <a:r>
              <a:rPr lang="es-ES" baseline="0" dirty="0" err="1"/>
              <a:t>amount</a:t>
            </a:r>
            <a:r>
              <a:rPr lang="es-ES" baseline="0" dirty="0"/>
              <a:t> of </a:t>
            </a:r>
            <a:r>
              <a:rPr lang="es-ES" baseline="0" dirty="0" err="1"/>
              <a:t>aggregators</a:t>
            </a:r>
            <a:r>
              <a:rPr lang="es-ES" baseline="0" dirty="0"/>
              <a:t>.</a:t>
            </a:r>
          </a:p>
          <a:p>
            <a:endParaRPr lang="es-ES" baseline="0" dirty="0"/>
          </a:p>
          <a:p>
            <a:pPr marL="171450" indent="-171450">
              <a:buFont typeface="Wingdings" pitchFamily="2" charset="2"/>
              <a:buChar char="à"/>
            </a:pPr>
            <a:r>
              <a:rPr lang="en-US" sz="1200" dirty="0">
                <a:solidFill>
                  <a:schemeClr val="bg1">
                    <a:lumMod val="85000"/>
                  </a:schemeClr>
                </a:solidFill>
                <a:sym typeface="Wingdings" panose="05000000000000000000" pitchFamily="2" charset="2"/>
              </a:rPr>
              <a:t>user defines machines and we organize aggregator nodes</a:t>
            </a:r>
          </a:p>
          <a:p>
            <a:pPr marL="171450" indent="-171450">
              <a:buFont typeface="Wingdings" pitchFamily="2" charset="2"/>
              <a:buChar char="à"/>
            </a:pPr>
            <a:r>
              <a:rPr lang="en-US" sz="1200" dirty="0">
                <a:solidFill>
                  <a:schemeClr val="bg1">
                    <a:lumMod val="85000"/>
                  </a:schemeClr>
                </a:solidFill>
                <a:sym typeface="Wingdings" panose="05000000000000000000" pitchFamily="2" charset="2"/>
              </a:rPr>
              <a:t>user defines the complete deployment</a:t>
            </a:r>
            <a:endParaRPr lang="es-ES" baseline="0" dirty="0"/>
          </a:p>
        </p:txBody>
      </p:sp>
      <p:sp>
        <p:nvSpPr>
          <p:cNvPr id="4" name="Marcador de número de diapositiva 3"/>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6CA19FB-EC12-4743-BF72-CE98D5463878}" type="slidenum">
              <a:rPr kumimoji="0" lang="es-ES" sz="2400" b="0" i="0" u="none" strike="noStrike" kern="1200" cap="none" spc="0" normalizeH="0" baseline="0" noProof="0" smtClean="0">
                <a:ln>
                  <a:noFill/>
                </a:ln>
                <a:solidFill>
                  <a:srgbClr val="000000"/>
                </a:solidFill>
                <a:effectLst/>
                <a:uLnTx/>
                <a:uFillTx/>
                <a:latin typeface="Arial" charset="0"/>
                <a:ea typeface="ヒラギノ角ゴ ProN W3" charset="0"/>
                <a:sym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22</a:t>
            </a:fld>
            <a:endParaRPr kumimoji="0" lang="es-ES" sz="2400" b="0" i="0" u="none" strike="noStrike" kern="1200" cap="none" spc="0" normalizeH="0" baseline="0" noProof="0">
              <a:ln>
                <a:noFill/>
              </a:ln>
              <a:solidFill>
                <a:srgbClr val="000000"/>
              </a:solidFill>
              <a:effectLst/>
              <a:uLnTx/>
              <a:uFillTx/>
              <a:latin typeface="Arial" charset="0"/>
              <a:ea typeface="ヒラギノ角ゴ ProN W3" charset="0"/>
              <a:sym typeface="Arial" charset="0"/>
            </a:endParaRPr>
          </a:p>
        </p:txBody>
      </p:sp>
    </p:spTree>
    <p:extLst>
      <p:ext uri="{BB962C8B-B14F-4D97-AF65-F5344CB8AC3E}">
        <p14:creationId xmlns:p14="http://schemas.microsoft.com/office/powerpoint/2010/main" val="4584457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baseline="0" dirty="0"/>
          </a:p>
          <a:p>
            <a:r>
              <a:rPr lang="es-ES" baseline="0" dirty="0" err="1"/>
              <a:t>Finishing</a:t>
            </a:r>
            <a:r>
              <a:rPr lang="es-ES" baseline="0" dirty="0"/>
              <a:t> </a:t>
            </a:r>
            <a:r>
              <a:rPr lang="es-ES" baseline="0" dirty="0" err="1"/>
              <a:t>the</a:t>
            </a:r>
            <a:r>
              <a:rPr lang="es-ES" baseline="0" dirty="0"/>
              <a:t> monitor </a:t>
            </a:r>
            <a:r>
              <a:rPr lang="es-ES" baseline="0" dirty="0" err="1"/>
              <a:t>explanations</a:t>
            </a:r>
            <a:r>
              <a:rPr lang="es-ES" baseline="0" dirty="0"/>
              <a:t>, I </a:t>
            </a:r>
            <a:r>
              <a:rPr lang="es-ES" baseline="0" dirty="0" err="1"/>
              <a:t>have</a:t>
            </a:r>
            <a:r>
              <a:rPr lang="es-ES" baseline="0" dirty="0"/>
              <a:t> to </a:t>
            </a:r>
            <a:r>
              <a:rPr lang="es-ES" baseline="0" dirty="0" err="1"/>
              <a:t>explain</a:t>
            </a:r>
            <a:r>
              <a:rPr lang="es-ES" baseline="0" dirty="0"/>
              <a:t> </a:t>
            </a:r>
            <a:r>
              <a:rPr lang="es-ES" baseline="0" dirty="0" err="1"/>
              <a:t>the</a:t>
            </a:r>
            <a:r>
              <a:rPr lang="es-ES" baseline="0" dirty="0"/>
              <a:t> </a:t>
            </a:r>
            <a:r>
              <a:rPr lang="es-ES" baseline="0" dirty="0" err="1"/>
              <a:t>application</a:t>
            </a:r>
            <a:r>
              <a:rPr lang="es-ES" baseline="0" dirty="0"/>
              <a:t> control, </a:t>
            </a:r>
            <a:r>
              <a:rPr lang="es-ES" baseline="0" dirty="0" err="1"/>
              <a:t>which</a:t>
            </a:r>
            <a:r>
              <a:rPr lang="es-ES" baseline="0" dirty="0"/>
              <a:t> </a:t>
            </a:r>
            <a:r>
              <a:rPr lang="es-ES" baseline="0" dirty="0" err="1"/>
              <a:t>corresponds</a:t>
            </a:r>
            <a:r>
              <a:rPr lang="es-ES" baseline="0" dirty="0"/>
              <a:t> to </a:t>
            </a:r>
            <a:r>
              <a:rPr lang="es-ES" baseline="0" dirty="0" err="1"/>
              <a:t>this</a:t>
            </a:r>
            <a:r>
              <a:rPr lang="es-ES" baseline="0" dirty="0"/>
              <a:t> </a:t>
            </a:r>
            <a:r>
              <a:rPr lang="es-ES" baseline="0" dirty="0" err="1"/>
              <a:t>part</a:t>
            </a:r>
            <a:endParaRPr lang="es-ES" baseline="0" dirty="0"/>
          </a:p>
        </p:txBody>
      </p:sp>
      <p:sp>
        <p:nvSpPr>
          <p:cNvPr id="4" name="Marcador de número de diapositiva 3"/>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6CA19FB-EC12-4743-BF72-CE98D5463878}" type="slidenum">
              <a:rPr kumimoji="0" lang="es-ES" sz="2400" b="0" i="0" u="none" strike="noStrike" kern="1200" cap="none" spc="0" normalizeH="0" baseline="0" noProof="0" smtClean="0">
                <a:ln>
                  <a:noFill/>
                </a:ln>
                <a:solidFill>
                  <a:srgbClr val="000000"/>
                </a:solidFill>
                <a:effectLst/>
                <a:uLnTx/>
                <a:uFillTx/>
                <a:latin typeface="Arial" charset="0"/>
                <a:ea typeface="ヒラギノ角ゴ ProN W3" charset="0"/>
                <a:sym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23</a:t>
            </a:fld>
            <a:endParaRPr kumimoji="0" lang="es-ES" sz="2400" b="0" i="0" u="none" strike="noStrike" kern="1200" cap="none" spc="0" normalizeH="0" baseline="0" noProof="0">
              <a:ln>
                <a:noFill/>
              </a:ln>
              <a:solidFill>
                <a:srgbClr val="000000"/>
              </a:solidFill>
              <a:effectLst/>
              <a:uLnTx/>
              <a:uFillTx/>
              <a:latin typeface="Arial" charset="0"/>
              <a:ea typeface="ヒラギノ角ゴ ProN W3" charset="0"/>
              <a:sym typeface="Arial" charset="0"/>
            </a:endParaRPr>
          </a:p>
        </p:txBody>
      </p:sp>
    </p:spTree>
    <p:extLst>
      <p:ext uri="{BB962C8B-B14F-4D97-AF65-F5344CB8AC3E}">
        <p14:creationId xmlns:p14="http://schemas.microsoft.com/office/powerpoint/2010/main" val="19533091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aseline="0" dirty="0"/>
              <a:t>Destacar  FlexMPI y </a:t>
            </a:r>
            <a:r>
              <a:rPr lang="es-ES" baseline="0" dirty="0" err="1"/>
              <a:t>Scheduler</a:t>
            </a:r>
            <a:endParaRPr lang="es-ES" baseline="0" dirty="0"/>
          </a:p>
          <a:p>
            <a:r>
              <a:rPr lang="es-ES" baseline="0" dirty="0"/>
              <a:t>Plantearse 2 </a:t>
            </a:r>
            <a:r>
              <a:rPr lang="es-ES" baseline="0" dirty="0" err="1"/>
              <a:t>traspas</a:t>
            </a:r>
            <a:endParaRPr lang="es-ES" baseline="0" dirty="0"/>
          </a:p>
          <a:p>
            <a:endParaRPr lang="es-ES" baseline="0" dirty="0"/>
          </a:p>
        </p:txBody>
      </p:sp>
      <p:sp>
        <p:nvSpPr>
          <p:cNvPr id="4" name="Marcador de número de diapositiva 3"/>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6CA19FB-EC12-4743-BF72-CE98D5463878}" type="slidenum">
              <a:rPr kumimoji="0" lang="es-ES" sz="2400" b="0" i="0" u="none" strike="noStrike" kern="1200" cap="none" spc="0" normalizeH="0" baseline="0" noProof="0" smtClean="0">
                <a:ln>
                  <a:noFill/>
                </a:ln>
                <a:solidFill>
                  <a:srgbClr val="000000"/>
                </a:solidFill>
                <a:effectLst/>
                <a:uLnTx/>
                <a:uFillTx/>
                <a:latin typeface="Arial" charset="0"/>
                <a:ea typeface="ヒラギノ角ゴ ProN W3" charset="0"/>
                <a:sym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24</a:t>
            </a:fld>
            <a:endParaRPr kumimoji="0" lang="es-ES" sz="2400" b="0" i="0" u="none" strike="noStrike" kern="1200" cap="none" spc="0" normalizeH="0" baseline="0" noProof="0">
              <a:ln>
                <a:noFill/>
              </a:ln>
              <a:solidFill>
                <a:srgbClr val="000000"/>
              </a:solidFill>
              <a:effectLst/>
              <a:uLnTx/>
              <a:uFillTx/>
              <a:latin typeface="Arial" charset="0"/>
              <a:ea typeface="ヒラギノ角ゴ ProN W3" charset="0"/>
              <a:sym typeface="Arial" charset="0"/>
            </a:endParaRPr>
          </a:p>
        </p:txBody>
      </p:sp>
    </p:spTree>
    <p:extLst>
      <p:ext uri="{BB962C8B-B14F-4D97-AF65-F5344CB8AC3E}">
        <p14:creationId xmlns:p14="http://schemas.microsoft.com/office/powerpoint/2010/main" val="15401948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baseline="0" dirty="0"/>
          </a:p>
          <a:p>
            <a:pPr marL="171450" indent="-171450">
              <a:buFontTx/>
              <a:buChar char="-"/>
            </a:pPr>
            <a:r>
              <a:rPr lang="es-ES" baseline="0" dirty="0" err="1"/>
              <a:t>Provides</a:t>
            </a:r>
            <a:r>
              <a:rPr lang="es-ES" baseline="0" dirty="0"/>
              <a:t> </a:t>
            </a:r>
            <a:r>
              <a:rPr lang="es-ES" baseline="0" dirty="0" err="1"/>
              <a:t>dynamic</a:t>
            </a:r>
            <a:r>
              <a:rPr lang="es-ES" baseline="0" dirty="0"/>
              <a:t> load </a:t>
            </a:r>
            <a:r>
              <a:rPr lang="es-ES" baseline="0" dirty="0" err="1"/>
              <a:t>balancing</a:t>
            </a:r>
            <a:r>
              <a:rPr lang="es-ES" baseline="0" dirty="0"/>
              <a:t> and </a:t>
            </a:r>
            <a:r>
              <a:rPr lang="es-ES" baseline="0" dirty="0" err="1"/>
              <a:t>malleability</a:t>
            </a:r>
            <a:endParaRPr lang="es-ES" baseline="0" dirty="0"/>
          </a:p>
          <a:p>
            <a:pPr marL="171450" indent="-171450">
              <a:buFontTx/>
              <a:buChar char="-"/>
            </a:pPr>
            <a:r>
              <a:rPr lang="es-ES" baseline="0" dirty="0" err="1"/>
              <a:t>Performs</a:t>
            </a:r>
            <a:r>
              <a:rPr lang="es-ES" baseline="0" dirty="0"/>
              <a:t> </a:t>
            </a:r>
            <a:r>
              <a:rPr lang="es-ES" baseline="0" dirty="0" err="1"/>
              <a:t>the</a:t>
            </a:r>
            <a:r>
              <a:rPr lang="es-ES" baseline="0" dirty="0"/>
              <a:t> </a:t>
            </a:r>
            <a:r>
              <a:rPr lang="es-ES" baseline="0" dirty="0" err="1"/>
              <a:t>analysis</a:t>
            </a:r>
            <a:r>
              <a:rPr lang="es-ES" baseline="0" dirty="0"/>
              <a:t> and </a:t>
            </a:r>
            <a:r>
              <a:rPr lang="es-ES" baseline="0" dirty="0" err="1"/>
              <a:t>coordination</a:t>
            </a:r>
            <a:r>
              <a:rPr lang="es-ES" baseline="0" dirty="0"/>
              <a:t> of </a:t>
            </a:r>
            <a:r>
              <a:rPr lang="es-ES" baseline="0" dirty="0" err="1"/>
              <a:t>the</a:t>
            </a:r>
            <a:r>
              <a:rPr lang="es-ES" baseline="0" dirty="0"/>
              <a:t> running apps (and new suture apps)</a:t>
            </a:r>
          </a:p>
          <a:p>
            <a:pPr marL="171450" indent="-171450">
              <a:buFontTx/>
              <a:buChar char="-"/>
            </a:pPr>
            <a:endParaRPr lang="es-ES" baseline="0" dirty="0"/>
          </a:p>
          <a:p>
            <a:pPr lvl="1">
              <a:lnSpc>
                <a:spcPct val="150000"/>
              </a:lnSpc>
            </a:pPr>
            <a:r>
              <a:rPr lang="en-US" sz="2000" dirty="0"/>
              <a:t>Allocate apps in better nodes</a:t>
            </a:r>
          </a:p>
          <a:p>
            <a:pPr lvl="1">
              <a:lnSpc>
                <a:spcPct val="150000"/>
              </a:lnSpc>
            </a:pPr>
            <a:r>
              <a:rPr lang="en-US" sz="2000" dirty="0"/>
              <a:t>Move applications with poor performance to better nodes</a:t>
            </a:r>
          </a:p>
          <a:p>
            <a:pPr lvl="2">
              <a:lnSpc>
                <a:spcPct val="150000"/>
              </a:lnSpc>
            </a:pPr>
            <a:endParaRPr lang="en-US" sz="2000" dirty="0"/>
          </a:p>
          <a:p>
            <a:pPr marL="171450" indent="-171450">
              <a:buFontTx/>
              <a:buChar char="-"/>
            </a:pPr>
            <a:endParaRPr lang="es-ES" baseline="0" dirty="0"/>
          </a:p>
        </p:txBody>
      </p:sp>
      <p:sp>
        <p:nvSpPr>
          <p:cNvPr id="4" name="Marcador de número de diapositiva 3"/>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6CA19FB-EC12-4743-BF72-CE98D5463878}" type="slidenum">
              <a:rPr kumimoji="0" lang="es-ES" sz="2400" b="0" i="0" u="none" strike="noStrike" kern="1200" cap="none" spc="0" normalizeH="0" baseline="0" noProof="0" smtClean="0">
                <a:ln>
                  <a:noFill/>
                </a:ln>
                <a:solidFill>
                  <a:srgbClr val="000000"/>
                </a:solidFill>
                <a:effectLst/>
                <a:uLnTx/>
                <a:uFillTx/>
                <a:latin typeface="Arial" charset="0"/>
                <a:ea typeface="ヒラギノ角ゴ ProN W3" charset="0"/>
                <a:sym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25</a:t>
            </a:fld>
            <a:endParaRPr kumimoji="0" lang="es-ES" sz="2400" b="0" i="0" u="none" strike="noStrike" kern="1200" cap="none" spc="0" normalizeH="0" baseline="0" noProof="0">
              <a:ln>
                <a:noFill/>
              </a:ln>
              <a:solidFill>
                <a:srgbClr val="000000"/>
              </a:solidFill>
              <a:effectLst/>
              <a:uLnTx/>
              <a:uFillTx/>
              <a:latin typeface="Arial" charset="0"/>
              <a:ea typeface="ヒラギノ角ゴ ProN W3" charset="0"/>
              <a:sym typeface="Arial" charset="0"/>
            </a:endParaRPr>
          </a:p>
        </p:txBody>
      </p:sp>
    </p:spTree>
    <p:extLst>
      <p:ext uri="{BB962C8B-B14F-4D97-AF65-F5344CB8AC3E}">
        <p14:creationId xmlns:p14="http://schemas.microsoft.com/office/powerpoint/2010/main" val="42466498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baseline="0" dirty="0"/>
          </a:p>
          <a:p>
            <a:r>
              <a:rPr lang="es-ES" baseline="0" dirty="0" err="1"/>
              <a:t>Here</a:t>
            </a:r>
            <a:r>
              <a:rPr lang="es-ES" baseline="0" dirty="0"/>
              <a:t> </a:t>
            </a:r>
            <a:r>
              <a:rPr lang="es-ES" baseline="0" dirty="0" err="1"/>
              <a:t>you</a:t>
            </a:r>
            <a:r>
              <a:rPr lang="es-ES" baseline="0" dirty="0"/>
              <a:t> can </a:t>
            </a:r>
            <a:r>
              <a:rPr lang="es-ES" baseline="0" dirty="0" err="1"/>
              <a:t>see</a:t>
            </a:r>
            <a:r>
              <a:rPr lang="es-ES" baseline="0" dirty="0"/>
              <a:t> </a:t>
            </a:r>
            <a:r>
              <a:rPr lang="es-ES" baseline="0" dirty="0" err="1"/>
              <a:t>two</a:t>
            </a:r>
            <a:r>
              <a:rPr lang="es-ES" baseline="0" dirty="0"/>
              <a:t> </a:t>
            </a:r>
            <a:r>
              <a:rPr lang="es-ES" baseline="0" dirty="0" err="1"/>
              <a:t>methods</a:t>
            </a:r>
            <a:r>
              <a:rPr lang="es-ES" baseline="0" dirty="0"/>
              <a:t> </a:t>
            </a:r>
            <a:r>
              <a:rPr lang="es-ES" baseline="0" dirty="0" err="1"/>
              <a:t>that</a:t>
            </a:r>
            <a:r>
              <a:rPr lang="es-ES" baseline="0" dirty="0"/>
              <a:t> </a:t>
            </a:r>
            <a:r>
              <a:rPr lang="es-ES" baseline="0" dirty="0" err="1"/>
              <a:t>we</a:t>
            </a:r>
            <a:r>
              <a:rPr lang="es-ES" baseline="0" dirty="0"/>
              <a:t> use </a:t>
            </a:r>
            <a:r>
              <a:rPr lang="es-ES" baseline="0" dirty="0" err="1"/>
              <a:t>to</a:t>
            </a:r>
            <a:r>
              <a:rPr lang="es-ES" baseline="0" dirty="0"/>
              <a:t> </a:t>
            </a:r>
            <a:r>
              <a:rPr lang="es-ES" baseline="0" dirty="0" err="1"/>
              <a:t>display</a:t>
            </a:r>
            <a:r>
              <a:rPr lang="es-ES" baseline="0" dirty="0"/>
              <a:t> </a:t>
            </a:r>
            <a:r>
              <a:rPr lang="es-ES" baseline="0" dirty="0" err="1"/>
              <a:t>the</a:t>
            </a:r>
            <a:r>
              <a:rPr lang="es-ES" baseline="0" dirty="0"/>
              <a:t> </a:t>
            </a:r>
            <a:r>
              <a:rPr lang="es-ES" baseline="0" dirty="0" err="1"/>
              <a:t>cluster</a:t>
            </a:r>
            <a:r>
              <a:rPr lang="es-ES" baseline="0" dirty="0"/>
              <a:t> </a:t>
            </a:r>
            <a:r>
              <a:rPr lang="es-ES" baseline="0" dirty="0" err="1"/>
              <a:t>state</a:t>
            </a:r>
            <a:r>
              <a:rPr lang="es-ES" baseline="0" dirty="0"/>
              <a:t>.</a:t>
            </a:r>
          </a:p>
          <a:p>
            <a:r>
              <a:rPr lang="es-ES" baseline="0" dirty="0" err="1"/>
              <a:t>On</a:t>
            </a:r>
            <a:r>
              <a:rPr lang="es-ES" baseline="0" dirty="0"/>
              <a:t> </a:t>
            </a:r>
            <a:r>
              <a:rPr lang="es-ES" baseline="0" dirty="0" err="1"/>
              <a:t>the</a:t>
            </a:r>
            <a:r>
              <a:rPr lang="es-ES" baseline="0" dirty="0"/>
              <a:t> top </a:t>
            </a:r>
            <a:r>
              <a:rPr lang="es-ES" baseline="0" dirty="0" err="1"/>
              <a:t>you</a:t>
            </a:r>
            <a:r>
              <a:rPr lang="es-ES" baseline="0" dirty="0"/>
              <a:t> can </a:t>
            </a:r>
            <a:r>
              <a:rPr lang="es-ES" baseline="0" dirty="0" err="1"/>
              <a:t>see</a:t>
            </a:r>
            <a:r>
              <a:rPr lang="es-ES" baseline="0" dirty="0"/>
              <a:t> </a:t>
            </a:r>
            <a:r>
              <a:rPr lang="es-ES" baseline="0" dirty="0" err="1"/>
              <a:t>our</a:t>
            </a:r>
            <a:r>
              <a:rPr lang="es-ES" baseline="0" dirty="0"/>
              <a:t> </a:t>
            </a:r>
            <a:r>
              <a:rPr lang="es-ES" baseline="0" dirty="0" err="1"/>
              <a:t>tool</a:t>
            </a:r>
            <a:r>
              <a:rPr lang="es-ES" baseline="0" dirty="0"/>
              <a:t>, </a:t>
            </a:r>
            <a:r>
              <a:rPr lang="es-ES" baseline="0" dirty="0" err="1"/>
              <a:t>developed</a:t>
            </a:r>
            <a:r>
              <a:rPr lang="es-ES" baseline="0" dirty="0"/>
              <a:t> in JS, </a:t>
            </a:r>
            <a:r>
              <a:rPr lang="es-ES" baseline="0" dirty="0" err="1"/>
              <a:t>which</a:t>
            </a:r>
            <a:r>
              <a:rPr lang="es-ES" baseline="0" dirty="0"/>
              <a:t> </a:t>
            </a:r>
            <a:r>
              <a:rPr lang="es-ES" baseline="0" dirty="0" err="1"/>
              <a:t>provides</a:t>
            </a:r>
            <a:r>
              <a:rPr lang="es-ES" baseline="0" dirty="0"/>
              <a:t> </a:t>
            </a:r>
            <a:r>
              <a:rPr lang="es-ES" baseline="0" dirty="0" err="1"/>
              <a:t>heatmap</a:t>
            </a:r>
            <a:r>
              <a:rPr lang="es-ES" baseline="0" dirty="0"/>
              <a:t> </a:t>
            </a:r>
            <a:r>
              <a:rPr lang="es-ES" baseline="0" dirty="0" err="1"/>
              <a:t>views</a:t>
            </a:r>
            <a:r>
              <a:rPr lang="es-ES" baseline="0" dirty="0"/>
              <a:t> of </a:t>
            </a:r>
            <a:r>
              <a:rPr lang="es-ES" baseline="0" dirty="0" err="1"/>
              <a:t>the</a:t>
            </a:r>
            <a:r>
              <a:rPr lang="es-ES" baseline="0" dirty="0"/>
              <a:t> </a:t>
            </a:r>
            <a:r>
              <a:rPr lang="es-ES" baseline="0" dirty="0" err="1"/>
              <a:t>main</a:t>
            </a:r>
            <a:r>
              <a:rPr lang="es-ES" baseline="0" dirty="0"/>
              <a:t> </a:t>
            </a:r>
            <a:r>
              <a:rPr lang="es-ES" baseline="0" dirty="0" err="1"/>
              <a:t>metrics</a:t>
            </a:r>
            <a:r>
              <a:rPr lang="es-ES" baseline="0" dirty="0"/>
              <a:t> </a:t>
            </a:r>
            <a:r>
              <a:rPr lang="es-ES" baseline="0" dirty="0" err="1"/>
              <a:t>for</a:t>
            </a:r>
            <a:r>
              <a:rPr lang="es-ES" baseline="0" dirty="0"/>
              <a:t> </a:t>
            </a:r>
            <a:r>
              <a:rPr lang="es-ES" baseline="0" dirty="0" err="1"/>
              <a:t>each</a:t>
            </a:r>
            <a:r>
              <a:rPr lang="es-ES" baseline="0" dirty="0"/>
              <a:t> </a:t>
            </a:r>
            <a:r>
              <a:rPr lang="es-ES" baseline="0" dirty="0" err="1"/>
              <a:t>node</a:t>
            </a:r>
            <a:r>
              <a:rPr lang="es-ES" baseline="0" dirty="0"/>
              <a:t>. So, in a simple </a:t>
            </a:r>
            <a:r>
              <a:rPr lang="es-ES" baseline="0" dirty="0" err="1"/>
              <a:t>view</a:t>
            </a:r>
            <a:r>
              <a:rPr lang="es-ES" baseline="0" dirty="0"/>
              <a:t> </a:t>
            </a:r>
            <a:r>
              <a:rPr lang="es-ES" baseline="0" dirty="0" err="1"/>
              <a:t>you</a:t>
            </a:r>
            <a:r>
              <a:rPr lang="es-ES" baseline="0" dirty="0"/>
              <a:t> can </a:t>
            </a:r>
            <a:r>
              <a:rPr lang="es-ES" baseline="0" dirty="0" err="1"/>
              <a:t>see</a:t>
            </a:r>
            <a:r>
              <a:rPr lang="es-ES" baseline="0" dirty="0"/>
              <a:t> </a:t>
            </a:r>
            <a:r>
              <a:rPr lang="es-ES" baseline="0" dirty="0" err="1"/>
              <a:t>the</a:t>
            </a:r>
            <a:r>
              <a:rPr lang="es-ES" baseline="0" dirty="0"/>
              <a:t> </a:t>
            </a:r>
            <a:r>
              <a:rPr lang="es-ES" baseline="0" dirty="0" err="1"/>
              <a:t>whole</a:t>
            </a:r>
            <a:r>
              <a:rPr lang="es-ES" baseline="0" dirty="0"/>
              <a:t> </a:t>
            </a:r>
            <a:r>
              <a:rPr lang="es-ES" baseline="0" dirty="0" err="1"/>
              <a:t>system</a:t>
            </a:r>
            <a:r>
              <a:rPr lang="es-ES" baseline="0" dirty="0"/>
              <a:t> </a:t>
            </a:r>
            <a:r>
              <a:rPr lang="es-ES" baseline="0" dirty="0" err="1"/>
              <a:t>state</a:t>
            </a:r>
            <a:r>
              <a:rPr lang="es-ES" baseline="0" dirty="0"/>
              <a:t>. </a:t>
            </a:r>
          </a:p>
          <a:p>
            <a:r>
              <a:rPr lang="es-ES" baseline="0" dirty="0" err="1"/>
              <a:t>Below</a:t>
            </a:r>
            <a:r>
              <a:rPr lang="es-ES" baseline="0" dirty="0"/>
              <a:t> </a:t>
            </a:r>
            <a:r>
              <a:rPr lang="es-ES" baseline="0" dirty="0" err="1"/>
              <a:t>it</a:t>
            </a:r>
            <a:r>
              <a:rPr lang="es-ES" baseline="0" dirty="0"/>
              <a:t>, </a:t>
            </a:r>
            <a:r>
              <a:rPr lang="es-ES" baseline="0" dirty="0" err="1"/>
              <a:t>you</a:t>
            </a:r>
            <a:r>
              <a:rPr lang="es-ES" baseline="0" dirty="0"/>
              <a:t> can </a:t>
            </a:r>
            <a:r>
              <a:rPr lang="es-ES" baseline="0" dirty="0" err="1"/>
              <a:t>see</a:t>
            </a:r>
            <a:r>
              <a:rPr lang="es-ES" baseline="0" dirty="0"/>
              <a:t> a </a:t>
            </a:r>
            <a:r>
              <a:rPr lang="es-ES" baseline="0" dirty="0" err="1"/>
              <a:t>Grafana</a:t>
            </a:r>
            <a:r>
              <a:rPr lang="es-ES" baseline="0" dirty="0"/>
              <a:t> </a:t>
            </a:r>
            <a:r>
              <a:rPr lang="es-ES" baseline="0" dirty="0" err="1"/>
              <a:t>dashboard</a:t>
            </a:r>
            <a:r>
              <a:rPr lang="es-ES" baseline="0" dirty="0"/>
              <a:t> </a:t>
            </a:r>
            <a:r>
              <a:rPr lang="es-ES" baseline="0" dirty="0" err="1"/>
              <a:t>which</a:t>
            </a:r>
            <a:r>
              <a:rPr lang="es-ES" baseline="0" dirty="0"/>
              <a:t> </a:t>
            </a:r>
            <a:r>
              <a:rPr lang="es-ES" baseline="0" dirty="0" err="1"/>
              <a:t>is</a:t>
            </a:r>
            <a:r>
              <a:rPr lang="es-ES" baseline="0" dirty="0"/>
              <a:t> </a:t>
            </a:r>
            <a:r>
              <a:rPr lang="es-ES" baseline="0" dirty="0" err="1"/>
              <a:t>connected</a:t>
            </a:r>
            <a:r>
              <a:rPr lang="es-ES" baseline="0" dirty="0"/>
              <a:t> to </a:t>
            </a:r>
            <a:r>
              <a:rPr lang="es-ES" baseline="0" dirty="0" err="1"/>
              <a:t>the</a:t>
            </a:r>
            <a:r>
              <a:rPr lang="es-ES" baseline="0" dirty="0"/>
              <a:t> server </a:t>
            </a:r>
            <a:r>
              <a:rPr lang="es-ES" baseline="0" dirty="0" err="1"/>
              <a:t>thanks</a:t>
            </a:r>
            <a:r>
              <a:rPr lang="es-ES" baseline="0" dirty="0"/>
              <a:t> to a </a:t>
            </a:r>
            <a:r>
              <a:rPr lang="es-ES" baseline="0" dirty="0" err="1"/>
              <a:t>library</a:t>
            </a:r>
            <a:r>
              <a:rPr lang="es-ES" baseline="0" dirty="0"/>
              <a:t> </a:t>
            </a:r>
            <a:r>
              <a:rPr lang="es-ES" baseline="0" dirty="0" err="1"/>
              <a:t>that</a:t>
            </a:r>
            <a:r>
              <a:rPr lang="es-ES" baseline="0" dirty="0"/>
              <a:t> </a:t>
            </a:r>
            <a:r>
              <a:rPr lang="es-ES" baseline="0" dirty="0" err="1"/>
              <a:t>we</a:t>
            </a:r>
            <a:r>
              <a:rPr lang="es-ES" baseline="0" dirty="0"/>
              <a:t> </a:t>
            </a:r>
            <a:r>
              <a:rPr lang="es-ES" baseline="0" dirty="0" err="1"/>
              <a:t>have</a:t>
            </a:r>
            <a:r>
              <a:rPr lang="es-ES" baseline="0" dirty="0"/>
              <a:t> </a:t>
            </a:r>
            <a:r>
              <a:rPr lang="es-ES" baseline="0" dirty="0" err="1"/>
              <a:t>developed</a:t>
            </a:r>
            <a:r>
              <a:rPr lang="es-ES" baseline="0" dirty="0"/>
              <a:t> </a:t>
            </a:r>
            <a:r>
              <a:rPr lang="es-ES" baseline="0" dirty="0" err="1"/>
              <a:t>for</a:t>
            </a:r>
            <a:r>
              <a:rPr lang="es-ES" baseline="0" dirty="0"/>
              <a:t> </a:t>
            </a:r>
            <a:r>
              <a:rPr lang="es-ES" baseline="0" dirty="0" err="1"/>
              <a:t>clients</a:t>
            </a:r>
            <a:r>
              <a:rPr lang="es-ES" baseline="0" dirty="0"/>
              <a:t>. </a:t>
            </a:r>
            <a:r>
              <a:rPr lang="es-ES" baseline="0" dirty="0" err="1"/>
              <a:t>Obviously</a:t>
            </a:r>
            <a:r>
              <a:rPr lang="es-ES" baseline="0" dirty="0"/>
              <a:t>, </a:t>
            </a:r>
            <a:r>
              <a:rPr lang="es-ES" baseline="0" dirty="0" err="1"/>
              <a:t>this</a:t>
            </a:r>
            <a:r>
              <a:rPr lang="es-ES" baseline="0" dirty="0"/>
              <a:t> </a:t>
            </a:r>
            <a:r>
              <a:rPr lang="es-ES" baseline="0" dirty="0" err="1"/>
              <a:t>dashboard</a:t>
            </a:r>
            <a:r>
              <a:rPr lang="es-ES" baseline="0" dirty="0"/>
              <a:t> </a:t>
            </a:r>
            <a:r>
              <a:rPr lang="es-ES" baseline="0" dirty="0" err="1"/>
              <a:t>must</a:t>
            </a:r>
            <a:r>
              <a:rPr lang="es-ES" baseline="0" dirty="0"/>
              <a:t> be </a:t>
            </a:r>
            <a:r>
              <a:rPr lang="es-ES" baseline="0" dirty="0" err="1"/>
              <a:t>created</a:t>
            </a:r>
            <a:r>
              <a:rPr lang="es-ES" baseline="0" dirty="0"/>
              <a:t> </a:t>
            </a:r>
            <a:r>
              <a:rPr lang="es-ES" baseline="0" dirty="0" err="1"/>
              <a:t>by</a:t>
            </a:r>
            <a:r>
              <a:rPr lang="es-ES" baseline="0" dirty="0"/>
              <a:t> </a:t>
            </a:r>
            <a:r>
              <a:rPr lang="es-ES" baseline="0" dirty="0" err="1"/>
              <a:t>the</a:t>
            </a:r>
            <a:r>
              <a:rPr lang="es-ES" baseline="0" dirty="0"/>
              <a:t> </a:t>
            </a:r>
            <a:r>
              <a:rPr lang="es-ES" baseline="0" dirty="0" err="1"/>
              <a:t>user</a:t>
            </a:r>
            <a:r>
              <a:rPr lang="es-ES" baseline="0" dirty="0"/>
              <a:t>. </a:t>
            </a:r>
            <a:r>
              <a:rPr lang="es-ES" baseline="0" dirty="0" err="1"/>
              <a:t>But</a:t>
            </a:r>
            <a:r>
              <a:rPr lang="es-ES" baseline="0" dirty="0"/>
              <a:t> </a:t>
            </a:r>
            <a:r>
              <a:rPr lang="es-ES" baseline="0" dirty="0" err="1"/>
              <a:t>you</a:t>
            </a:r>
            <a:r>
              <a:rPr lang="es-ES" baseline="0" dirty="0"/>
              <a:t> can use </a:t>
            </a:r>
            <a:r>
              <a:rPr lang="es-ES" baseline="0" dirty="0" err="1"/>
              <a:t>your</a:t>
            </a:r>
            <a:r>
              <a:rPr lang="es-ES" baseline="0" dirty="0"/>
              <a:t> </a:t>
            </a:r>
            <a:r>
              <a:rPr lang="es-ES" baseline="0" dirty="0" err="1"/>
              <a:t>own</a:t>
            </a:r>
            <a:r>
              <a:rPr lang="es-ES" baseline="0" dirty="0"/>
              <a:t> </a:t>
            </a:r>
            <a:r>
              <a:rPr lang="es-ES" baseline="0" dirty="0" err="1"/>
              <a:t>tools</a:t>
            </a:r>
            <a:r>
              <a:rPr lang="es-ES" baseline="0" dirty="0"/>
              <a:t> </a:t>
            </a:r>
            <a:r>
              <a:rPr lang="es-ES" baseline="0" dirty="0" err="1"/>
              <a:t>because</a:t>
            </a:r>
            <a:r>
              <a:rPr lang="es-ES" baseline="0" dirty="0"/>
              <a:t> </a:t>
            </a:r>
            <a:r>
              <a:rPr lang="es-ES" baseline="0" dirty="0" err="1"/>
              <a:t>with</a:t>
            </a:r>
            <a:r>
              <a:rPr lang="es-ES" baseline="0" dirty="0"/>
              <a:t> </a:t>
            </a:r>
            <a:r>
              <a:rPr lang="es-ES" baseline="0" dirty="0" err="1"/>
              <a:t>the</a:t>
            </a:r>
            <a:r>
              <a:rPr lang="es-ES" baseline="0" dirty="0"/>
              <a:t> </a:t>
            </a:r>
            <a:r>
              <a:rPr lang="es-ES" baseline="0" dirty="0" err="1"/>
              <a:t>client</a:t>
            </a:r>
            <a:r>
              <a:rPr lang="es-ES" baseline="0" dirty="0"/>
              <a:t> </a:t>
            </a:r>
            <a:r>
              <a:rPr lang="es-ES" baseline="0" dirty="0" err="1"/>
              <a:t>library</a:t>
            </a:r>
            <a:r>
              <a:rPr lang="es-ES" baseline="0" dirty="0"/>
              <a:t> </a:t>
            </a:r>
            <a:r>
              <a:rPr lang="es-ES" baseline="0" dirty="0" err="1"/>
              <a:t>you</a:t>
            </a:r>
            <a:r>
              <a:rPr lang="es-ES" baseline="0" dirty="0"/>
              <a:t> can </a:t>
            </a:r>
            <a:r>
              <a:rPr lang="es-ES" baseline="0" dirty="0" err="1"/>
              <a:t>get</a:t>
            </a:r>
            <a:r>
              <a:rPr lang="es-ES" baseline="0" dirty="0"/>
              <a:t> </a:t>
            </a:r>
            <a:r>
              <a:rPr lang="es-ES" baseline="0" dirty="0" err="1"/>
              <a:t>the</a:t>
            </a:r>
            <a:r>
              <a:rPr lang="es-ES" baseline="0" dirty="0"/>
              <a:t> </a:t>
            </a:r>
            <a:r>
              <a:rPr lang="es-ES" baseline="0" dirty="0" err="1"/>
              <a:t>information</a:t>
            </a:r>
            <a:r>
              <a:rPr lang="es-ES" baseline="0" dirty="0"/>
              <a:t> </a:t>
            </a:r>
            <a:r>
              <a:rPr lang="es-ES" baseline="0" dirty="0" err="1"/>
              <a:t>directly</a:t>
            </a:r>
            <a:r>
              <a:rPr lang="es-ES" baseline="0" dirty="0"/>
              <a:t> </a:t>
            </a:r>
            <a:r>
              <a:rPr lang="es-ES" baseline="0" dirty="0" err="1"/>
              <a:t>from</a:t>
            </a:r>
            <a:r>
              <a:rPr lang="es-ES" baseline="0" dirty="0"/>
              <a:t> </a:t>
            </a:r>
            <a:r>
              <a:rPr lang="es-ES" baseline="0" dirty="0" err="1"/>
              <a:t>the</a:t>
            </a:r>
            <a:r>
              <a:rPr lang="es-ES" baseline="0" dirty="0"/>
              <a:t> server. </a:t>
            </a:r>
          </a:p>
        </p:txBody>
      </p:sp>
      <p:sp>
        <p:nvSpPr>
          <p:cNvPr id="4" name="Marcador de número de diapositiva 3"/>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6CA19FB-EC12-4743-BF72-CE98D5463878}" type="slidenum">
              <a:rPr kumimoji="0" lang="es-ES" sz="2400" b="0" i="0" u="none" strike="noStrike" kern="1200" cap="none" spc="0" normalizeH="0" baseline="0" noProof="0" smtClean="0">
                <a:ln>
                  <a:noFill/>
                </a:ln>
                <a:solidFill>
                  <a:srgbClr val="000000"/>
                </a:solidFill>
                <a:effectLst/>
                <a:uLnTx/>
                <a:uFillTx/>
                <a:latin typeface="Arial" charset="0"/>
                <a:ea typeface="ヒラギノ角ゴ ProN W3" charset="0"/>
                <a:sym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26</a:t>
            </a:fld>
            <a:endParaRPr kumimoji="0" lang="es-ES" sz="2400" b="0" i="0" u="none" strike="noStrike" kern="1200" cap="none" spc="0" normalizeH="0" baseline="0" noProof="0">
              <a:ln>
                <a:noFill/>
              </a:ln>
              <a:solidFill>
                <a:srgbClr val="000000"/>
              </a:solidFill>
              <a:effectLst/>
              <a:uLnTx/>
              <a:uFillTx/>
              <a:latin typeface="Arial" charset="0"/>
              <a:ea typeface="ヒラギノ角ゴ ProN W3" charset="0"/>
              <a:sym typeface="Arial" charset="0"/>
            </a:endParaRPr>
          </a:p>
        </p:txBody>
      </p:sp>
    </p:spTree>
    <p:extLst>
      <p:ext uri="{BB962C8B-B14F-4D97-AF65-F5344CB8AC3E}">
        <p14:creationId xmlns:p14="http://schemas.microsoft.com/office/powerpoint/2010/main" val="31220373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baseline="0" dirty="0"/>
          </a:p>
          <a:p>
            <a:endParaRPr lang="es-ES" baseline="0" dirty="0"/>
          </a:p>
        </p:txBody>
      </p:sp>
      <p:sp>
        <p:nvSpPr>
          <p:cNvPr id="4" name="Marcador de número de diapositiva 3"/>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6CA19FB-EC12-4743-BF72-CE98D5463878}" type="slidenum">
              <a:rPr kumimoji="0" lang="es-ES" sz="2400" b="0" i="0" u="none" strike="noStrike" kern="1200" cap="none" spc="0" normalizeH="0" baseline="0" noProof="0" smtClean="0">
                <a:ln>
                  <a:noFill/>
                </a:ln>
                <a:solidFill>
                  <a:srgbClr val="000000"/>
                </a:solidFill>
                <a:effectLst/>
                <a:uLnTx/>
                <a:uFillTx/>
                <a:latin typeface="Arial" charset="0"/>
                <a:ea typeface="ヒラギノ角ゴ ProN W3" charset="0"/>
                <a:sym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27</a:t>
            </a:fld>
            <a:endParaRPr kumimoji="0" lang="es-ES" sz="2400" b="0" i="0" u="none" strike="noStrike" kern="1200" cap="none" spc="0" normalizeH="0" baseline="0" noProof="0">
              <a:ln>
                <a:noFill/>
              </a:ln>
              <a:solidFill>
                <a:srgbClr val="000000"/>
              </a:solidFill>
              <a:effectLst/>
              <a:uLnTx/>
              <a:uFillTx/>
              <a:latin typeface="Arial" charset="0"/>
              <a:ea typeface="ヒラギノ角ゴ ProN W3" charset="0"/>
              <a:sym typeface="Arial" charset="0"/>
            </a:endParaRPr>
          </a:p>
        </p:txBody>
      </p:sp>
    </p:spTree>
    <p:extLst>
      <p:ext uri="{BB962C8B-B14F-4D97-AF65-F5344CB8AC3E}">
        <p14:creationId xmlns:p14="http://schemas.microsoft.com/office/powerpoint/2010/main" val="2386857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baseline="0" dirty="0"/>
          </a:p>
          <a:p>
            <a:r>
              <a:rPr lang="es-ES" baseline="0" dirty="0" err="1"/>
              <a:t>Tier</a:t>
            </a:r>
            <a:r>
              <a:rPr lang="es-ES" baseline="0" dirty="0"/>
              <a:t> I: N </a:t>
            </a:r>
            <a:r>
              <a:rPr lang="es-ES" baseline="0" dirty="0" err="1"/>
              <a:t>nodes</a:t>
            </a:r>
            <a:r>
              <a:rPr lang="es-ES" baseline="0" dirty="0"/>
              <a:t> to </a:t>
            </a:r>
            <a:r>
              <a:rPr lang="es-ES" baseline="0" dirty="0" err="1"/>
              <a:t>support</a:t>
            </a:r>
            <a:r>
              <a:rPr lang="es-ES" baseline="0" dirty="0"/>
              <a:t> </a:t>
            </a:r>
            <a:r>
              <a:rPr lang="es-ES" baseline="0" dirty="0" err="1"/>
              <a:t>the</a:t>
            </a:r>
            <a:r>
              <a:rPr lang="es-ES" baseline="0" dirty="0"/>
              <a:t> load; </a:t>
            </a:r>
            <a:r>
              <a:rPr lang="es-ES" baseline="0" dirty="0" err="1"/>
              <a:t>Only</a:t>
            </a:r>
            <a:r>
              <a:rPr lang="es-ES" baseline="0" dirty="0"/>
              <a:t> </a:t>
            </a:r>
            <a:r>
              <a:rPr lang="es-ES" baseline="0" dirty="0" err="1"/>
              <a:t>one</a:t>
            </a:r>
            <a:r>
              <a:rPr lang="es-ES" baseline="0" dirty="0"/>
              <a:t> </a:t>
            </a:r>
            <a:r>
              <a:rPr lang="es-ES" baseline="0" dirty="0" err="1"/>
              <a:t>connection</a:t>
            </a:r>
            <a:r>
              <a:rPr lang="es-ES" baseline="0" dirty="0"/>
              <a:t> </a:t>
            </a:r>
            <a:r>
              <a:rPr lang="es-ES" baseline="0" dirty="0" err="1"/>
              <a:t>between</a:t>
            </a:r>
            <a:r>
              <a:rPr lang="es-ES" baseline="0" dirty="0"/>
              <a:t> </a:t>
            </a:r>
            <a:r>
              <a:rPr lang="es-ES" baseline="0" dirty="0" err="1"/>
              <a:t>nodes</a:t>
            </a:r>
            <a:r>
              <a:rPr lang="es-ES" baseline="0" dirty="0"/>
              <a:t>; No </a:t>
            </a:r>
            <a:r>
              <a:rPr lang="es-ES" baseline="0" dirty="0" err="1"/>
              <a:t>watchdog</a:t>
            </a:r>
            <a:r>
              <a:rPr lang="es-ES" baseline="0" dirty="0"/>
              <a:t> </a:t>
            </a:r>
            <a:r>
              <a:rPr lang="es-ES" baseline="0" dirty="0" err="1"/>
              <a:t>process</a:t>
            </a:r>
            <a:r>
              <a:rPr lang="es-ES" baseline="0" dirty="0"/>
              <a:t> in </a:t>
            </a:r>
            <a:r>
              <a:rPr lang="es-ES" baseline="0" dirty="0" err="1"/>
              <a:t>nodes</a:t>
            </a:r>
            <a:r>
              <a:rPr lang="es-ES" baseline="0" dirty="0"/>
              <a:t> and no </a:t>
            </a:r>
            <a:r>
              <a:rPr lang="es-ES" baseline="0" dirty="0" err="1"/>
              <a:t>redundant</a:t>
            </a:r>
            <a:endParaRPr lang="es-ES" baseline="0" dirty="0"/>
          </a:p>
          <a:p>
            <a:endParaRPr lang="es-ES" baseline="0" dirty="0"/>
          </a:p>
          <a:p>
            <a:r>
              <a:rPr lang="es-ES" baseline="0" dirty="0"/>
              <a:t>Destacar columna y animar</a:t>
            </a:r>
          </a:p>
          <a:p>
            <a:endParaRPr lang="es-ES" baseline="0" dirty="0"/>
          </a:p>
        </p:txBody>
      </p:sp>
      <p:sp>
        <p:nvSpPr>
          <p:cNvPr id="4" name="Marcador de número de diapositiva 3"/>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6CA19FB-EC12-4743-BF72-CE98D5463878}" type="slidenum">
              <a:rPr kumimoji="0" lang="es-ES" sz="2400" b="0" i="0" u="none" strike="noStrike" kern="1200" cap="none" spc="0" normalizeH="0" baseline="0" noProof="0" smtClean="0">
                <a:ln>
                  <a:noFill/>
                </a:ln>
                <a:solidFill>
                  <a:srgbClr val="000000"/>
                </a:solidFill>
                <a:effectLst/>
                <a:uLnTx/>
                <a:uFillTx/>
                <a:latin typeface="Arial" charset="0"/>
                <a:ea typeface="ヒラギノ角ゴ ProN W3" charset="0"/>
                <a:sym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28</a:t>
            </a:fld>
            <a:endParaRPr kumimoji="0" lang="es-ES" sz="2400" b="0" i="0" u="none" strike="noStrike" kern="1200" cap="none" spc="0" normalizeH="0" baseline="0" noProof="0">
              <a:ln>
                <a:noFill/>
              </a:ln>
              <a:solidFill>
                <a:srgbClr val="000000"/>
              </a:solidFill>
              <a:effectLst/>
              <a:uLnTx/>
              <a:uFillTx/>
              <a:latin typeface="Arial" charset="0"/>
              <a:ea typeface="ヒラギノ角ゴ ProN W3" charset="0"/>
              <a:sym typeface="Arial" charset="0"/>
            </a:endParaRPr>
          </a:p>
        </p:txBody>
      </p:sp>
    </p:spTree>
    <p:extLst>
      <p:ext uri="{BB962C8B-B14F-4D97-AF65-F5344CB8AC3E}">
        <p14:creationId xmlns:p14="http://schemas.microsoft.com/office/powerpoint/2010/main" val="3733373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baseline="0" dirty="0"/>
          </a:p>
          <a:p>
            <a:r>
              <a:rPr lang="es-ES" baseline="0" dirty="0" err="1"/>
              <a:t>Tier</a:t>
            </a:r>
            <a:r>
              <a:rPr lang="es-ES" baseline="0" dirty="0"/>
              <a:t> I: N </a:t>
            </a:r>
            <a:r>
              <a:rPr lang="es-ES" baseline="0" dirty="0" err="1"/>
              <a:t>nodes</a:t>
            </a:r>
            <a:r>
              <a:rPr lang="es-ES" baseline="0" dirty="0"/>
              <a:t> to </a:t>
            </a:r>
            <a:r>
              <a:rPr lang="es-ES" baseline="0" dirty="0" err="1"/>
              <a:t>support</a:t>
            </a:r>
            <a:r>
              <a:rPr lang="es-ES" baseline="0" dirty="0"/>
              <a:t> </a:t>
            </a:r>
            <a:r>
              <a:rPr lang="es-ES" baseline="0" dirty="0" err="1"/>
              <a:t>the</a:t>
            </a:r>
            <a:r>
              <a:rPr lang="es-ES" baseline="0" dirty="0"/>
              <a:t> load; </a:t>
            </a:r>
            <a:r>
              <a:rPr lang="es-ES" baseline="0" dirty="0" err="1"/>
              <a:t>Only</a:t>
            </a:r>
            <a:r>
              <a:rPr lang="es-ES" baseline="0" dirty="0"/>
              <a:t> </a:t>
            </a:r>
            <a:r>
              <a:rPr lang="es-ES" baseline="0" dirty="0" err="1"/>
              <a:t>one</a:t>
            </a:r>
            <a:r>
              <a:rPr lang="es-ES" baseline="0" dirty="0"/>
              <a:t> </a:t>
            </a:r>
            <a:r>
              <a:rPr lang="es-ES" baseline="0" dirty="0" err="1"/>
              <a:t>connection</a:t>
            </a:r>
            <a:r>
              <a:rPr lang="es-ES" baseline="0" dirty="0"/>
              <a:t> </a:t>
            </a:r>
            <a:r>
              <a:rPr lang="es-ES" baseline="0" dirty="0" err="1"/>
              <a:t>between</a:t>
            </a:r>
            <a:r>
              <a:rPr lang="es-ES" baseline="0" dirty="0"/>
              <a:t> </a:t>
            </a:r>
            <a:r>
              <a:rPr lang="es-ES" baseline="0" dirty="0" err="1"/>
              <a:t>nodes</a:t>
            </a:r>
            <a:r>
              <a:rPr lang="es-ES" baseline="0" dirty="0"/>
              <a:t>; No </a:t>
            </a:r>
            <a:r>
              <a:rPr lang="es-ES" baseline="0" dirty="0" err="1"/>
              <a:t>watchdog</a:t>
            </a:r>
            <a:r>
              <a:rPr lang="es-ES" baseline="0" dirty="0"/>
              <a:t> </a:t>
            </a:r>
            <a:r>
              <a:rPr lang="es-ES" baseline="0" dirty="0" err="1"/>
              <a:t>process</a:t>
            </a:r>
            <a:r>
              <a:rPr lang="es-ES" baseline="0" dirty="0"/>
              <a:t> in </a:t>
            </a:r>
            <a:r>
              <a:rPr lang="es-ES" baseline="0" dirty="0" err="1"/>
              <a:t>nodes</a:t>
            </a:r>
            <a:r>
              <a:rPr lang="es-ES" baseline="0" dirty="0"/>
              <a:t> and no </a:t>
            </a:r>
            <a:r>
              <a:rPr lang="es-ES" baseline="0" dirty="0" err="1"/>
              <a:t>redundant</a:t>
            </a:r>
            <a:endParaRPr lang="es-ES" baseline="0" dirty="0"/>
          </a:p>
          <a:p>
            <a:endParaRPr lang="es-ES" baseline="0" dirty="0"/>
          </a:p>
          <a:p>
            <a:r>
              <a:rPr lang="es-ES" baseline="0" dirty="0"/>
              <a:t>Destacar columna y animar</a:t>
            </a:r>
          </a:p>
          <a:p>
            <a:endParaRPr lang="es-ES" baseline="0" dirty="0"/>
          </a:p>
        </p:txBody>
      </p:sp>
      <p:sp>
        <p:nvSpPr>
          <p:cNvPr id="4" name="Marcador de número de diapositiva 3"/>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6CA19FB-EC12-4743-BF72-CE98D5463878}" type="slidenum">
              <a:rPr kumimoji="0" lang="es-ES" sz="2400" b="0" i="0" u="none" strike="noStrike" kern="1200" cap="none" spc="0" normalizeH="0" baseline="0" noProof="0" smtClean="0">
                <a:ln>
                  <a:noFill/>
                </a:ln>
                <a:solidFill>
                  <a:srgbClr val="000000"/>
                </a:solidFill>
                <a:effectLst/>
                <a:uLnTx/>
                <a:uFillTx/>
                <a:latin typeface="Arial" charset="0"/>
                <a:ea typeface="ヒラギノ角ゴ ProN W3" charset="0"/>
                <a:sym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29</a:t>
            </a:fld>
            <a:endParaRPr kumimoji="0" lang="es-ES" sz="2400" b="0" i="0" u="none" strike="noStrike" kern="1200" cap="none" spc="0" normalizeH="0" baseline="0" noProof="0">
              <a:ln>
                <a:noFill/>
              </a:ln>
              <a:solidFill>
                <a:srgbClr val="000000"/>
              </a:solidFill>
              <a:effectLst/>
              <a:uLnTx/>
              <a:uFillTx/>
              <a:latin typeface="Arial" charset="0"/>
              <a:ea typeface="ヒラギノ角ゴ ProN W3" charset="0"/>
              <a:sym typeface="Arial" charset="0"/>
            </a:endParaRPr>
          </a:p>
        </p:txBody>
      </p:sp>
    </p:spTree>
    <p:extLst>
      <p:ext uri="{BB962C8B-B14F-4D97-AF65-F5344CB8AC3E}">
        <p14:creationId xmlns:p14="http://schemas.microsoft.com/office/powerpoint/2010/main" val="1422423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baseline="0" dirty="0"/>
          </a:p>
          <a:p>
            <a:endParaRPr lang="es-ES" baseline="0" dirty="0"/>
          </a:p>
        </p:txBody>
      </p:sp>
      <p:sp>
        <p:nvSpPr>
          <p:cNvPr id="4" name="Marcador de número de diapositiva 3"/>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6CA19FB-EC12-4743-BF72-CE98D5463878}" type="slidenum">
              <a:rPr kumimoji="0" lang="es-ES" sz="2400" b="0" i="0" u="none" strike="noStrike" kern="1200" cap="none" spc="0" normalizeH="0" baseline="0" noProof="0" smtClean="0">
                <a:ln>
                  <a:noFill/>
                </a:ln>
                <a:solidFill>
                  <a:srgbClr val="000000"/>
                </a:solidFill>
                <a:effectLst/>
                <a:uLnTx/>
                <a:uFillTx/>
                <a:latin typeface="Arial" charset="0"/>
                <a:ea typeface="ヒラギノ角ゴ ProN W3" charset="0"/>
                <a:sym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a:t>
            </a:fld>
            <a:endParaRPr kumimoji="0" lang="es-ES" sz="2400" b="0" i="0" u="none" strike="noStrike" kern="1200" cap="none" spc="0" normalizeH="0" baseline="0" noProof="0">
              <a:ln>
                <a:noFill/>
              </a:ln>
              <a:solidFill>
                <a:srgbClr val="000000"/>
              </a:solidFill>
              <a:effectLst/>
              <a:uLnTx/>
              <a:uFillTx/>
              <a:latin typeface="Arial" charset="0"/>
              <a:ea typeface="ヒラギノ角ゴ ProN W3" charset="0"/>
              <a:sym typeface="Arial" charset="0"/>
            </a:endParaRPr>
          </a:p>
        </p:txBody>
      </p:sp>
    </p:spTree>
    <p:extLst>
      <p:ext uri="{BB962C8B-B14F-4D97-AF65-F5344CB8AC3E}">
        <p14:creationId xmlns:p14="http://schemas.microsoft.com/office/powerpoint/2010/main" val="6437782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baseline="0" dirty="0"/>
          </a:p>
          <a:p>
            <a:r>
              <a:rPr lang="es-ES" baseline="0" dirty="0" err="1"/>
              <a:t>Tier</a:t>
            </a:r>
            <a:r>
              <a:rPr lang="es-ES" baseline="0" dirty="0"/>
              <a:t> I: N </a:t>
            </a:r>
            <a:r>
              <a:rPr lang="es-ES" baseline="0" dirty="0" err="1"/>
              <a:t>nodes</a:t>
            </a:r>
            <a:r>
              <a:rPr lang="es-ES" baseline="0" dirty="0"/>
              <a:t> to </a:t>
            </a:r>
            <a:r>
              <a:rPr lang="es-ES" baseline="0" dirty="0" err="1"/>
              <a:t>support</a:t>
            </a:r>
            <a:r>
              <a:rPr lang="es-ES" baseline="0" dirty="0"/>
              <a:t> </a:t>
            </a:r>
            <a:r>
              <a:rPr lang="es-ES" baseline="0" dirty="0" err="1"/>
              <a:t>the</a:t>
            </a:r>
            <a:r>
              <a:rPr lang="es-ES" baseline="0" dirty="0"/>
              <a:t> load; </a:t>
            </a:r>
            <a:r>
              <a:rPr lang="es-ES" baseline="0" dirty="0" err="1"/>
              <a:t>Only</a:t>
            </a:r>
            <a:r>
              <a:rPr lang="es-ES" baseline="0" dirty="0"/>
              <a:t> </a:t>
            </a:r>
            <a:r>
              <a:rPr lang="es-ES" baseline="0" dirty="0" err="1"/>
              <a:t>one</a:t>
            </a:r>
            <a:r>
              <a:rPr lang="es-ES" baseline="0" dirty="0"/>
              <a:t> </a:t>
            </a:r>
            <a:r>
              <a:rPr lang="es-ES" baseline="0" dirty="0" err="1"/>
              <a:t>connection</a:t>
            </a:r>
            <a:r>
              <a:rPr lang="es-ES" baseline="0" dirty="0"/>
              <a:t> </a:t>
            </a:r>
            <a:r>
              <a:rPr lang="es-ES" baseline="0" dirty="0" err="1"/>
              <a:t>between</a:t>
            </a:r>
            <a:r>
              <a:rPr lang="es-ES" baseline="0" dirty="0"/>
              <a:t> </a:t>
            </a:r>
            <a:r>
              <a:rPr lang="es-ES" baseline="0" dirty="0" err="1"/>
              <a:t>nodes</a:t>
            </a:r>
            <a:r>
              <a:rPr lang="es-ES" baseline="0" dirty="0"/>
              <a:t>; No </a:t>
            </a:r>
            <a:r>
              <a:rPr lang="es-ES" baseline="0" dirty="0" err="1"/>
              <a:t>watchdog</a:t>
            </a:r>
            <a:r>
              <a:rPr lang="es-ES" baseline="0" dirty="0"/>
              <a:t> </a:t>
            </a:r>
            <a:r>
              <a:rPr lang="es-ES" baseline="0" dirty="0" err="1"/>
              <a:t>process</a:t>
            </a:r>
            <a:r>
              <a:rPr lang="es-ES" baseline="0" dirty="0"/>
              <a:t> in </a:t>
            </a:r>
            <a:r>
              <a:rPr lang="es-ES" baseline="0" dirty="0" err="1"/>
              <a:t>nodes</a:t>
            </a:r>
            <a:r>
              <a:rPr lang="es-ES" baseline="0" dirty="0"/>
              <a:t> and no </a:t>
            </a:r>
            <a:r>
              <a:rPr lang="es-ES" baseline="0" dirty="0" err="1"/>
              <a:t>redundant</a:t>
            </a:r>
            <a:endParaRPr lang="es-ES" baseline="0" dirty="0"/>
          </a:p>
          <a:p>
            <a:endParaRPr lang="es-ES" baseline="0" dirty="0"/>
          </a:p>
          <a:p>
            <a:r>
              <a:rPr lang="es-ES" baseline="0" dirty="0"/>
              <a:t>Destacar columna y animar</a:t>
            </a:r>
          </a:p>
          <a:p>
            <a:endParaRPr lang="es-ES" baseline="0" dirty="0"/>
          </a:p>
        </p:txBody>
      </p:sp>
      <p:sp>
        <p:nvSpPr>
          <p:cNvPr id="4" name="Marcador de número de diapositiva 3"/>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6CA19FB-EC12-4743-BF72-CE98D5463878}" type="slidenum">
              <a:rPr kumimoji="0" lang="es-ES" sz="2400" b="0" i="0" u="none" strike="noStrike" kern="1200" cap="none" spc="0" normalizeH="0" baseline="0" noProof="0" smtClean="0">
                <a:ln>
                  <a:noFill/>
                </a:ln>
                <a:solidFill>
                  <a:srgbClr val="000000"/>
                </a:solidFill>
                <a:effectLst/>
                <a:uLnTx/>
                <a:uFillTx/>
                <a:latin typeface="Arial" charset="0"/>
                <a:ea typeface="ヒラギノ角ゴ ProN W3" charset="0"/>
                <a:sym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30</a:t>
            </a:fld>
            <a:endParaRPr kumimoji="0" lang="es-ES" sz="2400" b="0" i="0" u="none" strike="noStrike" kern="1200" cap="none" spc="0" normalizeH="0" baseline="0" noProof="0">
              <a:ln>
                <a:noFill/>
              </a:ln>
              <a:solidFill>
                <a:srgbClr val="000000"/>
              </a:solidFill>
              <a:effectLst/>
              <a:uLnTx/>
              <a:uFillTx/>
              <a:latin typeface="Arial" charset="0"/>
              <a:ea typeface="ヒラギノ角ゴ ProN W3" charset="0"/>
              <a:sym typeface="Arial" charset="0"/>
            </a:endParaRPr>
          </a:p>
        </p:txBody>
      </p:sp>
    </p:spTree>
    <p:extLst>
      <p:ext uri="{BB962C8B-B14F-4D97-AF65-F5344CB8AC3E}">
        <p14:creationId xmlns:p14="http://schemas.microsoft.com/office/powerpoint/2010/main" val="9746422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aseline="0" dirty="0" err="1"/>
              <a:t>We</a:t>
            </a:r>
            <a:r>
              <a:rPr lang="es-ES" baseline="0" dirty="0"/>
              <a:t> </a:t>
            </a:r>
            <a:r>
              <a:rPr lang="es-ES" baseline="0" dirty="0" err="1"/>
              <a:t>have</a:t>
            </a:r>
            <a:r>
              <a:rPr lang="es-ES" baseline="0" dirty="0"/>
              <a:t> test </a:t>
            </a:r>
            <a:r>
              <a:rPr lang="es-ES" baseline="0" dirty="0" err="1"/>
              <a:t>our</a:t>
            </a:r>
            <a:r>
              <a:rPr lang="es-ES" baseline="0" dirty="0"/>
              <a:t> </a:t>
            </a:r>
            <a:r>
              <a:rPr lang="es-ES" baseline="0" dirty="0" err="1"/>
              <a:t>framework</a:t>
            </a:r>
            <a:r>
              <a:rPr lang="es-ES" baseline="0" dirty="0"/>
              <a:t> in a real </a:t>
            </a:r>
            <a:r>
              <a:rPr lang="es-ES" baseline="0" dirty="0" err="1"/>
              <a:t>cluster</a:t>
            </a:r>
            <a:r>
              <a:rPr lang="es-ES" baseline="0" dirty="0"/>
              <a:t> and in OMNET++. </a:t>
            </a:r>
            <a:r>
              <a:rPr lang="es-ES" baseline="0" dirty="0" err="1"/>
              <a:t>We</a:t>
            </a:r>
            <a:r>
              <a:rPr lang="es-ES" baseline="0" dirty="0"/>
              <a:t> </a:t>
            </a:r>
            <a:r>
              <a:rPr lang="es-ES" baseline="0" dirty="0" err="1"/>
              <a:t>have</a:t>
            </a:r>
            <a:r>
              <a:rPr lang="es-ES" baseline="0" dirty="0"/>
              <a:t> </a:t>
            </a:r>
            <a:r>
              <a:rPr lang="es-ES" baseline="0" dirty="0" err="1"/>
              <a:t>modeled</a:t>
            </a:r>
            <a:r>
              <a:rPr lang="es-ES" baseline="0" dirty="0"/>
              <a:t> </a:t>
            </a:r>
            <a:r>
              <a:rPr lang="es-ES" baseline="0" dirty="0" err="1"/>
              <a:t>our</a:t>
            </a:r>
            <a:r>
              <a:rPr lang="es-ES" baseline="0" dirty="0"/>
              <a:t> </a:t>
            </a:r>
            <a:r>
              <a:rPr lang="es-ES" baseline="0" dirty="0" err="1"/>
              <a:t>framework</a:t>
            </a:r>
            <a:r>
              <a:rPr lang="es-ES" baseline="0" dirty="0"/>
              <a:t> as </a:t>
            </a:r>
            <a:r>
              <a:rPr lang="es-ES" baseline="0" dirty="0" err="1"/>
              <a:t>an</a:t>
            </a:r>
            <a:r>
              <a:rPr lang="es-ES" baseline="0" dirty="0"/>
              <a:t> </a:t>
            </a:r>
            <a:r>
              <a:rPr lang="es-ES" baseline="0" dirty="0" err="1"/>
              <a:t>application</a:t>
            </a:r>
            <a:r>
              <a:rPr lang="es-ES" baseline="0" dirty="0"/>
              <a:t> </a:t>
            </a:r>
            <a:r>
              <a:rPr lang="es-ES" baseline="0" dirty="0" err="1"/>
              <a:t>which</a:t>
            </a:r>
            <a:r>
              <a:rPr lang="es-ES" baseline="0" dirty="0"/>
              <a:t> </a:t>
            </a:r>
            <a:r>
              <a:rPr lang="es-ES" baseline="0" dirty="0" err="1"/>
              <a:t>sends</a:t>
            </a:r>
            <a:r>
              <a:rPr lang="es-ES" baseline="0" dirty="0"/>
              <a:t> UDP </a:t>
            </a:r>
            <a:r>
              <a:rPr lang="es-ES" baseline="0" dirty="0" err="1"/>
              <a:t>packets</a:t>
            </a:r>
            <a:r>
              <a:rPr lang="es-ES" baseline="0" dirty="0"/>
              <a:t> </a:t>
            </a:r>
            <a:r>
              <a:rPr lang="es-ES" baseline="0" dirty="0" err="1"/>
              <a:t>through</a:t>
            </a:r>
            <a:r>
              <a:rPr lang="es-ES" baseline="0" dirty="0"/>
              <a:t> </a:t>
            </a:r>
            <a:r>
              <a:rPr lang="es-ES" baseline="0" dirty="0" err="1"/>
              <a:t>the</a:t>
            </a:r>
            <a:r>
              <a:rPr lang="es-ES" baseline="0" dirty="0"/>
              <a:t> </a:t>
            </a:r>
            <a:r>
              <a:rPr lang="es-ES" baseline="0" dirty="0" err="1"/>
              <a:t>network</a:t>
            </a:r>
            <a:r>
              <a:rPr lang="es-ES" baseline="0" dirty="0"/>
              <a:t> to </a:t>
            </a:r>
            <a:r>
              <a:rPr lang="es-ES" baseline="0" dirty="0" err="1"/>
              <a:t>the</a:t>
            </a:r>
            <a:r>
              <a:rPr lang="es-ES" baseline="0" dirty="0"/>
              <a:t> server, and </a:t>
            </a:r>
            <a:r>
              <a:rPr lang="es-ES" baseline="0" dirty="0" err="1"/>
              <a:t>the</a:t>
            </a:r>
            <a:r>
              <a:rPr lang="es-ES" baseline="0" dirty="0"/>
              <a:t> server </a:t>
            </a:r>
            <a:r>
              <a:rPr lang="es-ES" baseline="0" dirty="0" err="1"/>
              <a:t>spends</a:t>
            </a:r>
            <a:r>
              <a:rPr lang="es-ES" baseline="0" dirty="0"/>
              <a:t> </a:t>
            </a:r>
            <a:r>
              <a:rPr lang="es-ES" baseline="0" dirty="0" err="1"/>
              <a:t>some</a:t>
            </a:r>
            <a:r>
              <a:rPr lang="es-ES" baseline="0" dirty="0"/>
              <a:t> time to </a:t>
            </a:r>
            <a:r>
              <a:rPr lang="es-ES" baseline="0" dirty="0" err="1"/>
              <a:t>process</a:t>
            </a:r>
            <a:r>
              <a:rPr lang="es-ES" baseline="0" dirty="0"/>
              <a:t> </a:t>
            </a:r>
            <a:r>
              <a:rPr lang="es-ES" baseline="0" dirty="0" err="1"/>
              <a:t>each</a:t>
            </a:r>
            <a:r>
              <a:rPr lang="es-ES" baseline="0" dirty="0"/>
              <a:t> </a:t>
            </a:r>
            <a:r>
              <a:rPr lang="es-ES" baseline="0" dirty="0" err="1"/>
              <a:t>packet</a:t>
            </a:r>
            <a:r>
              <a:rPr lang="es-ES" baseline="0" dirty="0"/>
              <a:t>. </a:t>
            </a:r>
            <a:r>
              <a:rPr lang="es-ES" baseline="0" dirty="0" err="1"/>
              <a:t>This</a:t>
            </a:r>
            <a:r>
              <a:rPr lang="es-ES" baseline="0" dirty="0"/>
              <a:t> </a:t>
            </a:r>
            <a:r>
              <a:rPr lang="es-ES" baseline="0" dirty="0" err="1"/>
              <a:t>is</a:t>
            </a:r>
            <a:r>
              <a:rPr lang="es-ES" baseline="0" dirty="0"/>
              <a:t> </a:t>
            </a:r>
            <a:r>
              <a:rPr lang="es-ES" baseline="0" dirty="0" err="1"/>
              <a:t>the</a:t>
            </a:r>
            <a:r>
              <a:rPr lang="es-ES" baseline="0" dirty="0"/>
              <a:t> </a:t>
            </a:r>
            <a:r>
              <a:rPr lang="es-ES" baseline="0" dirty="0" err="1"/>
              <a:t>worst</a:t>
            </a:r>
            <a:r>
              <a:rPr lang="es-ES" baseline="0" dirty="0"/>
              <a:t> case, in </a:t>
            </a:r>
            <a:r>
              <a:rPr lang="es-ES" baseline="0" dirty="0" err="1"/>
              <a:t>which</a:t>
            </a:r>
            <a:r>
              <a:rPr lang="es-ES" baseline="0" dirty="0"/>
              <a:t> </a:t>
            </a:r>
            <a:r>
              <a:rPr lang="es-ES" baseline="0" dirty="0" err="1"/>
              <a:t>one</a:t>
            </a:r>
            <a:r>
              <a:rPr lang="es-ES" baseline="0" dirty="0"/>
              <a:t> server has </a:t>
            </a:r>
            <a:r>
              <a:rPr lang="es-ES" baseline="0" dirty="0" err="1"/>
              <a:t>only</a:t>
            </a:r>
            <a:r>
              <a:rPr lang="es-ES" baseline="0" dirty="0"/>
              <a:t> </a:t>
            </a:r>
            <a:r>
              <a:rPr lang="es-ES" baseline="0" dirty="0" err="1"/>
              <a:t>one</a:t>
            </a:r>
            <a:r>
              <a:rPr lang="es-ES" baseline="0" dirty="0"/>
              <a:t> </a:t>
            </a:r>
            <a:r>
              <a:rPr lang="es-ES" baseline="0" dirty="0" err="1"/>
              <a:t>thead</a:t>
            </a:r>
            <a:r>
              <a:rPr lang="es-ES" baseline="0" dirty="0"/>
              <a:t> to </a:t>
            </a:r>
            <a:r>
              <a:rPr lang="es-ES" baseline="0" dirty="0" err="1"/>
              <a:t>process</a:t>
            </a:r>
            <a:r>
              <a:rPr lang="es-ES" baseline="0" dirty="0"/>
              <a:t> </a:t>
            </a:r>
            <a:r>
              <a:rPr lang="es-ES" baseline="0" dirty="0" err="1"/>
              <a:t>the</a:t>
            </a:r>
            <a:r>
              <a:rPr lang="es-ES" baseline="0" dirty="0"/>
              <a:t> </a:t>
            </a:r>
            <a:r>
              <a:rPr lang="es-ES" baseline="0" dirty="0" err="1"/>
              <a:t>information</a:t>
            </a:r>
            <a:r>
              <a:rPr lang="es-ES" baseline="0" dirty="0"/>
              <a:t>.</a:t>
            </a:r>
          </a:p>
          <a:p>
            <a:endParaRPr lang="es-ES" baseline="0" dirty="0"/>
          </a:p>
          <a:p>
            <a:r>
              <a:rPr lang="es-ES" baseline="0" dirty="0" err="1"/>
              <a:t>With</a:t>
            </a:r>
            <a:r>
              <a:rPr lang="es-ES" baseline="0" dirty="0"/>
              <a:t> </a:t>
            </a:r>
            <a:r>
              <a:rPr lang="es-ES" baseline="0" dirty="0" err="1"/>
              <a:t>this</a:t>
            </a:r>
            <a:r>
              <a:rPr lang="es-ES" baseline="0" dirty="0"/>
              <a:t> </a:t>
            </a:r>
            <a:r>
              <a:rPr lang="es-ES" baseline="0" dirty="0" err="1"/>
              <a:t>model</a:t>
            </a:r>
            <a:r>
              <a:rPr lang="es-ES" baseline="0" dirty="0"/>
              <a:t>, </a:t>
            </a:r>
            <a:r>
              <a:rPr lang="es-ES" baseline="0" dirty="0" err="1"/>
              <a:t>theoretically</a:t>
            </a:r>
            <a:r>
              <a:rPr lang="es-ES" baseline="0" dirty="0"/>
              <a:t> </a:t>
            </a:r>
            <a:r>
              <a:rPr lang="es-ES" baseline="0" dirty="0" err="1"/>
              <a:t>one</a:t>
            </a:r>
            <a:r>
              <a:rPr lang="es-ES" baseline="0" dirty="0"/>
              <a:t> server </a:t>
            </a:r>
            <a:r>
              <a:rPr lang="es-ES" baseline="0" dirty="0" err="1"/>
              <a:t>could</a:t>
            </a:r>
            <a:r>
              <a:rPr lang="es-ES" baseline="0" dirty="0"/>
              <a:t> </a:t>
            </a:r>
            <a:r>
              <a:rPr lang="es-ES" baseline="0" dirty="0" err="1"/>
              <a:t>manage</a:t>
            </a:r>
            <a:r>
              <a:rPr lang="es-ES" baseline="0" dirty="0"/>
              <a:t> up to 200 </a:t>
            </a:r>
            <a:r>
              <a:rPr lang="es-ES" baseline="0" dirty="0" err="1"/>
              <a:t>nodes</a:t>
            </a:r>
            <a:r>
              <a:rPr lang="es-ES" baseline="0" dirty="0"/>
              <a:t>, </a:t>
            </a:r>
            <a:r>
              <a:rPr lang="es-ES" baseline="0" dirty="0" err="1"/>
              <a:t>but</a:t>
            </a:r>
            <a:r>
              <a:rPr lang="es-ES" baseline="0" dirty="0"/>
              <a:t> </a:t>
            </a:r>
            <a:r>
              <a:rPr lang="es-ES" baseline="0" dirty="0" err="1"/>
              <a:t>with</a:t>
            </a:r>
            <a:r>
              <a:rPr lang="es-ES" baseline="0" dirty="0"/>
              <a:t> a server </a:t>
            </a:r>
            <a:r>
              <a:rPr lang="es-ES" baseline="0" dirty="0" err="1"/>
              <a:t>with</a:t>
            </a:r>
            <a:r>
              <a:rPr lang="es-ES" baseline="0" dirty="0"/>
              <a:t> more </a:t>
            </a:r>
            <a:r>
              <a:rPr lang="es-ES" baseline="0" dirty="0" err="1"/>
              <a:t>than</a:t>
            </a:r>
            <a:r>
              <a:rPr lang="es-ES" baseline="0" dirty="0"/>
              <a:t> </a:t>
            </a:r>
            <a:r>
              <a:rPr lang="es-ES" baseline="0" dirty="0" err="1"/>
              <a:t>one</a:t>
            </a:r>
            <a:r>
              <a:rPr lang="es-ES" baseline="0" dirty="0"/>
              <a:t> </a:t>
            </a:r>
            <a:r>
              <a:rPr lang="es-ES" baseline="0" dirty="0" err="1"/>
              <a:t>thread</a:t>
            </a:r>
            <a:r>
              <a:rPr lang="es-ES" baseline="0" dirty="0"/>
              <a:t>, and </a:t>
            </a:r>
            <a:r>
              <a:rPr lang="es-ES" baseline="0" dirty="0" err="1"/>
              <a:t>with</a:t>
            </a:r>
            <a:r>
              <a:rPr lang="es-ES" baseline="0" dirty="0"/>
              <a:t> </a:t>
            </a:r>
            <a:r>
              <a:rPr lang="es-ES" baseline="0" dirty="0" err="1"/>
              <a:t>the</a:t>
            </a:r>
            <a:r>
              <a:rPr lang="es-ES" baseline="0" dirty="0"/>
              <a:t> “in-</a:t>
            </a:r>
            <a:r>
              <a:rPr lang="es-ES" baseline="0" dirty="0" err="1"/>
              <a:t>node</a:t>
            </a:r>
            <a:r>
              <a:rPr lang="es-ES" baseline="0" dirty="0"/>
              <a:t> </a:t>
            </a:r>
            <a:r>
              <a:rPr lang="es-ES" baseline="0" dirty="0" err="1"/>
              <a:t>analysis</a:t>
            </a:r>
            <a:r>
              <a:rPr lang="es-ES" baseline="0" dirty="0"/>
              <a:t>” </a:t>
            </a:r>
            <a:r>
              <a:rPr lang="es-ES" baseline="0" dirty="0" err="1"/>
              <a:t>enabled</a:t>
            </a:r>
            <a:r>
              <a:rPr lang="es-ES" baseline="0" dirty="0"/>
              <a:t>, </a:t>
            </a:r>
            <a:r>
              <a:rPr lang="es-ES" baseline="0" dirty="0" err="1"/>
              <a:t>this</a:t>
            </a:r>
            <a:r>
              <a:rPr lang="es-ES" baseline="0" dirty="0"/>
              <a:t> </a:t>
            </a:r>
            <a:r>
              <a:rPr lang="es-ES" baseline="0" dirty="0" err="1"/>
              <a:t>value</a:t>
            </a:r>
            <a:r>
              <a:rPr lang="es-ES" baseline="0" dirty="0"/>
              <a:t> </a:t>
            </a:r>
            <a:r>
              <a:rPr lang="es-ES" baseline="0" dirty="0" err="1"/>
              <a:t>increases</a:t>
            </a:r>
            <a:r>
              <a:rPr lang="es-ES" baseline="0" dirty="0"/>
              <a:t>. </a:t>
            </a:r>
          </a:p>
        </p:txBody>
      </p:sp>
      <p:sp>
        <p:nvSpPr>
          <p:cNvPr id="4" name="Marcador de número de diapositiva 3"/>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6CA19FB-EC12-4743-BF72-CE98D5463878}" type="slidenum">
              <a:rPr kumimoji="0" lang="es-ES" sz="2400" b="0" i="0" u="none" strike="noStrike" kern="1200" cap="none" spc="0" normalizeH="0" baseline="0" noProof="0" smtClean="0">
                <a:ln>
                  <a:noFill/>
                </a:ln>
                <a:solidFill>
                  <a:srgbClr val="000000"/>
                </a:solidFill>
                <a:effectLst/>
                <a:uLnTx/>
                <a:uFillTx/>
                <a:latin typeface="Arial" charset="0"/>
                <a:ea typeface="ヒラギノ角ゴ ProN W3" charset="0"/>
                <a:sym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31</a:t>
            </a:fld>
            <a:endParaRPr kumimoji="0" lang="es-ES" sz="2400" b="0" i="0" u="none" strike="noStrike" kern="1200" cap="none" spc="0" normalizeH="0" baseline="0" noProof="0">
              <a:ln>
                <a:noFill/>
              </a:ln>
              <a:solidFill>
                <a:srgbClr val="000000"/>
              </a:solidFill>
              <a:effectLst/>
              <a:uLnTx/>
              <a:uFillTx/>
              <a:latin typeface="Arial" charset="0"/>
              <a:ea typeface="ヒラギノ角ゴ ProN W3" charset="0"/>
              <a:sym typeface="Arial" charset="0"/>
            </a:endParaRPr>
          </a:p>
        </p:txBody>
      </p:sp>
    </p:spTree>
    <p:extLst>
      <p:ext uri="{BB962C8B-B14F-4D97-AF65-F5344CB8AC3E}">
        <p14:creationId xmlns:p14="http://schemas.microsoft.com/office/powerpoint/2010/main" val="12520991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baseline="0" noProof="0" dirty="0"/>
              <a:t>This graph displays the execution time that some application have spent with and without our framework (Applications like epigraph or </a:t>
            </a:r>
            <a:r>
              <a:rPr lang="en-GB" baseline="0" noProof="0" dirty="0" err="1"/>
              <a:t>jacobi</a:t>
            </a:r>
            <a:r>
              <a:rPr lang="en-GB" baseline="0" noProof="0" dirty="0"/>
              <a:t>).</a:t>
            </a:r>
          </a:p>
          <a:p>
            <a:endParaRPr lang="en-GB" baseline="0" noProof="0" dirty="0"/>
          </a:p>
          <a:p>
            <a:r>
              <a:rPr lang="en-GB" baseline="0" noProof="0" dirty="0"/>
              <a:t>X axis is the name of the applications and Y-axis represents the execution time. </a:t>
            </a:r>
          </a:p>
          <a:p>
            <a:r>
              <a:rPr lang="en-GB" baseline="0" noProof="0" dirty="0"/>
              <a:t>In a summary, if we detect interferences between two applications we will move one of each because the migration overhead is lower than the time that the application would spent running in the shared node.</a:t>
            </a:r>
          </a:p>
          <a:p>
            <a:endParaRPr lang="en-GB" baseline="0" noProof="0" dirty="0"/>
          </a:p>
          <a:p>
            <a:r>
              <a:rPr lang="en-GB" baseline="0" noProof="0" dirty="0"/>
              <a:t>-&gt; by avoiding the contention</a:t>
            </a:r>
          </a:p>
          <a:p>
            <a:pPr marL="0" marR="0" lvl="0" indent="0" algn="l" defTabSz="914400" rtl="0" eaLnBrk="0" fontAlgn="base" latinLnBrk="0" hangingPunct="0">
              <a:lnSpc>
                <a:spcPct val="100000"/>
              </a:lnSpc>
              <a:spcBef>
                <a:spcPct val="0"/>
              </a:spcBef>
              <a:spcAft>
                <a:spcPct val="0"/>
              </a:spcAft>
              <a:buClrTx/>
              <a:buSzTx/>
              <a:buFontTx/>
              <a:buNone/>
              <a:tabLst/>
              <a:defRPr/>
            </a:pPr>
            <a:r>
              <a:rPr lang="en-GB" baseline="0" noProof="0" dirty="0"/>
              <a:t>-&gt; for all the applications. Time spent in </a:t>
            </a:r>
            <a:r>
              <a:rPr lang="es-ES" dirty="0" err="1"/>
              <a:t>process</a:t>
            </a:r>
            <a:r>
              <a:rPr lang="es-ES" dirty="0"/>
              <a:t> </a:t>
            </a:r>
            <a:r>
              <a:rPr lang="es-ES" dirty="0" err="1"/>
              <a:t>creation</a:t>
            </a:r>
            <a:r>
              <a:rPr lang="es-ES" dirty="0"/>
              <a:t>/</a:t>
            </a:r>
            <a:r>
              <a:rPr lang="es-ES" dirty="0" err="1"/>
              <a:t>destruction</a:t>
            </a:r>
            <a:r>
              <a:rPr lang="es-ES" dirty="0"/>
              <a:t> and 223.2 </a:t>
            </a:r>
            <a:r>
              <a:rPr lang="es-ES" dirty="0" err="1"/>
              <a:t>for</a:t>
            </a:r>
            <a:r>
              <a:rPr lang="es-ES" dirty="0"/>
              <a:t> data </a:t>
            </a:r>
            <a:r>
              <a:rPr lang="es-ES" dirty="0" err="1"/>
              <a:t>redistribution</a:t>
            </a:r>
            <a:r>
              <a:rPr lang="es-ES"/>
              <a:t>. </a:t>
            </a:r>
            <a:endParaRPr lang="es-ES" dirty="0"/>
          </a:p>
          <a:p>
            <a:endParaRPr lang="en-GB" baseline="0" noProof="0" dirty="0"/>
          </a:p>
          <a:p>
            <a:endParaRPr lang="en-GB" baseline="0" noProof="0" dirty="0"/>
          </a:p>
          <a:p>
            <a:endParaRPr lang="en-GB" baseline="0" noProof="0" dirty="0"/>
          </a:p>
          <a:p>
            <a:endParaRPr lang="en-GB" baseline="0" noProof="0" dirty="0"/>
          </a:p>
        </p:txBody>
      </p:sp>
      <p:sp>
        <p:nvSpPr>
          <p:cNvPr id="4" name="Marcador de número de diapositiva 3"/>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6CA19FB-EC12-4743-BF72-CE98D5463878}" type="slidenum">
              <a:rPr kumimoji="0" lang="es-ES" sz="2400" b="0" i="0" u="none" strike="noStrike" kern="1200" cap="none" spc="0" normalizeH="0" baseline="0" noProof="0" smtClean="0">
                <a:ln>
                  <a:noFill/>
                </a:ln>
                <a:solidFill>
                  <a:srgbClr val="000000"/>
                </a:solidFill>
                <a:effectLst/>
                <a:uLnTx/>
                <a:uFillTx/>
                <a:latin typeface="Arial" charset="0"/>
                <a:ea typeface="ヒラギノ角ゴ ProN W3" charset="0"/>
                <a:sym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32</a:t>
            </a:fld>
            <a:endParaRPr kumimoji="0" lang="es-ES" sz="2400" b="0" i="0" u="none" strike="noStrike" kern="1200" cap="none" spc="0" normalizeH="0" baseline="0" noProof="0">
              <a:ln>
                <a:noFill/>
              </a:ln>
              <a:solidFill>
                <a:srgbClr val="000000"/>
              </a:solidFill>
              <a:effectLst/>
              <a:uLnTx/>
              <a:uFillTx/>
              <a:latin typeface="Arial" charset="0"/>
              <a:ea typeface="ヒラギノ角ゴ ProN W3" charset="0"/>
              <a:sym typeface="Arial" charset="0"/>
            </a:endParaRPr>
          </a:p>
        </p:txBody>
      </p:sp>
    </p:spTree>
    <p:extLst>
      <p:ext uri="{BB962C8B-B14F-4D97-AF65-F5344CB8AC3E}">
        <p14:creationId xmlns:p14="http://schemas.microsoft.com/office/powerpoint/2010/main" val="33235046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baseline="0" dirty="0"/>
          </a:p>
          <a:p>
            <a:r>
              <a:rPr lang="es-ES" baseline="0" dirty="0"/>
              <a:t>And </a:t>
            </a:r>
            <a:r>
              <a:rPr lang="es-ES" baseline="0" dirty="0" err="1"/>
              <a:t>finally</a:t>
            </a:r>
            <a:r>
              <a:rPr lang="es-ES" baseline="0" dirty="0"/>
              <a:t>, </a:t>
            </a:r>
            <a:r>
              <a:rPr lang="es-ES" baseline="0" dirty="0" err="1"/>
              <a:t>the</a:t>
            </a:r>
            <a:r>
              <a:rPr lang="es-ES" baseline="0" dirty="0"/>
              <a:t> </a:t>
            </a:r>
            <a:r>
              <a:rPr lang="es-ES" baseline="0" dirty="0" err="1"/>
              <a:t>conclusions</a:t>
            </a:r>
            <a:r>
              <a:rPr lang="es-ES" baseline="0" dirty="0"/>
              <a:t> and </a:t>
            </a:r>
            <a:r>
              <a:rPr lang="es-ES" baseline="0" dirty="0" err="1"/>
              <a:t>future</a:t>
            </a:r>
            <a:r>
              <a:rPr lang="es-ES" baseline="0" dirty="0"/>
              <a:t> </a:t>
            </a:r>
            <a:r>
              <a:rPr lang="es-ES" baseline="0" dirty="0" err="1"/>
              <a:t>works</a:t>
            </a:r>
            <a:r>
              <a:rPr lang="es-ES" baseline="0" dirty="0"/>
              <a:t>.</a:t>
            </a:r>
          </a:p>
        </p:txBody>
      </p:sp>
      <p:sp>
        <p:nvSpPr>
          <p:cNvPr id="4" name="Marcador de número de diapositiva 3"/>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6CA19FB-EC12-4743-BF72-CE98D5463878}" type="slidenum">
              <a:rPr kumimoji="0" lang="es-ES" sz="2400" b="0" i="0" u="none" strike="noStrike" kern="1200" cap="none" spc="0" normalizeH="0" baseline="0" noProof="0" smtClean="0">
                <a:ln>
                  <a:noFill/>
                </a:ln>
                <a:solidFill>
                  <a:srgbClr val="000000"/>
                </a:solidFill>
                <a:effectLst/>
                <a:uLnTx/>
                <a:uFillTx/>
                <a:latin typeface="Arial" charset="0"/>
                <a:ea typeface="ヒラギノ角ゴ ProN W3" charset="0"/>
                <a:sym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33</a:t>
            </a:fld>
            <a:endParaRPr kumimoji="0" lang="es-ES" sz="2400" b="0" i="0" u="none" strike="noStrike" kern="1200" cap="none" spc="0" normalizeH="0" baseline="0" noProof="0">
              <a:ln>
                <a:noFill/>
              </a:ln>
              <a:solidFill>
                <a:srgbClr val="000000"/>
              </a:solidFill>
              <a:effectLst/>
              <a:uLnTx/>
              <a:uFillTx/>
              <a:latin typeface="Arial" charset="0"/>
              <a:ea typeface="ヒラギノ角ゴ ProN W3" charset="0"/>
              <a:sym typeface="Arial" charset="0"/>
            </a:endParaRPr>
          </a:p>
        </p:txBody>
      </p:sp>
    </p:spTree>
    <p:extLst>
      <p:ext uri="{BB962C8B-B14F-4D97-AF65-F5344CB8AC3E}">
        <p14:creationId xmlns:p14="http://schemas.microsoft.com/office/powerpoint/2010/main" val="14126843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200" dirty="0">
                <a:solidFill>
                  <a:schemeClr val="bg1">
                    <a:lumMod val="85000"/>
                  </a:schemeClr>
                </a:solidFill>
              </a:rPr>
              <a:t>We have developed a …. (light-weight, real-time, fault tolerance and resilience)</a:t>
            </a:r>
          </a:p>
          <a:p>
            <a:endParaRPr lang="en-GB" sz="1200" dirty="0">
              <a:solidFill>
                <a:schemeClr val="bg1">
                  <a:lumMod val="85000"/>
                </a:schemeClr>
              </a:solidFill>
            </a:endParaRPr>
          </a:p>
          <a:p>
            <a:pPr marL="0" marR="0" lvl="1" indent="0" algn="l" defTabSz="914400" rtl="0" eaLnBrk="0" fontAlgn="base" latinLnBrk="0" hangingPunct="0">
              <a:lnSpc>
                <a:spcPct val="100000"/>
              </a:lnSpc>
              <a:spcBef>
                <a:spcPct val="0"/>
              </a:spcBef>
              <a:spcAft>
                <a:spcPct val="0"/>
              </a:spcAft>
              <a:buClrTx/>
              <a:buSzTx/>
              <a:buFontTx/>
              <a:buNone/>
              <a:tabLst/>
              <a:defRPr/>
            </a:pPr>
            <a:r>
              <a:rPr lang="en-GB" sz="2200" dirty="0">
                <a:solidFill>
                  <a:schemeClr val="bg1">
                    <a:lumMod val="85000"/>
                  </a:schemeClr>
                </a:solidFill>
                <a:sym typeface="Wingdings" panose="05000000000000000000" pitchFamily="2" charset="2"/>
              </a:rPr>
              <a:t> And is able to reduce the energy consumption thanks to sharing nodes.</a:t>
            </a:r>
            <a:endParaRPr lang="en-GB" sz="2200" dirty="0">
              <a:solidFill>
                <a:schemeClr val="bg1">
                  <a:lumMod val="85000"/>
                </a:schemeClr>
              </a:solidFill>
            </a:endParaRPr>
          </a:p>
          <a:p>
            <a:endParaRPr lang="es-ES" dirty="0"/>
          </a:p>
          <a:p>
            <a:pPr marL="171450" marR="0" indent="-171450" algn="l" defTabSz="914400" rtl="0" eaLnBrk="0" fontAlgn="base" latinLnBrk="0" hangingPunct="0">
              <a:lnSpc>
                <a:spcPct val="100000"/>
              </a:lnSpc>
              <a:spcBef>
                <a:spcPct val="0"/>
              </a:spcBef>
              <a:spcAft>
                <a:spcPct val="0"/>
              </a:spcAft>
              <a:buClrTx/>
              <a:buSzTx/>
              <a:buFont typeface="Wingdings" pitchFamily="2" charset="2"/>
              <a:buChar char="à"/>
              <a:tabLst/>
              <a:defRPr/>
            </a:pPr>
            <a:r>
              <a:rPr lang="en-GB" sz="1200" noProof="0" dirty="0">
                <a:solidFill>
                  <a:schemeClr val="bg1">
                    <a:lumMod val="85000"/>
                  </a:schemeClr>
                </a:solidFill>
                <a:sym typeface="Wingdings" panose="05000000000000000000" pitchFamily="2" charset="2"/>
              </a:rPr>
              <a:t>With Interference detection and malleability in order to avoid</a:t>
            </a:r>
            <a:r>
              <a:rPr lang="en-GB" sz="1200" baseline="0" noProof="0" dirty="0">
                <a:solidFill>
                  <a:schemeClr val="bg1">
                    <a:lumMod val="85000"/>
                  </a:schemeClr>
                </a:solidFill>
                <a:sym typeface="Wingdings" panose="05000000000000000000" pitchFamily="2" charset="2"/>
              </a:rPr>
              <a:t> the contention.</a:t>
            </a:r>
          </a:p>
          <a:p>
            <a:pPr marL="171450" marR="0" indent="-171450" algn="l" defTabSz="914400" rtl="0" eaLnBrk="0" fontAlgn="base" latinLnBrk="0" hangingPunct="0">
              <a:lnSpc>
                <a:spcPct val="100000"/>
              </a:lnSpc>
              <a:spcBef>
                <a:spcPct val="0"/>
              </a:spcBef>
              <a:spcAft>
                <a:spcPct val="0"/>
              </a:spcAft>
              <a:buClrTx/>
              <a:buSzTx/>
              <a:buFont typeface="Wingdings" pitchFamily="2" charset="2"/>
              <a:buChar char="à"/>
              <a:tabLst/>
              <a:defRPr/>
            </a:pPr>
            <a:endParaRPr lang="en-GB" sz="1200" baseline="0" noProof="0" dirty="0">
              <a:solidFill>
                <a:schemeClr val="bg1">
                  <a:lumMod val="85000"/>
                </a:schemeClr>
              </a:solidFill>
              <a:sym typeface="Wingdings" panose="05000000000000000000" pitchFamily="2" charset="2"/>
            </a:endParaRPr>
          </a:p>
          <a:p>
            <a:pPr marL="171450" marR="0" indent="-171450" algn="l" defTabSz="914400" rtl="0" eaLnBrk="0" fontAlgn="base" latinLnBrk="0" hangingPunct="0">
              <a:lnSpc>
                <a:spcPct val="100000"/>
              </a:lnSpc>
              <a:spcBef>
                <a:spcPct val="0"/>
              </a:spcBef>
              <a:spcAft>
                <a:spcPct val="0"/>
              </a:spcAft>
              <a:buClrTx/>
              <a:buSzTx/>
              <a:buFont typeface="Wingdings" pitchFamily="2" charset="2"/>
              <a:buChar char="à"/>
              <a:tabLst/>
              <a:defRPr/>
            </a:pPr>
            <a:r>
              <a:rPr lang="en-GB" sz="1200" baseline="0" noProof="0" dirty="0">
                <a:solidFill>
                  <a:schemeClr val="bg1">
                    <a:lumMod val="85000"/>
                  </a:schemeClr>
                </a:solidFill>
                <a:sym typeface="Wingdings" panose="05000000000000000000" pitchFamily="2" charset="2"/>
              </a:rPr>
              <a:t>I think that we reach all of our goals…</a:t>
            </a:r>
            <a:endParaRPr lang="en-GB" sz="1200" dirty="0">
              <a:solidFill>
                <a:schemeClr val="bg1">
                  <a:lumMod val="85000"/>
                </a:schemeClr>
              </a:solidFill>
            </a:endParaRPr>
          </a:p>
          <a:p>
            <a:endParaRPr lang="es-ES" dirty="0"/>
          </a:p>
        </p:txBody>
      </p:sp>
      <p:sp>
        <p:nvSpPr>
          <p:cNvPr id="4" name="Marcador de número de diapositiva 3"/>
          <p:cNvSpPr>
            <a:spLocks noGrp="1"/>
          </p:cNvSpPr>
          <p:nvPr>
            <p:ph type="sldNum" sz="quarter" idx="10"/>
          </p:nvPr>
        </p:nvSpPr>
        <p:spPr/>
        <p:txBody>
          <a:bodyPr/>
          <a:lstStyle/>
          <a:p>
            <a:fld id="{F6CA19FB-EC12-4743-BF72-CE98D5463878}" type="slidenum">
              <a:rPr lang="es-ES" smtClean="0"/>
              <a:t>34</a:t>
            </a:fld>
            <a:endParaRPr lang="es-ES"/>
          </a:p>
        </p:txBody>
      </p:sp>
    </p:spTree>
    <p:extLst>
      <p:ext uri="{BB962C8B-B14F-4D97-AF65-F5344CB8AC3E}">
        <p14:creationId xmlns:p14="http://schemas.microsoft.com/office/powerpoint/2010/main" val="27954310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800100" lvl="1" indent="-342900">
              <a:buFont typeface="Wingdings" pitchFamily="2" charset="2"/>
              <a:buChar char="à"/>
            </a:pPr>
            <a:r>
              <a:rPr lang="en-GB" sz="2200" dirty="0">
                <a:solidFill>
                  <a:schemeClr val="bg1">
                    <a:lumMod val="85000"/>
                  </a:schemeClr>
                </a:solidFill>
                <a:sym typeface="Wingdings" panose="05000000000000000000" pitchFamily="2" charset="2"/>
              </a:rPr>
              <a:t>to obtain the best performance without any system organization knowledge</a:t>
            </a:r>
          </a:p>
          <a:p>
            <a:pPr marL="800100" lvl="1" indent="-342900">
              <a:buFont typeface="Wingdings" pitchFamily="2" charset="2"/>
              <a:buChar char="à"/>
            </a:pPr>
            <a:r>
              <a:rPr lang="en-GB" sz="2200" dirty="0">
                <a:solidFill>
                  <a:schemeClr val="bg1">
                    <a:lumMod val="85000"/>
                  </a:schemeClr>
                </a:solidFill>
                <a:sym typeface="Wingdings" panose="05000000000000000000" pitchFamily="2" charset="2"/>
              </a:rPr>
              <a:t>Allowing the user not to wait the information into the main server</a:t>
            </a:r>
          </a:p>
          <a:p>
            <a:pPr marL="800100" lvl="1" indent="-342900">
              <a:buFont typeface="Wingdings" pitchFamily="2" charset="2"/>
              <a:buChar char="à"/>
            </a:pPr>
            <a:r>
              <a:rPr lang="en-GB" sz="2200" dirty="0">
                <a:solidFill>
                  <a:schemeClr val="bg1">
                    <a:lumMod val="85000"/>
                  </a:schemeClr>
                </a:solidFill>
                <a:sym typeface="Wingdings" panose="05000000000000000000" pitchFamily="2" charset="2"/>
              </a:rPr>
              <a:t>Leveraging the framework to reduce the consumed energy. We have this values but we haven’t any policy yet.</a:t>
            </a:r>
          </a:p>
          <a:p>
            <a:pPr marL="800100" lvl="1" indent="-342900">
              <a:buFont typeface="Wingdings" pitchFamily="2" charset="2"/>
              <a:buChar char="à"/>
            </a:pPr>
            <a:r>
              <a:rPr lang="en-GB" sz="2200" dirty="0">
                <a:solidFill>
                  <a:schemeClr val="bg1">
                    <a:lumMod val="85000"/>
                  </a:schemeClr>
                </a:solidFill>
                <a:sym typeface="Wingdings" panose="05000000000000000000" pitchFamily="2" charset="2"/>
              </a:rPr>
              <a:t>to reduce network traffic and reduce master server load</a:t>
            </a:r>
          </a:p>
          <a:p>
            <a:pPr marL="800100" lvl="1" indent="-342900">
              <a:buFont typeface="Wingdings" pitchFamily="2" charset="2"/>
              <a:buChar char="à"/>
            </a:pPr>
            <a:endParaRPr lang="en-GB" sz="2200" dirty="0">
              <a:solidFill>
                <a:schemeClr val="bg1">
                  <a:lumMod val="85000"/>
                </a:schemeClr>
              </a:solidFill>
            </a:endParaRPr>
          </a:p>
          <a:p>
            <a:pPr lvl="1"/>
            <a:r>
              <a:rPr lang="en-GB" sz="2200" dirty="0"/>
              <a:t>Group different samples in aggregator nodes</a:t>
            </a:r>
            <a:r>
              <a:rPr lang="en-GB" sz="2200" dirty="0">
                <a:solidFill>
                  <a:schemeClr val="bg1">
                    <a:lumMod val="85000"/>
                  </a:schemeClr>
                </a:solidFill>
              </a:rPr>
              <a:t> </a:t>
            </a:r>
            <a:r>
              <a:rPr lang="en-GB" sz="2200" dirty="0">
                <a:solidFill>
                  <a:schemeClr val="bg1">
                    <a:lumMod val="85000"/>
                  </a:schemeClr>
                </a:solidFill>
                <a:sym typeface="Wingdings" panose="05000000000000000000" pitchFamily="2" charset="2"/>
              </a:rPr>
              <a:t> to reduce network traffic</a:t>
            </a:r>
            <a:endParaRPr lang="en-GB" sz="2200" dirty="0">
              <a:solidFill>
                <a:schemeClr val="bg1">
                  <a:lumMod val="85000"/>
                </a:schemeClr>
              </a:solidFill>
            </a:endParaRPr>
          </a:p>
          <a:p>
            <a:endParaRPr lang="es-ES" dirty="0"/>
          </a:p>
          <a:p>
            <a:r>
              <a:rPr lang="es-ES" dirty="0" err="1"/>
              <a:t>Slurm</a:t>
            </a:r>
            <a:r>
              <a:rPr lang="es-ES" dirty="0"/>
              <a:t> </a:t>
            </a:r>
            <a:r>
              <a:rPr lang="es-ES" dirty="0" err="1"/>
              <a:t>plug</a:t>
            </a:r>
            <a:r>
              <a:rPr lang="es-ES" dirty="0"/>
              <a:t>-in to</a:t>
            </a:r>
            <a:r>
              <a:rPr lang="es-ES" baseline="0" dirty="0"/>
              <a:t> </a:t>
            </a:r>
            <a:r>
              <a:rPr lang="es-ES" baseline="0" dirty="0" err="1"/>
              <a:t>override</a:t>
            </a:r>
            <a:r>
              <a:rPr lang="es-ES" baseline="0" dirty="0"/>
              <a:t> </a:t>
            </a:r>
            <a:r>
              <a:rPr lang="es-ES" baseline="0" dirty="0" err="1"/>
              <a:t>its</a:t>
            </a:r>
            <a:r>
              <a:rPr lang="es-ES" baseline="0" dirty="0"/>
              <a:t> default </a:t>
            </a:r>
            <a:r>
              <a:rPr lang="es-ES" baseline="0" dirty="0" err="1"/>
              <a:t>scheduler</a:t>
            </a:r>
            <a:r>
              <a:rPr lang="es-ES" baseline="0" dirty="0"/>
              <a:t>.</a:t>
            </a:r>
            <a:endParaRPr lang="es-ES" dirty="0"/>
          </a:p>
        </p:txBody>
      </p:sp>
      <p:sp>
        <p:nvSpPr>
          <p:cNvPr id="4" name="Marcador de número de diapositiva 3"/>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6CA19FB-EC12-4743-BF72-CE98D5463878}" type="slidenum">
              <a:rPr kumimoji="0" lang="es-ES" sz="2400" b="0" i="0" u="none" strike="noStrike" kern="1200" cap="none" spc="0" normalizeH="0" baseline="0" noProof="0" smtClean="0">
                <a:ln>
                  <a:noFill/>
                </a:ln>
                <a:solidFill>
                  <a:srgbClr val="000000"/>
                </a:solidFill>
                <a:effectLst/>
                <a:uLnTx/>
                <a:uFillTx/>
                <a:latin typeface="Arial" charset="0"/>
                <a:ea typeface="ヒラギノ角ゴ ProN W3" charset="0"/>
                <a:sym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35</a:t>
            </a:fld>
            <a:endParaRPr kumimoji="0" lang="es-ES" sz="2400" b="0" i="0" u="none" strike="noStrike" kern="1200" cap="none" spc="0" normalizeH="0" baseline="0" noProof="0">
              <a:ln>
                <a:noFill/>
              </a:ln>
              <a:solidFill>
                <a:srgbClr val="000000"/>
              </a:solidFill>
              <a:effectLst/>
              <a:uLnTx/>
              <a:uFillTx/>
              <a:latin typeface="Arial" charset="0"/>
              <a:ea typeface="ヒラギノ角ゴ ProN W3" charset="0"/>
              <a:sym typeface="Arial" charset="0"/>
            </a:endParaRPr>
          </a:p>
        </p:txBody>
      </p:sp>
    </p:spTree>
    <p:extLst>
      <p:ext uri="{BB962C8B-B14F-4D97-AF65-F5344CB8AC3E}">
        <p14:creationId xmlns:p14="http://schemas.microsoft.com/office/powerpoint/2010/main" val="9011339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Tree>
    <p:extLst>
      <p:ext uri="{BB962C8B-B14F-4D97-AF65-F5344CB8AC3E}">
        <p14:creationId xmlns:p14="http://schemas.microsoft.com/office/powerpoint/2010/main" val="5856979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6CA19FB-EC12-4743-BF72-CE98D5463878}" type="slidenum">
              <a:rPr kumimoji="0" lang="es-ES" sz="2400" b="0" i="0" u="none" strike="noStrike" kern="1200" cap="none" spc="0" normalizeH="0" baseline="0" noProof="0" smtClean="0">
                <a:ln>
                  <a:noFill/>
                </a:ln>
                <a:solidFill>
                  <a:srgbClr val="000000"/>
                </a:solidFill>
                <a:effectLst/>
                <a:uLnTx/>
                <a:uFillTx/>
                <a:latin typeface="Arial" charset="0"/>
                <a:ea typeface="ヒラギノ角ゴ ProN W3" charset="0"/>
                <a:sym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37</a:t>
            </a:fld>
            <a:endParaRPr kumimoji="0" lang="es-ES" sz="2400" b="0" i="0" u="none" strike="noStrike" kern="1200" cap="none" spc="0" normalizeH="0" baseline="0" noProof="0">
              <a:ln>
                <a:noFill/>
              </a:ln>
              <a:solidFill>
                <a:srgbClr val="000000"/>
              </a:solidFill>
              <a:effectLst/>
              <a:uLnTx/>
              <a:uFillTx/>
              <a:latin typeface="Arial" charset="0"/>
              <a:ea typeface="ヒラギノ角ゴ ProN W3" charset="0"/>
              <a:sym typeface="Arial" charset="0"/>
            </a:endParaRPr>
          </a:p>
        </p:txBody>
      </p:sp>
    </p:spTree>
    <p:extLst>
      <p:ext uri="{BB962C8B-B14F-4D97-AF65-F5344CB8AC3E}">
        <p14:creationId xmlns:p14="http://schemas.microsoft.com/office/powerpoint/2010/main" val="23043413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a:t>Monalisa</a:t>
            </a:r>
            <a:r>
              <a:rPr lang="es-ES" dirty="0"/>
              <a:t> </a:t>
            </a:r>
            <a:r>
              <a:rPr lang="es-ES" dirty="0" err="1"/>
              <a:t>gather</a:t>
            </a:r>
            <a:r>
              <a:rPr lang="es-ES" dirty="0"/>
              <a:t> </a:t>
            </a:r>
            <a:r>
              <a:rPr lang="es-ES" dirty="0" err="1"/>
              <a:t>information</a:t>
            </a:r>
            <a:r>
              <a:rPr lang="es-ES" dirty="0"/>
              <a:t> </a:t>
            </a:r>
            <a:r>
              <a:rPr lang="es-ES" dirty="0" err="1"/>
              <a:t>into</a:t>
            </a:r>
            <a:r>
              <a:rPr lang="es-ES" dirty="0"/>
              <a:t> </a:t>
            </a:r>
            <a:r>
              <a:rPr lang="es-ES" dirty="0" err="1"/>
              <a:t>switch</a:t>
            </a:r>
            <a:endParaRPr lang="es-ES" dirty="0"/>
          </a:p>
          <a:p>
            <a:r>
              <a:rPr lang="es-ES" dirty="0"/>
              <a:t>Preguntar a Jesús.</a:t>
            </a:r>
          </a:p>
          <a:p>
            <a:r>
              <a:rPr lang="es-ES" dirty="0"/>
              <a:t>es</a:t>
            </a:r>
          </a:p>
        </p:txBody>
      </p:sp>
      <p:sp>
        <p:nvSpPr>
          <p:cNvPr id="4" name="Marcador de número de diapositiva 3"/>
          <p:cNvSpPr>
            <a:spLocks noGrp="1"/>
          </p:cNvSpPr>
          <p:nvPr>
            <p:ph type="sldNum" sz="quarter" idx="10"/>
          </p:nvPr>
        </p:nvSpPr>
        <p:spPr/>
        <p:txBody>
          <a:bodyPr/>
          <a:lstStyle/>
          <a:p>
            <a:fld id="{F6CA19FB-EC12-4743-BF72-CE98D5463878}" type="slidenum">
              <a:rPr lang="es-ES" smtClean="0"/>
              <a:t>38</a:t>
            </a:fld>
            <a:endParaRPr lang="es-ES"/>
          </a:p>
        </p:txBody>
      </p:sp>
    </p:spTree>
    <p:extLst>
      <p:ext uri="{BB962C8B-B14F-4D97-AF65-F5344CB8AC3E}">
        <p14:creationId xmlns:p14="http://schemas.microsoft.com/office/powerpoint/2010/main" val="21209362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Global </a:t>
            </a:r>
            <a:r>
              <a:rPr lang="es-ES" dirty="0" err="1"/>
              <a:t>state</a:t>
            </a:r>
            <a:r>
              <a:rPr lang="es-ES" dirty="0"/>
              <a:t> </a:t>
            </a:r>
            <a:r>
              <a:rPr lang="es-ES" dirty="0" err="1"/>
              <a:t>visualization</a:t>
            </a:r>
            <a:r>
              <a:rPr lang="es-ES" dirty="0"/>
              <a:t>: </a:t>
            </a:r>
            <a:r>
              <a:rPr lang="es-ES" dirty="0" err="1"/>
              <a:t>Heatmaps</a:t>
            </a:r>
            <a:r>
              <a:rPr lang="es-ES" dirty="0"/>
              <a:t> vs Charts</a:t>
            </a:r>
          </a:p>
        </p:txBody>
      </p:sp>
      <p:sp>
        <p:nvSpPr>
          <p:cNvPr id="4" name="Marcador de número de diapositiva 3"/>
          <p:cNvSpPr>
            <a:spLocks noGrp="1"/>
          </p:cNvSpPr>
          <p:nvPr>
            <p:ph type="sldNum" sz="quarter" idx="10"/>
          </p:nvPr>
        </p:nvSpPr>
        <p:spPr/>
        <p:txBody>
          <a:bodyPr/>
          <a:lstStyle/>
          <a:p>
            <a:fld id="{F6CA19FB-EC12-4743-BF72-CE98D5463878}" type="slidenum">
              <a:rPr lang="es-ES" smtClean="0"/>
              <a:t>39</a:t>
            </a:fld>
            <a:endParaRPr lang="es-ES"/>
          </a:p>
        </p:txBody>
      </p:sp>
    </p:spTree>
    <p:extLst>
      <p:ext uri="{BB962C8B-B14F-4D97-AF65-F5344CB8AC3E}">
        <p14:creationId xmlns:p14="http://schemas.microsoft.com/office/powerpoint/2010/main" val="961905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baseline="0" noProof="0" dirty="0"/>
              <a:t>The introduction tries to show the challenges that we have to face in the field of cluster computing, LSDS and the preparation for </a:t>
            </a:r>
            <a:r>
              <a:rPr lang="en-GB" baseline="0" noProof="0" dirty="0" err="1"/>
              <a:t>Exascale</a:t>
            </a:r>
            <a:r>
              <a:rPr lang="en-GB" baseline="0" noProof="0" dirty="0"/>
              <a:t>.</a:t>
            </a:r>
          </a:p>
          <a:p>
            <a:endParaRPr lang="en-GB" baseline="0" noProof="0" dirty="0"/>
          </a:p>
          <a:p>
            <a:r>
              <a:rPr lang="en-GB" baseline="0" noProof="0" dirty="0"/>
              <a:t>Design tools that can cooperate to reach better their goals</a:t>
            </a:r>
          </a:p>
          <a:p>
            <a:endParaRPr lang="en-GB" baseline="0" noProof="0" dirty="0"/>
          </a:p>
          <a:p>
            <a:r>
              <a:rPr lang="en-GB" baseline="0" noProof="0" dirty="0"/>
              <a:t>Efficient Use of the hardware resources thanks to job scheduling</a:t>
            </a:r>
          </a:p>
          <a:p>
            <a:endParaRPr lang="en-GB" baseline="0" noProof="0" dirty="0"/>
          </a:p>
          <a:p>
            <a:r>
              <a:rPr lang="en-GB" baseline="0" noProof="0" dirty="0"/>
              <a:t>Provide some desirable requirements</a:t>
            </a:r>
          </a:p>
          <a:p>
            <a:endParaRPr lang="en-GB" baseline="0" noProof="0" dirty="0"/>
          </a:p>
          <a:p>
            <a:r>
              <a:rPr lang="en-GB" baseline="0" noProof="0" dirty="0"/>
              <a:t>And put the focus on contention avoidance.</a:t>
            </a:r>
          </a:p>
        </p:txBody>
      </p:sp>
      <p:sp>
        <p:nvSpPr>
          <p:cNvPr id="4" name="Marcador de número de diapositiva 3"/>
          <p:cNvSpPr>
            <a:spLocks noGrp="1"/>
          </p:cNvSpPr>
          <p:nvPr>
            <p:ph type="sldNum" sz="quarter" idx="10"/>
          </p:nvPr>
        </p:nvSpPr>
        <p:spPr/>
        <p:txBody>
          <a:bodyPr/>
          <a:lstStyle/>
          <a:p>
            <a:fld id="{F6CA19FB-EC12-4743-BF72-CE98D5463878}" type="slidenum">
              <a:rPr lang="es-ES" smtClean="0"/>
              <a:t>4</a:t>
            </a:fld>
            <a:endParaRPr lang="es-ES"/>
          </a:p>
        </p:txBody>
      </p:sp>
    </p:spTree>
    <p:extLst>
      <p:ext uri="{BB962C8B-B14F-4D97-AF65-F5344CB8AC3E}">
        <p14:creationId xmlns:p14="http://schemas.microsoft.com/office/powerpoint/2010/main" val="23314920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baseline="0" dirty="0"/>
          </a:p>
          <a:p>
            <a:r>
              <a:rPr lang="es-ES" baseline="0" dirty="0"/>
              <a:t>Comentar directamente con las figuras</a:t>
            </a:r>
          </a:p>
        </p:txBody>
      </p:sp>
      <p:sp>
        <p:nvSpPr>
          <p:cNvPr id="4" name="Marcador de número de diapositiva 3"/>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6CA19FB-EC12-4743-BF72-CE98D5463878}" type="slidenum">
              <a:rPr kumimoji="0" lang="es-ES" sz="2400" b="0" i="0" u="none" strike="noStrike" kern="1200" cap="none" spc="0" normalizeH="0" baseline="0" noProof="0" smtClean="0">
                <a:ln>
                  <a:noFill/>
                </a:ln>
                <a:solidFill>
                  <a:srgbClr val="000000"/>
                </a:solidFill>
                <a:effectLst/>
                <a:uLnTx/>
                <a:uFillTx/>
                <a:latin typeface="Arial" charset="0"/>
                <a:ea typeface="ヒラギノ角ゴ ProN W3" charset="0"/>
                <a:sym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40</a:t>
            </a:fld>
            <a:endParaRPr kumimoji="0" lang="es-ES" sz="2400" b="0" i="0" u="none" strike="noStrike" kern="1200" cap="none" spc="0" normalizeH="0" baseline="0" noProof="0">
              <a:ln>
                <a:noFill/>
              </a:ln>
              <a:solidFill>
                <a:srgbClr val="000000"/>
              </a:solidFill>
              <a:effectLst/>
              <a:uLnTx/>
              <a:uFillTx/>
              <a:latin typeface="Arial" charset="0"/>
              <a:ea typeface="ヒラギノ角ゴ ProN W3" charset="0"/>
              <a:sym typeface="Arial" charset="0"/>
            </a:endParaRPr>
          </a:p>
        </p:txBody>
      </p:sp>
    </p:spTree>
    <p:extLst>
      <p:ext uri="{BB962C8B-B14F-4D97-AF65-F5344CB8AC3E}">
        <p14:creationId xmlns:p14="http://schemas.microsoft.com/office/powerpoint/2010/main" val="37013847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baseline="0" dirty="0"/>
          </a:p>
          <a:p>
            <a:r>
              <a:rPr lang="es-ES" baseline="0" dirty="0"/>
              <a:t>Ocular y destacar los azules</a:t>
            </a:r>
          </a:p>
          <a:p>
            <a:endParaRPr lang="es-ES" baseline="0" dirty="0"/>
          </a:p>
        </p:txBody>
      </p:sp>
      <p:sp>
        <p:nvSpPr>
          <p:cNvPr id="4" name="Marcador de número de diapositiva 3"/>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6CA19FB-EC12-4743-BF72-CE98D5463878}" type="slidenum">
              <a:rPr kumimoji="0" lang="es-ES" sz="2400" b="0" i="0" u="none" strike="noStrike" kern="1200" cap="none" spc="0" normalizeH="0" baseline="0" noProof="0" smtClean="0">
                <a:ln>
                  <a:noFill/>
                </a:ln>
                <a:solidFill>
                  <a:srgbClr val="000000"/>
                </a:solidFill>
                <a:effectLst/>
                <a:uLnTx/>
                <a:uFillTx/>
                <a:latin typeface="Arial" charset="0"/>
                <a:ea typeface="ヒラギノ角ゴ ProN W3" charset="0"/>
                <a:sym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41</a:t>
            </a:fld>
            <a:endParaRPr kumimoji="0" lang="es-ES" sz="2400" b="0" i="0" u="none" strike="noStrike" kern="1200" cap="none" spc="0" normalizeH="0" baseline="0" noProof="0">
              <a:ln>
                <a:noFill/>
              </a:ln>
              <a:solidFill>
                <a:srgbClr val="000000"/>
              </a:solidFill>
              <a:effectLst/>
              <a:uLnTx/>
              <a:uFillTx/>
              <a:latin typeface="Arial" charset="0"/>
              <a:ea typeface="ヒラギノ角ゴ ProN W3" charset="0"/>
              <a:sym typeface="Arial" charset="0"/>
            </a:endParaRPr>
          </a:p>
        </p:txBody>
      </p:sp>
    </p:spTree>
    <p:extLst>
      <p:ext uri="{BB962C8B-B14F-4D97-AF65-F5344CB8AC3E}">
        <p14:creationId xmlns:p14="http://schemas.microsoft.com/office/powerpoint/2010/main" val="39613655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baseline="0" dirty="0"/>
          </a:p>
          <a:p>
            <a:r>
              <a:rPr lang="en-US" sz="1200" dirty="0" err="1">
                <a:solidFill>
                  <a:schemeClr val="bg1">
                    <a:lumMod val="85000"/>
                  </a:schemeClr>
                </a:solidFill>
              </a:rPr>
              <a:t>MonALISA</a:t>
            </a:r>
            <a:r>
              <a:rPr lang="en-US" sz="1200" dirty="0">
                <a:solidFill>
                  <a:schemeClr val="bg1">
                    <a:lumMod val="85000"/>
                  </a:schemeClr>
                </a:solidFill>
              </a:rPr>
              <a:t>: </a:t>
            </a:r>
          </a:p>
          <a:p>
            <a:r>
              <a:rPr lang="en-US" sz="1200" dirty="0">
                <a:solidFill>
                  <a:schemeClr val="bg1">
                    <a:lumMod val="85000"/>
                  </a:schemeClr>
                </a:solidFill>
              </a:rPr>
              <a:t>	-scalability based on use if a multi-threaded engine to host a variety of services: client, visualization, … (like us). </a:t>
            </a:r>
          </a:p>
          <a:p>
            <a:r>
              <a:rPr lang="en-US" sz="1200" dirty="0">
                <a:solidFill>
                  <a:schemeClr val="bg1">
                    <a:lumMod val="85000"/>
                  </a:schemeClr>
                </a:solidFill>
              </a:rPr>
              <a:t>	-Provides real-time info and historical data (like us). </a:t>
            </a:r>
          </a:p>
          <a:p>
            <a:r>
              <a:rPr lang="en-US" sz="1200" dirty="0">
                <a:solidFill>
                  <a:schemeClr val="bg1">
                    <a:lumMod val="85000"/>
                  </a:schemeClr>
                </a:solidFill>
              </a:rPr>
              <a:t>	-Pool of threads (to do, but we have a queue for messages in order not to lose any packet). </a:t>
            </a:r>
          </a:p>
          <a:p>
            <a:endParaRPr lang="en-US" sz="1200" baseline="0" dirty="0">
              <a:solidFill>
                <a:schemeClr val="bg1">
                  <a:lumMod val="85000"/>
                </a:schemeClr>
              </a:solidFill>
            </a:endParaRPr>
          </a:p>
          <a:p>
            <a:r>
              <a:rPr lang="en-US" sz="1200" baseline="0" dirty="0" err="1">
                <a:solidFill>
                  <a:schemeClr val="bg1">
                    <a:lumMod val="85000"/>
                  </a:schemeClr>
                </a:solidFill>
              </a:rPr>
              <a:t>Collectl</a:t>
            </a:r>
            <a:r>
              <a:rPr lang="en-US" sz="1200" baseline="0" dirty="0">
                <a:solidFill>
                  <a:schemeClr val="bg1">
                    <a:lumMod val="85000"/>
                  </a:schemeClr>
                </a:solidFill>
              </a:rPr>
              <a:t>: </a:t>
            </a:r>
          </a:p>
          <a:p>
            <a:r>
              <a:rPr lang="en-US" sz="1200" baseline="0" dirty="0">
                <a:solidFill>
                  <a:schemeClr val="bg1">
                    <a:lumMod val="85000"/>
                  </a:schemeClr>
                </a:solidFill>
              </a:rPr>
              <a:t>	-Program like </a:t>
            </a:r>
            <a:r>
              <a:rPr lang="en-US" sz="1200" baseline="0" dirty="0" err="1">
                <a:solidFill>
                  <a:schemeClr val="bg1">
                    <a:lumMod val="85000"/>
                  </a:schemeClr>
                </a:solidFill>
              </a:rPr>
              <a:t>DaeMon</a:t>
            </a:r>
            <a:r>
              <a:rPr lang="en-US" sz="1200" baseline="0" dirty="0">
                <a:solidFill>
                  <a:schemeClr val="bg1">
                    <a:lumMod val="85000"/>
                  </a:schemeClr>
                </a:solidFill>
              </a:rPr>
              <a:t> but only gets measures from system and plot them.</a:t>
            </a:r>
          </a:p>
          <a:p>
            <a:r>
              <a:rPr lang="en-US" sz="1200" baseline="0" dirty="0">
                <a:solidFill>
                  <a:schemeClr val="bg1">
                    <a:lumMod val="85000"/>
                  </a:schemeClr>
                </a:solidFill>
              </a:rPr>
              <a:t>	-We add communication with client, event notification, filtering, history, visualizer…</a:t>
            </a:r>
          </a:p>
          <a:p>
            <a:r>
              <a:rPr lang="en-US" sz="1200" baseline="0" dirty="0">
                <a:solidFill>
                  <a:schemeClr val="bg1">
                    <a:lumMod val="85000"/>
                  </a:schemeClr>
                </a:solidFill>
              </a:rPr>
              <a:t>	-We allocate resources and choose the best nodes to run apps. </a:t>
            </a:r>
          </a:p>
          <a:p>
            <a:endParaRPr lang="en-US" sz="1200" baseline="0" dirty="0">
              <a:solidFill>
                <a:schemeClr val="bg1">
                  <a:lumMod val="85000"/>
                </a:schemeClr>
              </a:solidFill>
            </a:endParaRPr>
          </a:p>
          <a:p>
            <a:r>
              <a:rPr lang="en-US" sz="1200" baseline="0" dirty="0" err="1">
                <a:solidFill>
                  <a:schemeClr val="bg1">
                    <a:lumMod val="85000"/>
                  </a:schemeClr>
                </a:solidFill>
              </a:rPr>
              <a:t>Collectd</a:t>
            </a:r>
            <a:r>
              <a:rPr lang="en-US" sz="1200" baseline="0" dirty="0">
                <a:solidFill>
                  <a:schemeClr val="bg1">
                    <a:lumMod val="85000"/>
                  </a:schemeClr>
                </a:solidFill>
              </a:rPr>
              <a:t>: </a:t>
            </a:r>
          </a:p>
          <a:p>
            <a:r>
              <a:rPr lang="en-US" sz="1200" baseline="0" dirty="0">
                <a:solidFill>
                  <a:schemeClr val="bg1">
                    <a:lumMod val="85000"/>
                  </a:schemeClr>
                </a:solidFill>
              </a:rPr>
              <a:t>	-Daemon which collects system and application performance metrics (like us)</a:t>
            </a:r>
          </a:p>
          <a:p>
            <a:r>
              <a:rPr lang="en-US" sz="1200" baseline="0" dirty="0">
                <a:solidFill>
                  <a:schemeClr val="bg1">
                    <a:lumMod val="85000"/>
                  </a:schemeClr>
                </a:solidFill>
              </a:rPr>
              <a:t>	-Provides mechanisms to store the values (like us)</a:t>
            </a:r>
          </a:p>
          <a:p>
            <a:r>
              <a:rPr lang="en-US" sz="1200" baseline="0" dirty="0">
                <a:solidFill>
                  <a:schemeClr val="bg1">
                    <a:lumMod val="85000"/>
                  </a:schemeClr>
                </a:solidFill>
              </a:rPr>
              <a:t>	-Monitoring feature is limited to threshold checking.</a:t>
            </a:r>
          </a:p>
          <a:p>
            <a:endParaRPr lang="en-US" sz="1200" baseline="0" dirty="0">
              <a:solidFill>
                <a:schemeClr val="bg1">
                  <a:lumMod val="85000"/>
                </a:schemeClr>
              </a:solidFill>
            </a:endParaRPr>
          </a:p>
          <a:p>
            <a:r>
              <a:rPr lang="en-US" sz="1200" kern="1200" baseline="0" dirty="0" err="1">
                <a:solidFill>
                  <a:schemeClr val="tx1"/>
                </a:solidFill>
                <a:effectLst/>
                <a:latin typeface="Arial" charset="0"/>
                <a:ea typeface="MS PGothic" pitchFamily="34" charset="-128"/>
              </a:rPr>
              <a:t>LoTES</a:t>
            </a:r>
            <a:r>
              <a:rPr lang="en-US" sz="1200" kern="1200" baseline="0" dirty="0">
                <a:solidFill>
                  <a:schemeClr val="tx1"/>
                </a:solidFill>
                <a:effectLst/>
                <a:latin typeface="Arial" charset="0"/>
                <a:ea typeface="MS PGothic" pitchFamily="34" charset="-128"/>
              </a:rPr>
              <a:t>:</a:t>
            </a:r>
          </a:p>
          <a:p>
            <a:r>
              <a:rPr lang="en-US" sz="1200" kern="1200" baseline="0" dirty="0">
                <a:solidFill>
                  <a:schemeClr val="tx1"/>
                </a:solidFill>
                <a:effectLst/>
                <a:latin typeface="Arial" charset="0"/>
                <a:ea typeface="MS PGothic" pitchFamily="34" charset="-128"/>
              </a:rPr>
              <a:t>	-Similar to Tetris but their objective is the minimization of the system’s average job response time. </a:t>
            </a:r>
            <a:endParaRPr lang="en-US" sz="1200" baseline="0" dirty="0">
              <a:solidFill>
                <a:schemeClr val="bg1">
                  <a:lumMod val="85000"/>
                </a:schemeClr>
              </a:solidFill>
            </a:endParaRPr>
          </a:p>
          <a:p>
            <a:r>
              <a:rPr lang="en-US" sz="1200" baseline="0" dirty="0">
                <a:solidFill>
                  <a:schemeClr val="bg1">
                    <a:lumMod val="85000"/>
                  </a:schemeClr>
                </a:solidFill>
              </a:rPr>
              <a:t>	-Not online analysis and scheduling. It’s based on preprocessing, so the scheduling is static.</a:t>
            </a:r>
          </a:p>
          <a:p>
            <a:endParaRPr lang="en-US" sz="1200" baseline="0" dirty="0">
              <a:solidFill>
                <a:schemeClr val="bg1">
                  <a:lumMod val="85000"/>
                </a:schemeClr>
              </a:solidFill>
            </a:endParaRPr>
          </a:p>
          <a:p>
            <a:endParaRPr lang="en-US" sz="1200" baseline="0" dirty="0">
              <a:solidFill>
                <a:schemeClr val="bg1">
                  <a:lumMod val="85000"/>
                </a:schemeClr>
              </a:solidFill>
            </a:endParaRPr>
          </a:p>
          <a:p>
            <a:endParaRPr lang="en-US" sz="1200" baseline="0" dirty="0">
              <a:solidFill>
                <a:schemeClr val="bg1">
                  <a:lumMod val="85000"/>
                </a:schemeClr>
              </a:solidFill>
            </a:endParaRPr>
          </a:p>
          <a:p>
            <a:r>
              <a:rPr lang="en-US" sz="1200" baseline="0" dirty="0">
                <a:solidFill>
                  <a:schemeClr val="bg1">
                    <a:lumMod val="85000"/>
                  </a:schemeClr>
                </a:solidFill>
              </a:rPr>
              <a:t>	</a:t>
            </a:r>
            <a:endParaRPr lang="es-ES" baseline="0" dirty="0"/>
          </a:p>
        </p:txBody>
      </p:sp>
      <p:sp>
        <p:nvSpPr>
          <p:cNvPr id="4" name="Marcador de número de diapositiva 3"/>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6CA19FB-EC12-4743-BF72-CE98D5463878}" type="slidenum">
              <a:rPr kumimoji="0" lang="es-ES" sz="2400" b="0" i="0" u="none" strike="noStrike" kern="1200" cap="none" spc="0" normalizeH="0" baseline="0" noProof="0" smtClean="0">
                <a:ln>
                  <a:noFill/>
                </a:ln>
                <a:solidFill>
                  <a:srgbClr val="000000"/>
                </a:solidFill>
                <a:effectLst/>
                <a:uLnTx/>
                <a:uFillTx/>
                <a:latin typeface="Arial" charset="0"/>
                <a:ea typeface="ヒラギノ角ゴ ProN W3" charset="0"/>
                <a:sym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42</a:t>
            </a:fld>
            <a:endParaRPr kumimoji="0" lang="es-ES" sz="2400" b="0" i="0" u="none" strike="noStrike" kern="1200" cap="none" spc="0" normalizeH="0" baseline="0" noProof="0">
              <a:ln>
                <a:noFill/>
              </a:ln>
              <a:solidFill>
                <a:srgbClr val="000000"/>
              </a:solidFill>
              <a:effectLst/>
              <a:uLnTx/>
              <a:uFillTx/>
              <a:latin typeface="Arial" charset="0"/>
              <a:ea typeface="ヒラギノ角ゴ ProN W3" charset="0"/>
              <a:sym typeface="Arial" charset="0"/>
            </a:endParaRPr>
          </a:p>
        </p:txBody>
      </p:sp>
    </p:spTree>
    <p:extLst>
      <p:ext uri="{BB962C8B-B14F-4D97-AF65-F5344CB8AC3E}">
        <p14:creationId xmlns:p14="http://schemas.microsoft.com/office/powerpoint/2010/main" val="4978818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aseline="0" dirty="0"/>
              <a:t>Destacar  FlexMPI y </a:t>
            </a:r>
            <a:r>
              <a:rPr lang="es-ES" baseline="0" dirty="0" err="1"/>
              <a:t>Scheduler</a:t>
            </a:r>
            <a:endParaRPr lang="es-ES" baseline="0" dirty="0"/>
          </a:p>
          <a:p>
            <a:r>
              <a:rPr lang="es-ES" baseline="0" dirty="0"/>
              <a:t>Plantearse 2 </a:t>
            </a:r>
            <a:r>
              <a:rPr lang="es-ES" baseline="0" dirty="0" err="1"/>
              <a:t>traspas</a:t>
            </a:r>
            <a:endParaRPr lang="es-ES" baseline="0" dirty="0"/>
          </a:p>
          <a:p>
            <a:endParaRPr lang="es-ES" baseline="0" dirty="0"/>
          </a:p>
        </p:txBody>
      </p:sp>
      <p:sp>
        <p:nvSpPr>
          <p:cNvPr id="4" name="Marcador de número de diapositiva 3"/>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6CA19FB-EC12-4743-BF72-CE98D5463878}" type="slidenum">
              <a:rPr kumimoji="0" lang="es-ES" sz="2400" b="0" i="0" u="none" strike="noStrike" kern="1200" cap="none" spc="0" normalizeH="0" baseline="0" noProof="0" smtClean="0">
                <a:ln>
                  <a:noFill/>
                </a:ln>
                <a:solidFill>
                  <a:srgbClr val="000000"/>
                </a:solidFill>
                <a:effectLst/>
                <a:uLnTx/>
                <a:uFillTx/>
                <a:latin typeface="Arial" charset="0"/>
                <a:ea typeface="ヒラギノ角ゴ ProN W3" charset="0"/>
                <a:sym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43</a:t>
            </a:fld>
            <a:endParaRPr kumimoji="0" lang="es-ES" sz="2400" b="0" i="0" u="none" strike="noStrike" kern="1200" cap="none" spc="0" normalizeH="0" baseline="0" noProof="0">
              <a:ln>
                <a:noFill/>
              </a:ln>
              <a:solidFill>
                <a:srgbClr val="000000"/>
              </a:solidFill>
              <a:effectLst/>
              <a:uLnTx/>
              <a:uFillTx/>
              <a:latin typeface="Arial" charset="0"/>
              <a:ea typeface="ヒラギノ角ゴ ProN W3" charset="0"/>
              <a:sym typeface="Arial" charset="0"/>
            </a:endParaRPr>
          </a:p>
        </p:txBody>
      </p:sp>
    </p:spTree>
    <p:extLst>
      <p:ext uri="{BB962C8B-B14F-4D97-AF65-F5344CB8AC3E}">
        <p14:creationId xmlns:p14="http://schemas.microsoft.com/office/powerpoint/2010/main" val="1053187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es-ES_tradnl" sz="2200" dirty="0" err="1">
                <a:solidFill>
                  <a:schemeClr val="bg1">
                    <a:lumMod val="85000"/>
                  </a:schemeClr>
                </a:solidFill>
                <a:sym typeface="Wingdings" panose="05000000000000000000" pitchFamily="2" charset="2"/>
              </a:rPr>
              <a:t>Knowing</a:t>
            </a:r>
            <a:r>
              <a:rPr lang="es-ES_tradnl" sz="2200" dirty="0">
                <a:solidFill>
                  <a:schemeClr val="bg1">
                    <a:lumMod val="85000"/>
                  </a:schemeClr>
                </a:solidFill>
                <a:sym typeface="Wingdings" panose="05000000000000000000" pitchFamily="2" charset="2"/>
              </a:rPr>
              <a:t> </a:t>
            </a:r>
            <a:r>
              <a:rPr lang="es-ES_tradnl" sz="2200" dirty="0" err="1">
                <a:solidFill>
                  <a:schemeClr val="bg1">
                    <a:lumMod val="85000"/>
                  </a:schemeClr>
                </a:solidFill>
                <a:sym typeface="Wingdings" panose="05000000000000000000" pitchFamily="2" charset="2"/>
              </a:rPr>
              <a:t>this</a:t>
            </a:r>
            <a:r>
              <a:rPr lang="es-ES_tradnl" sz="2200" dirty="0">
                <a:solidFill>
                  <a:schemeClr val="bg1">
                    <a:lumMod val="85000"/>
                  </a:schemeClr>
                </a:solidFill>
                <a:sym typeface="Wingdings" panose="05000000000000000000" pitchFamily="2" charset="2"/>
              </a:rPr>
              <a:t> </a:t>
            </a:r>
            <a:r>
              <a:rPr lang="es-ES_tradnl" sz="2200" dirty="0" err="1">
                <a:solidFill>
                  <a:schemeClr val="bg1">
                    <a:lumMod val="85000"/>
                  </a:schemeClr>
                </a:solidFill>
                <a:sym typeface="Wingdings" panose="05000000000000000000" pitchFamily="2" charset="2"/>
              </a:rPr>
              <a:t>challenges</a:t>
            </a:r>
            <a:r>
              <a:rPr lang="es-ES_tradnl" sz="2200" dirty="0">
                <a:solidFill>
                  <a:schemeClr val="bg1">
                    <a:lumMod val="85000"/>
                  </a:schemeClr>
                </a:solidFill>
                <a:sym typeface="Wingdings" panose="05000000000000000000" pitchFamily="2" charset="2"/>
              </a:rPr>
              <a:t>, </a:t>
            </a:r>
            <a:r>
              <a:rPr lang="es-ES_tradnl" sz="2200" dirty="0" err="1">
                <a:solidFill>
                  <a:schemeClr val="bg1">
                    <a:lumMod val="85000"/>
                  </a:schemeClr>
                </a:solidFill>
                <a:sym typeface="Wingdings" panose="05000000000000000000" pitchFamily="2" charset="2"/>
              </a:rPr>
              <a:t>our</a:t>
            </a:r>
            <a:r>
              <a:rPr lang="es-ES_tradnl" sz="2200" dirty="0">
                <a:solidFill>
                  <a:schemeClr val="bg1">
                    <a:lumMod val="85000"/>
                  </a:schemeClr>
                </a:solidFill>
                <a:sym typeface="Wingdings" panose="05000000000000000000" pitchFamily="2" charset="2"/>
              </a:rPr>
              <a:t> </a:t>
            </a:r>
            <a:r>
              <a:rPr lang="es-ES_tradnl" sz="2200" dirty="0" err="1">
                <a:solidFill>
                  <a:schemeClr val="bg1">
                    <a:lumMod val="85000"/>
                  </a:schemeClr>
                </a:solidFill>
                <a:sym typeface="Wingdings" panose="05000000000000000000" pitchFamily="2" charset="2"/>
              </a:rPr>
              <a:t>goals</a:t>
            </a:r>
            <a:r>
              <a:rPr lang="es-ES_tradnl" sz="2200" dirty="0">
                <a:solidFill>
                  <a:schemeClr val="bg1">
                    <a:lumMod val="85000"/>
                  </a:schemeClr>
                </a:solidFill>
                <a:sym typeface="Wingdings" panose="05000000000000000000" pitchFamily="2" charset="2"/>
              </a:rPr>
              <a:t> are</a:t>
            </a:r>
            <a:r>
              <a:rPr lang="es-ES_tradnl" sz="2200" baseline="0" dirty="0">
                <a:solidFill>
                  <a:schemeClr val="bg1">
                    <a:lumMod val="85000"/>
                  </a:schemeClr>
                </a:solidFill>
                <a:sym typeface="Wingdings" panose="05000000000000000000" pitchFamily="2" charset="2"/>
              </a:rPr>
              <a:t> </a:t>
            </a:r>
            <a:r>
              <a:rPr lang="es-ES_tradnl" sz="2200" baseline="0" dirty="0" err="1">
                <a:solidFill>
                  <a:schemeClr val="bg1">
                    <a:lumMod val="85000"/>
                  </a:schemeClr>
                </a:solidFill>
                <a:sym typeface="Wingdings" panose="05000000000000000000" pitchFamily="2" charset="2"/>
              </a:rPr>
              <a:t>develop</a:t>
            </a:r>
            <a:r>
              <a:rPr lang="es-ES_tradnl" sz="2200" baseline="0" dirty="0">
                <a:solidFill>
                  <a:schemeClr val="bg1">
                    <a:lumMod val="85000"/>
                  </a:schemeClr>
                </a:solidFill>
                <a:sym typeface="Wingdings" panose="05000000000000000000" pitchFamily="2" charset="2"/>
              </a:rPr>
              <a:t> a:</a:t>
            </a:r>
            <a:endParaRPr lang="es-ES_tradnl" sz="2200" dirty="0">
              <a:solidFill>
                <a:schemeClr val="bg1">
                  <a:lumMod val="85000"/>
                </a:schemeClr>
              </a:solidFill>
              <a:sym typeface="Wingdings" panose="05000000000000000000" pitchFamily="2" charset="2"/>
            </a:endParaRPr>
          </a:p>
          <a:p>
            <a:pPr marL="342900" marR="0" lvl="1" indent="-342900" algn="l" defTabSz="914400" rtl="0" eaLnBrk="0" fontAlgn="base" latinLnBrk="0" hangingPunct="0">
              <a:lnSpc>
                <a:spcPct val="100000"/>
              </a:lnSpc>
              <a:spcBef>
                <a:spcPct val="0"/>
              </a:spcBef>
              <a:spcAft>
                <a:spcPct val="0"/>
              </a:spcAft>
              <a:buClrTx/>
              <a:buSzTx/>
              <a:buFontTx/>
              <a:buChar char="-"/>
              <a:tabLst/>
              <a:defRPr/>
            </a:pPr>
            <a:r>
              <a:rPr lang="en-US" sz="2200" dirty="0">
                <a:solidFill>
                  <a:schemeClr val="bg1">
                    <a:lumMod val="85000"/>
                  </a:schemeClr>
                </a:solidFill>
              </a:rPr>
              <a:t>in order to get the best relation between performance and the used resources</a:t>
            </a:r>
          </a:p>
          <a:p>
            <a:pPr marL="342900" marR="0" lvl="1" indent="-342900" algn="l" defTabSz="914400" rtl="0" eaLnBrk="0" fontAlgn="base" latinLnBrk="0" hangingPunct="0">
              <a:lnSpc>
                <a:spcPct val="100000"/>
              </a:lnSpc>
              <a:spcBef>
                <a:spcPct val="0"/>
              </a:spcBef>
              <a:spcAft>
                <a:spcPct val="0"/>
              </a:spcAft>
              <a:buClrTx/>
              <a:buSzTx/>
              <a:buFontTx/>
              <a:buChar char="-"/>
              <a:tabLst/>
              <a:defRPr/>
            </a:pPr>
            <a:r>
              <a:rPr lang="en-US" sz="2200" dirty="0">
                <a:solidFill>
                  <a:schemeClr val="accent3">
                    <a:lumMod val="85000"/>
                  </a:schemeClr>
                </a:solidFill>
              </a:rPr>
              <a:t>for application migration, that provides the resource use optimization</a:t>
            </a:r>
          </a:p>
          <a:p>
            <a:pPr marL="342900" marR="0" lvl="1" indent="-342900" algn="l" defTabSz="914400" rtl="0" eaLnBrk="0" fontAlgn="base" latinLnBrk="0" hangingPunct="0">
              <a:lnSpc>
                <a:spcPct val="100000"/>
              </a:lnSpc>
              <a:spcBef>
                <a:spcPct val="0"/>
              </a:spcBef>
              <a:spcAft>
                <a:spcPct val="0"/>
              </a:spcAft>
              <a:buClrTx/>
              <a:buSzTx/>
              <a:buFontTx/>
              <a:buChar char="-"/>
              <a:tabLst/>
              <a:defRPr/>
            </a:pPr>
            <a:r>
              <a:rPr lang="en-US" sz="2200" dirty="0">
                <a:solidFill>
                  <a:schemeClr val="bg1">
                    <a:lumMod val="85000"/>
                  </a:schemeClr>
                </a:solidFill>
                <a:sym typeface="Wingdings" panose="05000000000000000000" pitchFamily="2" charset="2"/>
              </a:rPr>
              <a:t>With TMR and watchdog processes trying</a:t>
            </a:r>
            <a:r>
              <a:rPr lang="en-US" sz="2200" baseline="0" dirty="0">
                <a:solidFill>
                  <a:schemeClr val="bg1">
                    <a:lumMod val="85000"/>
                  </a:schemeClr>
                </a:solidFill>
                <a:sym typeface="Wingdings" panose="05000000000000000000" pitchFamily="2" charset="2"/>
              </a:rPr>
              <a:t> not to lose information if there is a failure.</a:t>
            </a:r>
            <a:endParaRPr lang="en-US" sz="2200" dirty="0">
              <a:solidFill>
                <a:schemeClr val="bg1">
                  <a:lumMod val="85000"/>
                </a:schemeClr>
              </a:solidFill>
            </a:endParaRPr>
          </a:p>
          <a:p>
            <a:pPr marL="0" marR="0" lvl="1" indent="0" algn="l" defTabSz="914400" rtl="0" eaLnBrk="0" fontAlgn="base" latinLnBrk="0" hangingPunct="0">
              <a:lnSpc>
                <a:spcPct val="100000"/>
              </a:lnSpc>
              <a:spcBef>
                <a:spcPct val="0"/>
              </a:spcBef>
              <a:spcAft>
                <a:spcPct val="0"/>
              </a:spcAft>
              <a:buClrTx/>
              <a:buSzTx/>
              <a:buFontTx/>
              <a:buNone/>
              <a:tabLst/>
              <a:defRPr/>
            </a:pPr>
            <a:endParaRPr lang="en-US" sz="2200" dirty="0">
              <a:solidFill>
                <a:schemeClr val="bg1">
                  <a:lumMod val="85000"/>
                </a:schemeClr>
              </a:solidFill>
            </a:endParaRPr>
          </a:p>
          <a:p>
            <a:pPr marL="0" marR="0" lvl="1" indent="0" algn="l" defTabSz="914400" rtl="0" eaLnBrk="0" fontAlgn="base" latinLnBrk="0" hangingPunct="0">
              <a:lnSpc>
                <a:spcPct val="100000"/>
              </a:lnSpc>
              <a:spcBef>
                <a:spcPct val="0"/>
              </a:spcBef>
              <a:spcAft>
                <a:spcPct val="0"/>
              </a:spcAft>
              <a:buClrTx/>
              <a:buSzTx/>
              <a:buFontTx/>
              <a:buNone/>
              <a:tabLst/>
              <a:defRPr/>
            </a:pPr>
            <a:endParaRPr lang="en-US" sz="2200" dirty="0">
              <a:solidFill>
                <a:schemeClr val="bg1">
                  <a:lumMod val="85000"/>
                </a:schemeClr>
              </a:solidFill>
            </a:endParaRPr>
          </a:p>
        </p:txBody>
      </p:sp>
      <p:sp>
        <p:nvSpPr>
          <p:cNvPr id="4" name="Marcador de número de diapositiva 3"/>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6CA19FB-EC12-4743-BF72-CE98D5463878}" type="slidenum">
              <a:rPr kumimoji="0" lang="es-ES" sz="2400" b="0" i="0" u="none" strike="noStrike" kern="1200" cap="none" spc="0" normalizeH="0" baseline="0" noProof="0" smtClean="0">
                <a:ln>
                  <a:noFill/>
                </a:ln>
                <a:solidFill>
                  <a:srgbClr val="000000"/>
                </a:solidFill>
                <a:effectLst/>
                <a:uLnTx/>
                <a:uFillTx/>
                <a:latin typeface="Arial" charset="0"/>
                <a:ea typeface="ヒラギノ角ゴ ProN W3" charset="0"/>
                <a:sym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5</a:t>
            </a:fld>
            <a:endParaRPr kumimoji="0" lang="es-ES" sz="2400" b="0" i="0" u="none" strike="noStrike" kern="1200" cap="none" spc="0" normalizeH="0" baseline="0" noProof="0">
              <a:ln>
                <a:noFill/>
              </a:ln>
              <a:solidFill>
                <a:srgbClr val="000000"/>
              </a:solidFill>
              <a:effectLst/>
              <a:uLnTx/>
              <a:uFillTx/>
              <a:latin typeface="Arial" charset="0"/>
              <a:ea typeface="ヒラギノ角ゴ ProN W3" charset="0"/>
              <a:sym typeface="Arial" charset="0"/>
            </a:endParaRPr>
          </a:p>
        </p:txBody>
      </p:sp>
    </p:spTree>
    <p:extLst>
      <p:ext uri="{BB962C8B-B14F-4D97-AF65-F5344CB8AC3E}">
        <p14:creationId xmlns:p14="http://schemas.microsoft.com/office/powerpoint/2010/main" val="3490646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baseline="0" dirty="0"/>
          </a:p>
          <a:p>
            <a:r>
              <a:rPr lang="es-ES" baseline="0" dirty="0" err="1"/>
              <a:t>Now</a:t>
            </a:r>
            <a:r>
              <a:rPr lang="es-ES" baseline="0" dirty="0"/>
              <a:t> </a:t>
            </a:r>
            <a:r>
              <a:rPr lang="es-ES" baseline="0" dirty="0" err="1"/>
              <a:t>I’m</a:t>
            </a:r>
            <a:r>
              <a:rPr lang="es-ES" baseline="0" dirty="0"/>
              <a:t> </a:t>
            </a:r>
            <a:r>
              <a:rPr lang="es-ES" baseline="0" dirty="0" err="1"/>
              <a:t>going</a:t>
            </a:r>
            <a:r>
              <a:rPr lang="es-ES" baseline="0" dirty="0"/>
              <a:t> </a:t>
            </a:r>
            <a:r>
              <a:rPr lang="es-ES" baseline="0" dirty="0" err="1"/>
              <a:t>to</a:t>
            </a:r>
            <a:r>
              <a:rPr lang="es-ES" baseline="0" dirty="0"/>
              <a:t> describe </a:t>
            </a:r>
            <a:r>
              <a:rPr lang="es-ES" baseline="0" dirty="0" err="1"/>
              <a:t>the</a:t>
            </a:r>
            <a:r>
              <a:rPr lang="es-ES" baseline="0" dirty="0"/>
              <a:t> </a:t>
            </a:r>
            <a:r>
              <a:rPr lang="es-ES" baseline="0" dirty="0" err="1"/>
              <a:t>architecture</a:t>
            </a:r>
            <a:r>
              <a:rPr lang="es-ES" baseline="0" dirty="0"/>
              <a:t>, </a:t>
            </a:r>
            <a:r>
              <a:rPr lang="es-ES" baseline="0" dirty="0" err="1"/>
              <a:t>trying</a:t>
            </a:r>
            <a:r>
              <a:rPr lang="es-ES" baseline="0" dirty="0"/>
              <a:t> </a:t>
            </a:r>
            <a:r>
              <a:rPr lang="es-ES" baseline="0" dirty="0" err="1"/>
              <a:t>to</a:t>
            </a:r>
            <a:r>
              <a:rPr lang="es-ES" baseline="0" dirty="0"/>
              <a:t> show </a:t>
            </a:r>
            <a:r>
              <a:rPr lang="es-ES" baseline="0" dirty="0" err="1"/>
              <a:t>you</a:t>
            </a:r>
            <a:r>
              <a:rPr lang="es-ES" baseline="0" dirty="0"/>
              <a:t> </a:t>
            </a:r>
            <a:r>
              <a:rPr lang="es-ES" baseline="0" dirty="0" err="1"/>
              <a:t>the</a:t>
            </a:r>
            <a:r>
              <a:rPr lang="es-ES" baseline="0" dirty="0"/>
              <a:t> </a:t>
            </a:r>
            <a:r>
              <a:rPr lang="es-ES" baseline="0" dirty="0" err="1"/>
              <a:t>benefits</a:t>
            </a:r>
            <a:r>
              <a:rPr lang="es-ES" baseline="0" dirty="0"/>
              <a:t> of combine </a:t>
            </a:r>
            <a:r>
              <a:rPr lang="es-ES" baseline="0" dirty="0" err="1"/>
              <a:t>node</a:t>
            </a:r>
            <a:r>
              <a:rPr lang="es-ES" baseline="0" dirty="0"/>
              <a:t> </a:t>
            </a:r>
            <a:r>
              <a:rPr lang="es-ES" baseline="0" dirty="0" err="1"/>
              <a:t>with</a:t>
            </a:r>
            <a:r>
              <a:rPr lang="es-ES" baseline="0" dirty="0"/>
              <a:t> </a:t>
            </a:r>
            <a:r>
              <a:rPr lang="es-ES" baseline="0" dirty="0" err="1"/>
              <a:t>application</a:t>
            </a:r>
            <a:r>
              <a:rPr lang="es-ES" baseline="0" dirty="0"/>
              <a:t> </a:t>
            </a:r>
            <a:r>
              <a:rPr lang="es-ES" baseline="0" dirty="0" err="1"/>
              <a:t>monitoring</a:t>
            </a:r>
            <a:r>
              <a:rPr lang="es-ES" baseline="0" dirty="0"/>
              <a:t>.</a:t>
            </a:r>
          </a:p>
        </p:txBody>
      </p:sp>
      <p:sp>
        <p:nvSpPr>
          <p:cNvPr id="4" name="Marcador de número de diapositiva 3"/>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6CA19FB-EC12-4743-BF72-CE98D5463878}" type="slidenum">
              <a:rPr kumimoji="0" lang="es-ES" sz="2400" b="0" i="0" u="none" strike="noStrike" kern="1200" cap="none" spc="0" normalizeH="0" baseline="0" noProof="0" smtClean="0">
                <a:ln>
                  <a:noFill/>
                </a:ln>
                <a:solidFill>
                  <a:srgbClr val="000000"/>
                </a:solidFill>
                <a:effectLst/>
                <a:uLnTx/>
                <a:uFillTx/>
                <a:latin typeface="Arial" charset="0"/>
                <a:ea typeface="ヒラギノ角ゴ ProN W3" charset="0"/>
                <a:sym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6</a:t>
            </a:fld>
            <a:endParaRPr kumimoji="0" lang="es-ES" sz="2400" b="0" i="0" u="none" strike="noStrike" kern="1200" cap="none" spc="0" normalizeH="0" baseline="0" noProof="0">
              <a:ln>
                <a:noFill/>
              </a:ln>
              <a:solidFill>
                <a:srgbClr val="000000"/>
              </a:solidFill>
              <a:effectLst/>
              <a:uLnTx/>
              <a:uFillTx/>
              <a:latin typeface="Arial" charset="0"/>
              <a:ea typeface="ヒラギノ角ゴ ProN W3" charset="0"/>
              <a:sym typeface="Arial" charset="0"/>
            </a:endParaRPr>
          </a:p>
        </p:txBody>
      </p:sp>
    </p:spTree>
    <p:extLst>
      <p:ext uri="{BB962C8B-B14F-4D97-AF65-F5344CB8AC3E}">
        <p14:creationId xmlns:p14="http://schemas.microsoft.com/office/powerpoint/2010/main" val="1714982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aseline="0" dirty="0" err="1"/>
              <a:t>This</a:t>
            </a:r>
            <a:r>
              <a:rPr lang="es-ES" baseline="0" dirty="0"/>
              <a:t> </a:t>
            </a:r>
            <a:r>
              <a:rPr lang="es-ES" baseline="0" dirty="0" err="1"/>
              <a:t>is</a:t>
            </a:r>
            <a:r>
              <a:rPr lang="es-ES" baseline="0" dirty="0"/>
              <a:t> a global </a:t>
            </a:r>
            <a:r>
              <a:rPr lang="es-ES" baseline="0" dirty="0" err="1"/>
              <a:t>overview</a:t>
            </a:r>
            <a:r>
              <a:rPr lang="es-ES" baseline="0" dirty="0"/>
              <a:t> in </a:t>
            </a:r>
            <a:r>
              <a:rPr lang="es-ES" baseline="0" dirty="0" err="1"/>
              <a:t>which</a:t>
            </a:r>
            <a:r>
              <a:rPr lang="es-ES" baseline="0" dirty="0"/>
              <a:t> </a:t>
            </a:r>
            <a:r>
              <a:rPr lang="es-ES" baseline="0" dirty="0" err="1"/>
              <a:t>you</a:t>
            </a:r>
            <a:r>
              <a:rPr lang="es-ES" baseline="0" dirty="0"/>
              <a:t> can </a:t>
            </a:r>
            <a:r>
              <a:rPr lang="es-ES" baseline="0" dirty="0" err="1"/>
              <a:t>see</a:t>
            </a:r>
            <a:r>
              <a:rPr lang="es-ES" baseline="0" dirty="0"/>
              <a:t> </a:t>
            </a:r>
            <a:r>
              <a:rPr lang="es-ES" baseline="0" dirty="0" err="1"/>
              <a:t>different</a:t>
            </a:r>
            <a:r>
              <a:rPr lang="es-ES" baseline="0" dirty="0"/>
              <a:t> </a:t>
            </a:r>
            <a:r>
              <a:rPr lang="es-ES" baseline="0" dirty="0" err="1"/>
              <a:t>components</a:t>
            </a:r>
            <a:r>
              <a:rPr lang="es-ES" baseline="0" dirty="0"/>
              <a:t>, </a:t>
            </a:r>
            <a:r>
              <a:rPr lang="es-ES" baseline="0" dirty="0" err="1"/>
              <a:t>for</a:t>
            </a:r>
            <a:r>
              <a:rPr lang="es-ES" baseline="0" dirty="0"/>
              <a:t> </a:t>
            </a:r>
            <a:r>
              <a:rPr lang="es-ES" baseline="0" dirty="0" err="1"/>
              <a:t>example</a:t>
            </a:r>
            <a:r>
              <a:rPr lang="es-ES" baseline="0" dirty="0"/>
              <a:t> </a:t>
            </a:r>
          </a:p>
          <a:p>
            <a:r>
              <a:rPr lang="es-ES" baseline="0" dirty="0"/>
              <a:t>-at a hardware </a:t>
            </a:r>
            <a:r>
              <a:rPr lang="es-ES" baseline="0" dirty="0" err="1"/>
              <a:t>level</a:t>
            </a:r>
            <a:r>
              <a:rPr lang="es-ES" baseline="0" dirty="0"/>
              <a:t>, 2 racks </a:t>
            </a:r>
            <a:r>
              <a:rPr lang="es-ES" baseline="0" dirty="0" err="1"/>
              <a:t>with</a:t>
            </a:r>
            <a:r>
              <a:rPr lang="es-ES" baseline="0" dirty="0"/>
              <a:t> 3 </a:t>
            </a:r>
            <a:r>
              <a:rPr lang="es-ES" baseline="0" dirty="0" err="1"/>
              <a:t>nodes</a:t>
            </a:r>
            <a:r>
              <a:rPr lang="es-ES" baseline="0" dirty="0"/>
              <a:t> </a:t>
            </a:r>
            <a:r>
              <a:rPr lang="es-ES" baseline="0" dirty="0" err="1"/>
              <a:t>each</a:t>
            </a:r>
            <a:r>
              <a:rPr lang="es-ES" baseline="0" dirty="0"/>
              <a:t> </a:t>
            </a:r>
            <a:r>
              <a:rPr lang="es-ES" baseline="0" dirty="0" err="1"/>
              <a:t>one</a:t>
            </a:r>
            <a:r>
              <a:rPr lang="es-ES" baseline="0" dirty="0"/>
              <a:t>. </a:t>
            </a:r>
          </a:p>
          <a:p>
            <a:r>
              <a:rPr lang="es-ES" baseline="0" dirty="0"/>
              <a:t>-And in a </a:t>
            </a:r>
            <a:r>
              <a:rPr lang="es-ES" baseline="0" dirty="0" err="1"/>
              <a:t>sorftware</a:t>
            </a:r>
            <a:r>
              <a:rPr lang="es-ES" baseline="0" dirty="0"/>
              <a:t> </a:t>
            </a:r>
            <a:r>
              <a:rPr lang="es-ES" baseline="0" dirty="0" err="1"/>
              <a:t>level</a:t>
            </a:r>
            <a:r>
              <a:rPr lang="es-ES" baseline="0" dirty="0"/>
              <a:t> </a:t>
            </a:r>
            <a:r>
              <a:rPr lang="es-ES" baseline="0" dirty="0" err="1"/>
              <a:t>you</a:t>
            </a:r>
            <a:r>
              <a:rPr lang="es-ES" baseline="0" dirty="0"/>
              <a:t> can try to </a:t>
            </a:r>
            <a:r>
              <a:rPr lang="es-ES" baseline="0" dirty="0" err="1"/>
              <a:t>distinguish</a:t>
            </a:r>
            <a:r>
              <a:rPr lang="es-ES" baseline="0" dirty="0"/>
              <a:t> 2 </a:t>
            </a:r>
            <a:r>
              <a:rPr lang="es-ES" baseline="0" dirty="0" err="1"/>
              <a:t>regions</a:t>
            </a:r>
            <a:r>
              <a:rPr lang="es-ES" baseline="0" dirty="0"/>
              <a:t>: </a:t>
            </a:r>
            <a:r>
              <a:rPr lang="es-ES" baseline="0" dirty="0" err="1"/>
              <a:t>from</a:t>
            </a:r>
            <a:r>
              <a:rPr lang="es-ES" baseline="0" dirty="0"/>
              <a:t> </a:t>
            </a:r>
            <a:r>
              <a:rPr lang="es-ES" baseline="0" dirty="0" err="1"/>
              <a:t>the</a:t>
            </a:r>
            <a:r>
              <a:rPr lang="es-ES" baseline="0" dirty="0"/>
              <a:t> </a:t>
            </a:r>
            <a:r>
              <a:rPr lang="es-ES" baseline="0" dirty="0" err="1"/>
              <a:t>mid</a:t>
            </a:r>
            <a:r>
              <a:rPr lang="es-ES" baseline="0" dirty="0"/>
              <a:t> to </a:t>
            </a:r>
            <a:r>
              <a:rPr lang="es-ES" baseline="0" dirty="0" err="1"/>
              <a:t>the</a:t>
            </a:r>
            <a:r>
              <a:rPr lang="es-ES" baseline="0" dirty="0"/>
              <a:t> top, </a:t>
            </a:r>
            <a:r>
              <a:rPr lang="es-ES" baseline="0" dirty="0" err="1"/>
              <a:t>which</a:t>
            </a:r>
            <a:r>
              <a:rPr lang="es-ES" baseline="0" dirty="0"/>
              <a:t> </a:t>
            </a:r>
            <a:r>
              <a:rPr lang="es-ES" baseline="0" dirty="0" err="1"/>
              <a:t>is</a:t>
            </a:r>
            <a:r>
              <a:rPr lang="es-ES" baseline="0" dirty="0"/>
              <a:t> </a:t>
            </a:r>
            <a:r>
              <a:rPr lang="es-ES" baseline="0" dirty="0" err="1"/>
              <a:t>the</a:t>
            </a:r>
            <a:r>
              <a:rPr lang="es-ES" baseline="0" dirty="0"/>
              <a:t> </a:t>
            </a:r>
            <a:r>
              <a:rPr lang="es-ES" baseline="0" dirty="0" err="1"/>
              <a:t>node</a:t>
            </a:r>
            <a:r>
              <a:rPr lang="es-ES" baseline="0" dirty="0"/>
              <a:t> </a:t>
            </a:r>
            <a:r>
              <a:rPr lang="es-ES" baseline="0" dirty="0" err="1"/>
              <a:t>monitoring</a:t>
            </a:r>
            <a:r>
              <a:rPr lang="es-ES" baseline="0" dirty="0"/>
              <a:t> module, and </a:t>
            </a:r>
            <a:r>
              <a:rPr lang="es-ES" baseline="0" dirty="0" err="1"/>
              <a:t>from</a:t>
            </a:r>
            <a:r>
              <a:rPr lang="es-ES" baseline="0" dirty="0"/>
              <a:t> </a:t>
            </a:r>
            <a:r>
              <a:rPr lang="es-ES" baseline="0" dirty="0" err="1"/>
              <a:t>the</a:t>
            </a:r>
            <a:r>
              <a:rPr lang="es-ES" baseline="0" dirty="0"/>
              <a:t> </a:t>
            </a:r>
            <a:r>
              <a:rPr lang="es-ES" baseline="0" dirty="0" err="1"/>
              <a:t>mid</a:t>
            </a:r>
            <a:r>
              <a:rPr lang="es-ES" baseline="0" dirty="0"/>
              <a:t> to </a:t>
            </a:r>
            <a:r>
              <a:rPr lang="es-ES" baseline="0" dirty="0" err="1"/>
              <a:t>the</a:t>
            </a:r>
            <a:r>
              <a:rPr lang="es-ES" baseline="0" dirty="0"/>
              <a:t> </a:t>
            </a:r>
            <a:r>
              <a:rPr lang="es-ES" baseline="0" dirty="0" err="1"/>
              <a:t>bottom</a:t>
            </a:r>
            <a:r>
              <a:rPr lang="es-ES" baseline="0" dirty="0"/>
              <a:t> </a:t>
            </a:r>
            <a:r>
              <a:rPr lang="es-ES" baseline="0" dirty="0" err="1"/>
              <a:t>the</a:t>
            </a:r>
            <a:r>
              <a:rPr lang="es-ES" baseline="0" dirty="0"/>
              <a:t> </a:t>
            </a:r>
            <a:r>
              <a:rPr lang="es-ES" baseline="0" dirty="0" err="1"/>
              <a:t>scheduler</a:t>
            </a:r>
            <a:r>
              <a:rPr lang="es-ES" baseline="0" dirty="0"/>
              <a:t> and </a:t>
            </a:r>
            <a:r>
              <a:rPr lang="es-ES" baseline="0" dirty="0" err="1"/>
              <a:t>FlexMPI</a:t>
            </a:r>
            <a:r>
              <a:rPr lang="es-ES" baseline="0" dirty="0"/>
              <a:t> module. </a:t>
            </a:r>
          </a:p>
          <a:p>
            <a:endParaRPr lang="es-ES" baseline="0" dirty="0"/>
          </a:p>
          <a:p>
            <a:endParaRPr lang="es-ES" baseline="0" dirty="0"/>
          </a:p>
        </p:txBody>
      </p:sp>
      <p:sp>
        <p:nvSpPr>
          <p:cNvPr id="4" name="Marcador de número de diapositiva 3"/>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6CA19FB-EC12-4743-BF72-CE98D5463878}" type="slidenum">
              <a:rPr kumimoji="0" lang="es-ES" sz="2400" b="0" i="0" u="none" strike="noStrike" kern="1200" cap="none" spc="0" normalizeH="0" baseline="0" noProof="0" smtClean="0">
                <a:ln>
                  <a:noFill/>
                </a:ln>
                <a:solidFill>
                  <a:srgbClr val="000000"/>
                </a:solidFill>
                <a:effectLst/>
                <a:uLnTx/>
                <a:uFillTx/>
                <a:latin typeface="Arial" charset="0"/>
                <a:ea typeface="ヒラギノ角ゴ ProN W3" charset="0"/>
                <a:sym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7</a:t>
            </a:fld>
            <a:endParaRPr kumimoji="0" lang="es-ES" sz="2400" b="0" i="0" u="none" strike="noStrike" kern="1200" cap="none" spc="0" normalizeH="0" baseline="0" noProof="0">
              <a:ln>
                <a:noFill/>
              </a:ln>
              <a:solidFill>
                <a:srgbClr val="000000"/>
              </a:solidFill>
              <a:effectLst/>
              <a:uLnTx/>
              <a:uFillTx/>
              <a:latin typeface="Arial" charset="0"/>
              <a:ea typeface="ヒラギノ角ゴ ProN W3" charset="0"/>
              <a:sym typeface="Arial" charset="0"/>
            </a:endParaRPr>
          </a:p>
        </p:txBody>
      </p:sp>
    </p:spTree>
    <p:extLst>
      <p:ext uri="{BB962C8B-B14F-4D97-AF65-F5344CB8AC3E}">
        <p14:creationId xmlns:p14="http://schemas.microsoft.com/office/powerpoint/2010/main" val="585653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baseline="0" noProof="0" dirty="0"/>
              <a:t>Now I want to show you dynamically how the system will work in a simple case of study:</a:t>
            </a:r>
          </a:p>
          <a:p>
            <a:endParaRPr lang="en-GB" baseline="0" noProof="0" dirty="0"/>
          </a:p>
          <a:p>
            <a:r>
              <a:rPr lang="en-GB" baseline="0" noProof="0" dirty="0"/>
              <a:t>In a moment, one user wants to execute its application, the sched. ask for nodes to the server and the scheduler allocate the apps in that nodes. In this moment there is any problem </a:t>
            </a:r>
            <a:r>
              <a:rPr lang="en-GB" baseline="0" noProof="0" dirty="0" err="1"/>
              <a:t>beca</a:t>
            </a:r>
            <a:r>
              <a:rPr lang="es-ES" baseline="0" noProof="0" dirty="0" err="1"/>
              <a:t>us</a:t>
            </a:r>
            <a:r>
              <a:rPr lang="en-GB" baseline="0" noProof="0" dirty="0"/>
              <a:t>e the application is running lonely. </a:t>
            </a:r>
          </a:p>
          <a:p>
            <a:endParaRPr lang="en-GB" baseline="0" noProof="0" dirty="0"/>
          </a:p>
          <a:p>
            <a:r>
              <a:rPr lang="en-GB" baseline="0" noProof="0" dirty="0"/>
              <a:t>But, maybe the same user (or maybe other) wants to execute other application</a:t>
            </a:r>
            <a:r>
              <a:rPr lang="mr-IN" baseline="0" noProof="0" dirty="0"/>
              <a:t>…</a:t>
            </a:r>
            <a:r>
              <a:rPr lang="es-ES_tradnl" baseline="0" noProof="0" dirty="0"/>
              <a:t> In </a:t>
            </a:r>
            <a:r>
              <a:rPr lang="es-ES_tradnl" baseline="0" noProof="0" dirty="0" err="1"/>
              <a:t>that</a:t>
            </a:r>
            <a:r>
              <a:rPr lang="es-ES_tradnl" baseline="0" noProof="0" dirty="0"/>
              <a:t> case, </a:t>
            </a:r>
            <a:r>
              <a:rPr lang="es-ES_tradnl" baseline="0" noProof="0" dirty="0" err="1"/>
              <a:t>the</a:t>
            </a:r>
            <a:r>
              <a:rPr lang="es-ES_tradnl" baseline="0" noProof="0" dirty="0"/>
              <a:t> </a:t>
            </a:r>
            <a:r>
              <a:rPr lang="es-ES_tradnl" baseline="0" noProof="0" dirty="0" err="1"/>
              <a:t>process</a:t>
            </a:r>
            <a:r>
              <a:rPr lang="es-ES_tradnl" baseline="0" noProof="0" dirty="0"/>
              <a:t> </a:t>
            </a:r>
            <a:r>
              <a:rPr lang="es-ES_tradnl" baseline="0" noProof="0" dirty="0" err="1"/>
              <a:t>is</a:t>
            </a:r>
            <a:r>
              <a:rPr lang="es-ES_tradnl" baseline="0" noProof="0" dirty="0"/>
              <a:t> </a:t>
            </a:r>
            <a:r>
              <a:rPr lang="es-ES_tradnl" baseline="0" noProof="0" dirty="0" err="1"/>
              <a:t>the</a:t>
            </a:r>
            <a:r>
              <a:rPr lang="es-ES_tradnl" baseline="0" noProof="0" dirty="0"/>
              <a:t> </a:t>
            </a:r>
            <a:r>
              <a:rPr lang="es-ES_tradnl" baseline="0" noProof="0" dirty="0" err="1"/>
              <a:t>same</a:t>
            </a:r>
            <a:r>
              <a:rPr lang="es-ES_tradnl" baseline="0" noProof="0" dirty="0"/>
              <a:t> and </a:t>
            </a:r>
            <a:r>
              <a:rPr lang="es-ES_tradnl" baseline="0" noProof="0" dirty="0" err="1"/>
              <a:t>the</a:t>
            </a:r>
            <a:r>
              <a:rPr lang="es-ES_tradnl" baseline="0" noProof="0" dirty="0"/>
              <a:t> </a:t>
            </a:r>
            <a:r>
              <a:rPr lang="es-ES_tradnl" baseline="0" noProof="0" dirty="0" err="1"/>
              <a:t>sched</a:t>
            </a:r>
            <a:r>
              <a:rPr lang="es-ES_tradnl" baseline="0" noProof="0" dirty="0"/>
              <a:t>. </a:t>
            </a:r>
            <a:r>
              <a:rPr lang="es-ES_tradnl" baseline="0" noProof="0" dirty="0" err="1"/>
              <a:t>will</a:t>
            </a:r>
            <a:r>
              <a:rPr lang="es-ES_tradnl" baseline="0" noProof="0" dirty="0"/>
              <a:t> </a:t>
            </a:r>
            <a:r>
              <a:rPr lang="es-ES_tradnl" baseline="0" noProof="0" dirty="0" err="1"/>
              <a:t>allocate</a:t>
            </a:r>
            <a:r>
              <a:rPr lang="es-ES_tradnl" baseline="0" noProof="0" dirty="0"/>
              <a:t> </a:t>
            </a:r>
            <a:r>
              <a:rPr lang="es-ES_tradnl" baseline="0" noProof="0" dirty="0" err="1"/>
              <a:t>the</a:t>
            </a:r>
            <a:r>
              <a:rPr lang="es-ES_tradnl" baseline="0" noProof="0" dirty="0"/>
              <a:t> app in </a:t>
            </a:r>
            <a:r>
              <a:rPr lang="es-ES_tradnl" baseline="0" noProof="0" dirty="0" err="1"/>
              <a:t>the</a:t>
            </a:r>
            <a:r>
              <a:rPr lang="es-ES_tradnl" baseline="0" noProof="0" dirty="0"/>
              <a:t> </a:t>
            </a:r>
            <a:r>
              <a:rPr lang="es-ES_tradnl" baseline="0" noProof="0" dirty="0" err="1"/>
              <a:t>listed</a:t>
            </a:r>
            <a:r>
              <a:rPr lang="es-ES_tradnl" baseline="0" noProof="0" dirty="0"/>
              <a:t> </a:t>
            </a:r>
            <a:r>
              <a:rPr lang="es-ES_tradnl" baseline="0" noProof="0" dirty="0" err="1"/>
              <a:t>nodes</a:t>
            </a:r>
            <a:r>
              <a:rPr lang="es-ES_tradnl" baseline="0" noProof="0" dirty="0"/>
              <a:t>.</a:t>
            </a:r>
          </a:p>
          <a:p>
            <a:endParaRPr lang="es-ES_tradnl" baseline="0" noProof="0" dirty="0"/>
          </a:p>
          <a:p>
            <a:r>
              <a:rPr lang="es-ES_tradnl" baseline="0" noProof="0" dirty="0" err="1"/>
              <a:t>Here</a:t>
            </a:r>
            <a:r>
              <a:rPr lang="es-ES_tradnl" baseline="0" noProof="0" dirty="0"/>
              <a:t> </a:t>
            </a:r>
            <a:r>
              <a:rPr lang="es-ES_tradnl" baseline="0" noProof="0" dirty="0" err="1"/>
              <a:t>we</a:t>
            </a:r>
            <a:r>
              <a:rPr lang="es-ES_tradnl" baseline="0" noProof="0" dirty="0"/>
              <a:t> </a:t>
            </a:r>
            <a:r>
              <a:rPr lang="es-ES_tradnl" baseline="0" noProof="0" dirty="0" err="1"/>
              <a:t>could</a:t>
            </a:r>
            <a:r>
              <a:rPr lang="es-ES_tradnl" baseline="0" noProof="0" dirty="0"/>
              <a:t> </a:t>
            </a:r>
            <a:r>
              <a:rPr lang="es-ES_tradnl" baseline="0" noProof="0" dirty="0" err="1"/>
              <a:t>have</a:t>
            </a:r>
            <a:r>
              <a:rPr lang="es-ES_tradnl" baseline="0" noProof="0" dirty="0"/>
              <a:t> 2 cases:</a:t>
            </a:r>
          </a:p>
          <a:p>
            <a:r>
              <a:rPr lang="es-ES_tradnl" baseline="0" noProof="0" dirty="0"/>
              <a:t>	- </a:t>
            </a:r>
            <a:r>
              <a:rPr lang="es-ES_tradnl" baseline="0" noProof="0" dirty="0" err="1"/>
              <a:t>One</a:t>
            </a:r>
            <a:r>
              <a:rPr lang="es-ES_tradnl" baseline="0" noProof="0" dirty="0"/>
              <a:t> in </a:t>
            </a:r>
            <a:r>
              <a:rPr lang="es-ES_tradnl" baseline="0" noProof="0" dirty="0" err="1"/>
              <a:t>wihich</a:t>
            </a:r>
            <a:r>
              <a:rPr lang="es-ES_tradnl" baseline="0" noProof="0" dirty="0"/>
              <a:t> </a:t>
            </a:r>
            <a:r>
              <a:rPr lang="es-ES_tradnl" baseline="0" noProof="0" dirty="0" err="1"/>
              <a:t>the</a:t>
            </a:r>
            <a:r>
              <a:rPr lang="es-ES_tradnl" baseline="0" noProof="0" dirty="0"/>
              <a:t> </a:t>
            </a:r>
            <a:r>
              <a:rPr lang="es-ES_tradnl" baseline="0" noProof="0" dirty="0" err="1"/>
              <a:t>two</a:t>
            </a:r>
            <a:r>
              <a:rPr lang="es-ES_tradnl" baseline="0" noProof="0" dirty="0"/>
              <a:t> </a:t>
            </a:r>
            <a:r>
              <a:rPr lang="es-ES_tradnl" baseline="0" noProof="0" dirty="0" err="1"/>
              <a:t>apps</a:t>
            </a:r>
            <a:r>
              <a:rPr lang="es-ES_tradnl" baseline="0" noProof="0" dirty="0"/>
              <a:t> al </a:t>
            </a:r>
            <a:r>
              <a:rPr lang="es-ES_tradnl" baseline="0" noProof="0" dirty="0" err="1"/>
              <a:t>running</a:t>
            </a:r>
            <a:r>
              <a:rPr lang="es-ES_tradnl" baseline="0" noProof="0" dirty="0"/>
              <a:t> </a:t>
            </a:r>
            <a:r>
              <a:rPr lang="es-ES_tradnl" baseline="0" noProof="0" dirty="0" err="1"/>
              <a:t>with</a:t>
            </a:r>
            <a:r>
              <a:rPr lang="es-ES_tradnl" baseline="0" noProof="0" dirty="0"/>
              <a:t> </a:t>
            </a:r>
            <a:r>
              <a:rPr lang="es-ES_tradnl" baseline="0" noProof="0" dirty="0" err="1"/>
              <a:t>their</a:t>
            </a:r>
            <a:r>
              <a:rPr lang="es-ES_tradnl" baseline="0" noProof="0" dirty="0"/>
              <a:t> </a:t>
            </a:r>
            <a:r>
              <a:rPr lang="es-ES_tradnl" baseline="0" noProof="0" dirty="0" err="1"/>
              <a:t>expected</a:t>
            </a:r>
            <a:r>
              <a:rPr lang="es-ES_tradnl" baseline="0" noProof="0" dirty="0"/>
              <a:t> performance, so </a:t>
            </a:r>
            <a:r>
              <a:rPr lang="es-ES_tradnl" baseline="0" noProof="0" dirty="0" err="1"/>
              <a:t>there</a:t>
            </a:r>
            <a:r>
              <a:rPr lang="es-ES_tradnl" baseline="0" noProof="0" dirty="0"/>
              <a:t> </a:t>
            </a:r>
            <a:r>
              <a:rPr lang="es-ES_tradnl" baseline="0" noProof="0" dirty="0" err="1"/>
              <a:t>is</a:t>
            </a:r>
            <a:r>
              <a:rPr lang="es-ES_tradnl" baseline="0" noProof="0" dirty="0"/>
              <a:t> no </a:t>
            </a:r>
            <a:r>
              <a:rPr lang="es-ES_tradnl" baseline="0" noProof="0" dirty="0" err="1"/>
              <a:t>necessity</a:t>
            </a:r>
            <a:r>
              <a:rPr lang="es-ES_tradnl" baseline="0" noProof="0" dirty="0"/>
              <a:t> of do </a:t>
            </a:r>
            <a:r>
              <a:rPr lang="es-ES_tradnl" baseline="0" noProof="0" dirty="0" err="1"/>
              <a:t>anything</a:t>
            </a:r>
            <a:endParaRPr lang="es-ES_tradnl" baseline="0" noProof="0" dirty="0"/>
          </a:p>
          <a:p>
            <a:r>
              <a:rPr lang="es-ES_tradnl" baseline="0" noProof="0" dirty="0"/>
              <a:t>	- </a:t>
            </a:r>
            <a:r>
              <a:rPr lang="es-ES_tradnl" baseline="0" noProof="0" dirty="0" err="1"/>
              <a:t>Or</a:t>
            </a:r>
            <a:r>
              <a:rPr lang="es-ES_tradnl" baseline="0" noProof="0" dirty="0"/>
              <a:t> </a:t>
            </a:r>
            <a:r>
              <a:rPr lang="es-ES_tradnl" baseline="0" noProof="0" dirty="0" err="1"/>
              <a:t>the</a:t>
            </a:r>
            <a:r>
              <a:rPr lang="es-ES_tradnl" baseline="0" noProof="0" dirty="0"/>
              <a:t> </a:t>
            </a:r>
            <a:r>
              <a:rPr lang="es-ES_tradnl" baseline="0" noProof="0" dirty="0" err="1"/>
              <a:t>second</a:t>
            </a:r>
            <a:r>
              <a:rPr lang="es-ES_tradnl" baseline="0" noProof="0" dirty="0"/>
              <a:t>, in </a:t>
            </a:r>
            <a:r>
              <a:rPr lang="es-ES_tradnl" baseline="0" noProof="0" dirty="0" err="1"/>
              <a:t>which</a:t>
            </a:r>
            <a:r>
              <a:rPr lang="es-ES_tradnl" baseline="0" noProof="0" dirty="0"/>
              <a:t> </a:t>
            </a:r>
            <a:r>
              <a:rPr lang="es-ES_tradnl" baseline="0" noProof="0" dirty="0" err="1"/>
              <a:t>one</a:t>
            </a:r>
            <a:r>
              <a:rPr lang="es-ES_tradnl" baseline="0" noProof="0" dirty="0"/>
              <a:t> </a:t>
            </a:r>
            <a:r>
              <a:rPr lang="es-ES_tradnl" baseline="0" noProof="0" dirty="0" err="1"/>
              <a:t>or</a:t>
            </a:r>
            <a:r>
              <a:rPr lang="es-ES_tradnl" baseline="0" noProof="0" dirty="0"/>
              <a:t> </a:t>
            </a:r>
            <a:r>
              <a:rPr lang="es-ES_tradnl" baseline="0" noProof="0" dirty="0" err="1"/>
              <a:t>the</a:t>
            </a:r>
            <a:r>
              <a:rPr lang="es-ES_tradnl" baseline="0" noProof="0" dirty="0"/>
              <a:t> </a:t>
            </a:r>
            <a:r>
              <a:rPr lang="es-ES_tradnl" baseline="0" noProof="0" dirty="0" err="1"/>
              <a:t>two</a:t>
            </a:r>
            <a:r>
              <a:rPr lang="es-ES_tradnl" baseline="0" noProof="0" dirty="0"/>
              <a:t> </a:t>
            </a:r>
            <a:r>
              <a:rPr lang="es-ES_tradnl" baseline="0" noProof="0" dirty="0" err="1"/>
              <a:t>applications</a:t>
            </a:r>
            <a:r>
              <a:rPr lang="es-ES_tradnl" baseline="0" noProof="0" dirty="0"/>
              <a:t> </a:t>
            </a:r>
            <a:r>
              <a:rPr lang="es-ES_tradnl" baseline="0" noProof="0" dirty="0" err="1"/>
              <a:t>have</a:t>
            </a:r>
            <a:r>
              <a:rPr lang="es-ES_tradnl" baseline="0" noProof="0" dirty="0"/>
              <a:t> </a:t>
            </a:r>
            <a:r>
              <a:rPr lang="es-ES_tradnl" baseline="0" noProof="0" dirty="0" err="1"/>
              <a:t>poorer</a:t>
            </a:r>
            <a:r>
              <a:rPr lang="es-ES_tradnl" baseline="0" noProof="0" dirty="0"/>
              <a:t> performance </a:t>
            </a:r>
            <a:r>
              <a:rPr lang="es-ES_tradnl" baseline="0" noProof="0" dirty="0" err="1"/>
              <a:t>than</a:t>
            </a:r>
            <a:r>
              <a:rPr lang="es-ES_tradnl" baseline="0" noProof="0" dirty="0"/>
              <a:t> </a:t>
            </a:r>
            <a:r>
              <a:rPr lang="es-ES_tradnl" baseline="0" noProof="0" dirty="0" err="1"/>
              <a:t>the</a:t>
            </a:r>
            <a:r>
              <a:rPr lang="es-ES_tradnl" baseline="0" noProof="0" dirty="0"/>
              <a:t> </a:t>
            </a:r>
            <a:r>
              <a:rPr lang="es-ES_tradnl" baseline="0" noProof="0" dirty="0" err="1"/>
              <a:t>expected</a:t>
            </a:r>
            <a:r>
              <a:rPr lang="es-ES_tradnl" baseline="0" noProof="0" dirty="0"/>
              <a:t>. In </a:t>
            </a:r>
            <a:r>
              <a:rPr lang="es-ES_tradnl" baseline="0" noProof="0" dirty="0" err="1"/>
              <a:t>this</a:t>
            </a:r>
            <a:r>
              <a:rPr lang="es-ES_tradnl" baseline="0" noProof="0" dirty="0"/>
              <a:t> case, </a:t>
            </a:r>
            <a:r>
              <a:rPr lang="es-ES_tradnl" baseline="0" noProof="0" dirty="0" err="1"/>
              <a:t>the</a:t>
            </a:r>
            <a:r>
              <a:rPr lang="es-ES_tradnl" baseline="0" noProof="0" dirty="0"/>
              <a:t> server </a:t>
            </a:r>
            <a:r>
              <a:rPr lang="es-ES_tradnl" baseline="0" noProof="0" dirty="0" err="1"/>
              <a:t>will</a:t>
            </a:r>
            <a:r>
              <a:rPr lang="es-ES_tradnl" baseline="0" noProof="0" dirty="0"/>
              <a:t> </a:t>
            </a:r>
            <a:r>
              <a:rPr lang="es-ES_tradnl" baseline="0" noProof="0" dirty="0" err="1"/>
              <a:t>detect</a:t>
            </a:r>
            <a:r>
              <a:rPr lang="es-ES_tradnl" baseline="0" noProof="0" dirty="0"/>
              <a:t> </a:t>
            </a:r>
            <a:r>
              <a:rPr lang="es-ES_tradnl" baseline="0" noProof="0" dirty="0" err="1"/>
              <a:t>that</a:t>
            </a:r>
            <a:r>
              <a:rPr lang="es-ES_tradnl" baseline="0" noProof="0" dirty="0"/>
              <a:t> </a:t>
            </a:r>
            <a:r>
              <a:rPr lang="es-ES_tradnl" baseline="0" noProof="0" dirty="0" err="1"/>
              <a:t>situation</a:t>
            </a:r>
            <a:r>
              <a:rPr lang="es-ES_tradnl" baseline="0" noProof="0" dirty="0"/>
              <a:t> </a:t>
            </a:r>
            <a:r>
              <a:rPr lang="es-ES_tradnl" baseline="0" noProof="0" dirty="0" err="1"/>
              <a:t>based</a:t>
            </a:r>
            <a:r>
              <a:rPr lang="es-ES_tradnl" baseline="0" noProof="0" dirty="0"/>
              <a:t> </a:t>
            </a:r>
            <a:r>
              <a:rPr lang="es-ES_tradnl" baseline="0" noProof="0" dirty="0" err="1"/>
              <a:t>on</a:t>
            </a:r>
            <a:r>
              <a:rPr lang="es-ES_tradnl" baseline="0" noProof="0" dirty="0"/>
              <a:t> </a:t>
            </a:r>
            <a:r>
              <a:rPr lang="es-ES_tradnl" baseline="0" noProof="0" dirty="0" err="1"/>
              <a:t>the</a:t>
            </a:r>
            <a:r>
              <a:rPr lang="es-ES_tradnl" baseline="0" noProof="0" dirty="0"/>
              <a:t> </a:t>
            </a:r>
            <a:r>
              <a:rPr lang="es-ES_tradnl" baseline="0" noProof="0" dirty="0" err="1"/>
              <a:t>used</a:t>
            </a:r>
            <a:r>
              <a:rPr lang="es-ES_tradnl" baseline="0" noProof="0" dirty="0"/>
              <a:t> </a:t>
            </a:r>
            <a:r>
              <a:rPr lang="es-ES_tradnl" baseline="0" noProof="0" dirty="0" err="1"/>
              <a:t>resources</a:t>
            </a:r>
            <a:r>
              <a:rPr lang="es-ES_tradnl" baseline="0" noProof="0" dirty="0"/>
              <a:t>, and </a:t>
            </a:r>
            <a:r>
              <a:rPr lang="es-ES_tradnl" baseline="0" noProof="0" dirty="0" err="1"/>
              <a:t>proceed</a:t>
            </a:r>
            <a:r>
              <a:rPr lang="es-ES_tradnl" baseline="0" noProof="0" dirty="0"/>
              <a:t> </a:t>
            </a:r>
            <a:r>
              <a:rPr lang="es-ES_tradnl" baseline="0" noProof="0" dirty="0" err="1"/>
              <a:t>to</a:t>
            </a:r>
            <a:r>
              <a:rPr lang="es-ES_tradnl" baseline="0" noProof="0" dirty="0"/>
              <a:t> </a:t>
            </a:r>
            <a:r>
              <a:rPr lang="es-ES_tradnl" baseline="0" noProof="0" dirty="0" err="1"/>
              <a:t>notify</a:t>
            </a:r>
            <a:r>
              <a:rPr lang="es-ES_tradnl" baseline="0" noProof="0" dirty="0"/>
              <a:t> </a:t>
            </a:r>
            <a:r>
              <a:rPr lang="es-ES_tradnl" baseline="0" noProof="0" dirty="0" err="1"/>
              <a:t>the</a:t>
            </a:r>
            <a:r>
              <a:rPr lang="es-ES_tradnl" baseline="0" noProof="0" dirty="0"/>
              <a:t> </a:t>
            </a:r>
            <a:r>
              <a:rPr lang="es-ES_tradnl" baseline="0" noProof="0" dirty="0" err="1"/>
              <a:t>scheduler</a:t>
            </a:r>
            <a:r>
              <a:rPr lang="es-ES_tradnl" baseline="0" noProof="0" dirty="0"/>
              <a:t> </a:t>
            </a:r>
            <a:r>
              <a:rPr lang="es-ES_tradnl" baseline="0" noProof="0" dirty="0" err="1"/>
              <a:t>about</a:t>
            </a:r>
            <a:r>
              <a:rPr lang="es-ES_tradnl" baseline="0" noProof="0" dirty="0"/>
              <a:t> </a:t>
            </a:r>
            <a:r>
              <a:rPr lang="es-ES_tradnl" baseline="0" noProof="0" dirty="0" err="1"/>
              <a:t>it</a:t>
            </a:r>
            <a:r>
              <a:rPr lang="es-ES_tradnl" baseline="0" noProof="0" dirty="0"/>
              <a:t>.</a:t>
            </a:r>
          </a:p>
          <a:p>
            <a:r>
              <a:rPr lang="es-ES_tradnl" baseline="0" noProof="0" dirty="0"/>
              <a:t>	</a:t>
            </a:r>
            <a:r>
              <a:rPr lang="es-ES_tradnl" baseline="0" noProof="0" dirty="0" err="1"/>
              <a:t>With</a:t>
            </a:r>
            <a:r>
              <a:rPr lang="es-ES_tradnl" baseline="0" noProof="0" dirty="0"/>
              <a:t> </a:t>
            </a:r>
            <a:r>
              <a:rPr lang="es-ES_tradnl" baseline="0" noProof="0" dirty="0" err="1"/>
              <a:t>this</a:t>
            </a:r>
            <a:r>
              <a:rPr lang="es-ES_tradnl" baseline="0" noProof="0" dirty="0"/>
              <a:t> </a:t>
            </a:r>
            <a:r>
              <a:rPr lang="es-ES_tradnl" baseline="0" noProof="0" dirty="0" err="1"/>
              <a:t>information</a:t>
            </a:r>
            <a:r>
              <a:rPr lang="es-ES_tradnl" baseline="0" noProof="0" dirty="0"/>
              <a:t>, </a:t>
            </a:r>
            <a:r>
              <a:rPr lang="es-ES_tradnl" baseline="0" noProof="0" dirty="0" err="1"/>
              <a:t>the</a:t>
            </a:r>
            <a:r>
              <a:rPr lang="es-ES_tradnl" baseline="0" noProof="0" dirty="0"/>
              <a:t> </a:t>
            </a:r>
            <a:r>
              <a:rPr lang="es-ES_tradnl" baseline="0" noProof="0" dirty="0" err="1"/>
              <a:t>scheduler</a:t>
            </a:r>
            <a:r>
              <a:rPr lang="es-ES_tradnl" baseline="0" noProof="0" dirty="0"/>
              <a:t> </a:t>
            </a:r>
            <a:r>
              <a:rPr lang="es-ES_tradnl" baseline="0" noProof="0" dirty="0" err="1"/>
              <a:t>check</a:t>
            </a:r>
            <a:r>
              <a:rPr lang="es-ES_tradnl" baseline="0" noProof="0" dirty="0"/>
              <a:t> </a:t>
            </a:r>
            <a:r>
              <a:rPr lang="es-ES_tradnl" baseline="0" noProof="0" dirty="0" err="1"/>
              <a:t>the</a:t>
            </a:r>
            <a:r>
              <a:rPr lang="es-ES_tradnl" baseline="0" noProof="0" dirty="0"/>
              <a:t> </a:t>
            </a:r>
            <a:r>
              <a:rPr lang="es-ES_tradnl" baseline="0" noProof="0" dirty="0" err="1"/>
              <a:t>application</a:t>
            </a:r>
            <a:r>
              <a:rPr lang="es-ES_tradnl" baseline="0" noProof="0" dirty="0"/>
              <a:t> </a:t>
            </a:r>
            <a:r>
              <a:rPr lang="es-ES_tradnl" baseline="0" noProof="0" dirty="0" err="1"/>
              <a:t>behaviours</a:t>
            </a:r>
            <a:r>
              <a:rPr lang="es-ES_tradnl" baseline="0" noProof="0" dirty="0"/>
              <a:t> </a:t>
            </a:r>
            <a:r>
              <a:rPr lang="es-ES_tradnl" baseline="0" noProof="0" dirty="0" err="1"/>
              <a:t>to</a:t>
            </a:r>
            <a:r>
              <a:rPr lang="es-ES_tradnl" baseline="0" noProof="0" dirty="0"/>
              <a:t> </a:t>
            </a:r>
            <a:r>
              <a:rPr lang="es-ES_tradnl" baseline="0" noProof="0" dirty="0" err="1"/>
              <a:t>confirm</a:t>
            </a:r>
            <a:r>
              <a:rPr lang="es-ES_tradnl" baseline="0" noProof="0" dirty="0"/>
              <a:t> </a:t>
            </a:r>
            <a:r>
              <a:rPr lang="es-ES_tradnl" baseline="0" noProof="0" dirty="0" err="1"/>
              <a:t>that</a:t>
            </a:r>
            <a:r>
              <a:rPr lang="es-ES_tradnl" baseline="0" noProof="0" dirty="0"/>
              <a:t> </a:t>
            </a:r>
            <a:r>
              <a:rPr lang="es-ES_tradnl" baseline="0" noProof="0" dirty="0" err="1"/>
              <a:t>results</a:t>
            </a:r>
            <a:r>
              <a:rPr lang="es-ES_tradnl" baseline="0" noProof="0" dirty="0"/>
              <a:t>, and </a:t>
            </a:r>
            <a:r>
              <a:rPr lang="es-ES_tradnl" baseline="0" noProof="0" dirty="0" err="1"/>
              <a:t>move</a:t>
            </a:r>
            <a:r>
              <a:rPr lang="es-ES_tradnl" baseline="0" noProof="0" dirty="0"/>
              <a:t> </a:t>
            </a:r>
            <a:r>
              <a:rPr lang="es-ES_tradnl" baseline="0" noProof="0" dirty="0" err="1"/>
              <a:t>one</a:t>
            </a:r>
            <a:r>
              <a:rPr lang="es-ES_tradnl" baseline="0" noProof="0" dirty="0"/>
              <a:t> of </a:t>
            </a:r>
            <a:r>
              <a:rPr lang="es-ES_tradnl" baseline="0" noProof="0" dirty="0" err="1"/>
              <a:t>the</a:t>
            </a:r>
            <a:r>
              <a:rPr lang="es-ES_tradnl" baseline="0" noProof="0" dirty="0"/>
              <a:t> </a:t>
            </a:r>
            <a:r>
              <a:rPr lang="es-ES_tradnl" baseline="0" noProof="0" dirty="0" err="1"/>
              <a:t>applications</a:t>
            </a:r>
            <a:r>
              <a:rPr lang="es-ES_tradnl" baseline="0" noProof="0" dirty="0"/>
              <a:t> </a:t>
            </a:r>
            <a:r>
              <a:rPr lang="es-ES_tradnl" baseline="0" noProof="0" dirty="0" err="1"/>
              <a:t>to</a:t>
            </a:r>
            <a:r>
              <a:rPr lang="es-ES_tradnl" baseline="0" noProof="0" dirty="0"/>
              <a:t> </a:t>
            </a:r>
            <a:r>
              <a:rPr lang="es-ES_tradnl" baseline="0" noProof="0" dirty="0" err="1"/>
              <a:t>an</a:t>
            </a:r>
            <a:r>
              <a:rPr lang="es-ES_tradnl" baseline="0" noProof="0" dirty="0"/>
              <a:t> </a:t>
            </a:r>
            <a:r>
              <a:rPr lang="es-ES_tradnl" baseline="0" noProof="0" dirty="0" err="1"/>
              <a:t>other</a:t>
            </a:r>
            <a:r>
              <a:rPr lang="es-ES_tradnl" baseline="0" noProof="0" dirty="0"/>
              <a:t> free </a:t>
            </a:r>
            <a:r>
              <a:rPr lang="es-ES_tradnl" baseline="0" noProof="0" dirty="0" err="1"/>
              <a:t>node</a:t>
            </a:r>
            <a:r>
              <a:rPr lang="es-ES_tradnl" baseline="0" noProof="0" dirty="0"/>
              <a:t> (in </a:t>
            </a:r>
            <a:r>
              <a:rPr lang="es-ES_tradnl" baseline="0" noProof="0" dirty="0" err="1"/>
              <a:t>order</a:t>
            </a:r>
            <a:r>
              <a:rPr lang="es-ES_tradnl" baseline="0" noProof="0" dirty="0"/>
              <a:t> ti </a:t>
            </a:r>
            <a:r>
              <a:rPr lang="es-ES_tradnl" baseline="0" noProof="0" dirty="0" err="1"/>
              <a:t>avoid</a:t>
            </a:r>
            <a:r>
              <a:rPr lang="es-ES_tradnl" baseline="0" noProof="0" dirty="0"/>
              <a:t> </a:t>
            </a:r>
            <a:r>
              <a:rPr lang="es-ES_tradnl" baseline="0" noProof="0" dirty="0" err="1"/>
              <a:t>the</a:t>
            </a:r>
            <a:r>
              <a:rPr lang="es-ES_tradnl" baseline="0" noProof="0" dirty="0"/>
              <a:t> </a:t>
            </a:r>
            <a:r>
              <a:rPr lang="es-ES_tradnl" baseline="0" noProof="0" dirty="0" err="1"/>
              <a:t>contention</a:t>
            </a:r>
            <a:r>
              <a:rPr lang="es-ES_tradnl" baseline="0" noProof="0" dirty="0"/>
              <a:t>).</a:t>
            </a:r>
            <a:endParaRPr lang="en-GB" baseline="0" noProof="0" dirty="0"/>
          </a:p>
        </p:txBody>
      </p:sp>
      <p:sp>
        <p:nvSpPr>
          <p:cNvPr id="4" name="Marcador de número de diapositiva 3"/>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6CA19FB-EC12-4743-BF72-CE98D5463878}" type="slidenum">
              <a:rPr kumimoji="0" lang="es-ES" sz="2400" b="0" i="0" u="none" strike="noStrike" kern="1200" cap="none" spc="0" normalizeH="0" baseline="0" noProof="0" smtClean="0">
                <a:ln>
                  <a:noFill/>
                </a:ln>
                <a:solidFill>
                  <a:srgbClr val="000000"/>
                </a:solidFill>
                <a:effectLst/>
                <a:uLnTx/>
                <a:uFillTx/>
                <a:latin typeface="Arial" charset="0"/>
                <a:ea typeface="ヒラギノ角ゴ ProN W3" charset="0"/>
                <a:sym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8</a:t>
            </a:fld>
            <a:endParaRPr kumimoji="0" lang="es-ES" sz="2400" b="0" i="0" u="none" strike="noStrike" kern="1200" cap="none" spc="0" normalizeH="0" baseline="0" noProof="0">
              <a:ln>
                <a:noFill/>
              </a:ln>
              <a:solidFill>
                <a:srgbClr val="000000"/>
              </a:solidFill>
              <a:effectLst/>
              <a:uLnTx/>
              <a:uFillTx/>
              <a:latin typeface="Arial" charset="0"/>
              <a:ea typeface="ヒラギノ角ゴ ProN W3" charset="0"/>
              <a:sym typeface="Arial" charset="0"/>
            </a:endParaRPr>
          </a:p>
        </p:txBody>
      </p:sp>
    </p:spTree>
    <p:extLst>
      <p:ext uri="{BB962C8B-B14F-4D97-AF65-F5344CB8AC3E}">
        <p14:creationId xmlns:p14="http://schemas.microsoft.com/office/powerpoint/2010/main" val="1747965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baseline="0" dirty="0"/>
          </a:p>
          <a:p>
            <a:r>
              <a:rPr lang="es-ES" baseline="0" dirty="0" err="1"/>
              <a:t>After</a:t>
            </a:r>
            <a:r>
              <a:rPr lang="es-ES" baseline="0" dirty="0"/>
              <a:t> </a:t>
            </a:r>
            <a:r>
              <a:rPr lang="es-ES" baseline="0" dirty="0" err="1"/>
              <a:t>this</a:t>
            </a:r>
            <a:r>
              <a:rPr lang="es-ES" baseline="0" dirty="0"/>
              <a:t> </a:t>
            </a:r>
            <a:r>
              <a:rPr lang="es-ES" baseline="0" dirty="0" err="1"/>
              <a:t>explanation</a:t>
            </a:r>
            <a:r>
              <a:rPr lang="es-ES" baseline="0" dirty="0"/>
              <a:t>, I </a:t>
            </a:r>
            <a:r>
              <a:rPr lang="es-ES" baseline="0" dirty="0" err="1"/>
              <a:t>want</a:t>
            </a:r>
            <a:r>
              <a:rPr lang="es-ES" baseline="0" dirty="0"/>
              <a:t> </a:t>
            </a:r>
            <a:r>
              <a:rPr lang="es-ES" baseline="0" dirty="0" err="1"/>
              <a:t>to</a:t>
            </a:r>
            <a:r>
              <a:rPr lang="es-ES" baseline="0" dirty="0"/>
              <a:t> </a:t>
            </a:r>
            <a:r>
              <a:rPr lang="es-ES" baseline="0" dirty="0" err="1"/>
              <a:t>present</a:t>
            </a:r>
            <a:r>
              <a:rPr lang="es-ES" baseline="0" dirty="0"/>
              <a:t> </a:t>
            </a:r>
            <a:r>
              <a:rPr lang="es-ES" baseline="0" dirty="0" err="1"/>
              <a:t>you</a:t>
            </a:r>
            <a:r>
              <a:rPr lang="es-ES" baseline="0" dirty="0"/>
              <a:t> </a:t>
            </a:r>
            <a:r>
              <a:rPr lang="es-ES" baseline="0" dirty="0" err="1"/>
              <a:t>the</a:t>
            </a:r>
            <a:r>
              <a:rPr lang="es-ES" baseline="0" dirty="0"/>
              <a:t> </a:t>
            </a:r>
            <a:r>
              <a:rPr lang="es-ES" baseline="0" dirty="0" err="1"/>
              <a:t>main</a:t>
            </a:r>
            <a:r>
              <a:rPr lang="es-ES" baseline="0" dirty="0"/>
              <a:t> </a:t>
            </a:r>
            <a:r>
              <a:rPr lang="es-ES" baseline="0" dirty="0" err="1"/>
              <a:t>details</a:t>
            </a:r>
            <a:r>
              <a:rPr lang="es-ES" baseline="0" dirty="0"/>
              <a:t> of </a:t>
            </a:r>
            <a:r>
              <a:rPr lang="es-ES" baseline="0" dirty="0" err="1"/>
              <a:t>this</a:t>
            </a:r>
            <a:r>
              <a:rPr lang="es-ES" baseline="0" dirty="0"/>
              <a:t> </a:t>
            </a:r>
            <a:r>
              <a:rPr lang="es-ES" baseline="0" dirty="0" err="1"/>
              <a:t>architecture</a:t>
            </a:r>
            <a:endParaRPr lang="es-ES" baseline="0" dirty="0"/>
          </a:p>
          <a:p>
            <a:r>
              <a:rPr lang="es-ES" baseline="0" dirty="0"/>
              <a:t>At </a:t>
            </a:r>
            <a:r>
              <a:rPr lang="es-ES" baseline="0" dirty="0" err="1"/>
              <a:t>first</a:t>
            </a:r>
            <a:r>
              <a:rPr lang="es-ES" baseline="0" dirty="0"/>
              <a:t>, </a:t>
            </a:r>
            <a:r>
              <a:rPr lang="es-ES" baseline="0" dirty="0" err="1"/>
              <a:t>the</a:t>
            </a:r>
            <a:r>
              <a:rPr lang="es-ES" baseline="0" dirty="0"/>
              <a:t> </a:t>
            </a:r>
            <a:r>
              <a:rPr lang="es-ES" baseline="0" dirty="0" err="1"/>
              <a:t>Daemon</a:t>
            </a:r>
            <a:r>
              <a:rPr lang="es-ES" baseline="0" dirty="0"/>
              <a:t> monitor, and </a:t>
            </a:r>
            <a:r>
              <a:rPr lang="es-ES" baseline="0" dirty="0" err="1"/>
              <a:t>then</a:t>
            </a:r>
            <a:r>
              <a:rPr lang="es-ES" baseline="0" dirty="0"/>
              <a:t> </a:t>
            </a:r>
            <a:r>
              <a:rPr lang="es-ES" baseline="0" dirty="0" err="1"/>
              <a:t>the</a:t>
            </a:r>
            <a:r>
              <a:rPr lang="es-ES" baseline="0" dirty="0"/>
              <a:t> </a:t>
            </a:r>
            <a:r>
              <a:rPr lang="es-ES" baseline="0" dirty="0" err="1"/>
              <a:t>application</a:t>
            </a:r>
            <a:r>
              <a:rPr lang="es-ES" baseline="0" dirty="0"/>
              <a:t> control. </a:t>
            </a:r>
          </a:p>
          <a:p>
            <a:endParaRPr lang="es-ES" baseline="0" dirty="0"/>
          </a:p>
          <a:p>
            <a:endParaRPr lang="es-ES" baseline="0" dirty="0"/>
          </a:p>
        </p:txBody>
      </p:sp>
      <p:sp>
        <p:nvSpPr>
          <p:cNvPr id="4" name="Marcador de número de diapositiva 3"/>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6CA19FB-EC12-4743-BF72-CE98D5463878}" type="slidenum">
              <a:rPr kumimoji="0" lang="es-ES" sz="2400" b="0" i="0" u="none" strike="noStrike" kern="1200" cap="none" spc="0" normalizeH="0" baseline="0" noProof="0" smtClean="0">
                <a:ln>
                  <a:noFill/>
                </a:ln>
                <a:solidFill>
                  <a:srgbClr val="000000"/>
                </a:solidFill>
                <a:effectLst/>
                <a:uLnTx/>
                <a:uFillTx/>
                <a:latin typeface="Arial" charset="0"/>
                <a:ea typeface="ヒラギノ角ゴ ProN W3" charset="0"/>
                <a:sym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9</a:t>
            </a:fld>
            <a:endParaRPr kumimoji="0" lang="es-ES" sz="2400" b="0" i="0" u="none" strike="noStrike" kern="1200" cap="none" spc="0" normalizeH="0" baseline="0" noProof="0">
              <a:ln>
                <a:noFill/>
              </a:ln>
              <a:solidFill>
                <a:srgbClr val="000000"/>
              </a:solidFill>
              <a:effectLst/>
              <a:uLnTx/>
              <a:uFillTx/>
              <a:latin typeface="Arial" charset="0"/>
              <a:ea typeface="ヒラギノ角ゴ ProN W3" charset="0"/>
              <a:sym typeface="Arial" charset="0"/>
            </a:endParaRPr>
          </a:p>
        </p:txBody>
      </p:sp>
    </p:spTree>
    <p:extLst>
      <p:ext uri="{BB962C8B-B14F-4D97-AF65-F5344CB8AC3E}">
        <p14:creationId xmlns:p14="http://schemas.microsoft.com/office/powerpoint/2010/main" val="829431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a:p>
        </p:txBody>
      </p:sp>
      <p:sp>
        <p:nvSpPr>
          <p:cNvPr id="3" name="Content Placeholder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4" name="Footer Placeholder 2"/>
          <p:cNvSpPr>
            <a:spLocks noGrp="1"/>
          </p:cNvSpPr>
          <p:nvPr>
            <p:ph type="ftr" sz="quarter" idx="3"/>
          </p:nvPr>
        </p:nvSpPr>
        <p:spPr>
          <a:xfrm>
            <a:off x="1043608" y="6629400"/>
            <a:ext cx="8100392" cy="254000"/>
          </a:xfrm>
          <a:prstGeom prst="rect">
            <a:avLst/>
          </a:prstGeom>
        </p:spPr>
        <p:txBody>
          <a:bodyPr vert="horz" lIns="91440" tIns="45720" rIns="91440" bIns="45720" rtlCol="0" anchor="ctr"/>
          <a:lstStyle>
            <a:lvl1pPr algn="ctr">
              <a:defRPr sz="1200">
                <a:solidFill>
                  <a:schemeClr val="accent6">
                    <a:lumMod val="75000"/>
                  </a:schemeClr>
                </a:solidFill>
              </a:defRPr>
            </a:lvl1pPr>
          </a:lstStyle>
          <a:p>
            <a:r>
              <a:rPr lang="en-US" dirty="0">
                <a:latin typeface="Lucida Grande"/>
                <a:ea typeface="Lucida Grande"/>
                <a:cs typeface="Lucida Grande"/>
              </a:rPr>
              <a:t>Florin </a:t>
            </a:r>
            <a:r>
              <a:rPr lang="en-US" dirty="0" err="1">
                <a:latin typeface="Lucida Grande"/>
                <a:ea typeface="Lucida Grande"/>
                <a:cs typeface="Lucida Grande"/>
              </a:rPr>
              <a:t>Isaila</a:t>
            </a:r>
            <a:r>
              <a:rPr lang="en-US" dirty="0">
                <a:latin typeface="Lucida Grande"/>
                <a:ea typeface="Lucida Grande"/>
                <a:cs typeface="Lucida Grande"/>
              </a:rPr>
              <a:t> - Cross-layer optimizations for the storage I/O software stack of large-scale HPC platforms</a:t>
            </a:r>
            <a:endParaRPr lang="en-US" dirty="0"/>
          </a:p>
        </p:txBody>
      </p:sp>
    </p:spTree>
    <p:extLst>
      <p:ext uri="{BB962C8B-B14F-4D97-AF65-F5344CB8AC3E}">
        <p14:creationId xmlns:p14="http://schemas.microsoft.com/office/powerpoint/2010/main" val="4006417501"/>
      </p:ext>
    </p:extLst>
  </p:cSld>
  <p:clrMapOvr>
    <a:masterClrMapping/>
  </p:clrMapOvr>
  <p:transition advClick="0" advTm="15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es-ES_tradnl"/>
              <a:t>Clic para editar título</a:t>
            </a:r>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Text Box 2"/>
          <p:cNvSpPr txBox="1">
            <a:spLocks noGrp="1" noChangeArrowheads="1"/>
          </p:cNvSpPr>
          <p:nvPr>
            <p:ph type="sldNum" sz="quarter" idx="10"/>
          </p:nvPr>
        </p:nvSpPr>
        <p:spPr>
          <a:ln/>
        </p:spPr>
        <p:txBody>
          <a:bodyPr/>
          <a:lstStyle>
            <a:lvl1pPr>
              <a:defRPr/>
            </a:lvl1pPr>
          </a:lstStyle>
          <a:p>
            <a:fld id="{1EC3EBE0-0EEC-2548-92EC-C1A812495BFC}" type="slidenum">
              <a:rPr lang="en-US" smtClean="0"/>
              <a:pPr/>
              <a:t>‹Nº›</a:t>
            </a:fld>
            <a:endParaRPr lang="en-US"/>
          </a:p>
        </p:txBody>
      </p:sp>
      <p:sp>
        <p:nvSpPr>
          <p:cNvPr id="9" name="Footer Placeholder 2"/>
          <p:cNvSpPr>
            <a:spLocks noGrp="1"/>
          </p:cNvSpPr>
          <p:nvPr>
            <p:ph type="ftr" sz="quarter" idx="11"/>
          </p:nvPr>
        </p:nvSpPr>
        <p:spPr>
          <a:xfrm>
            <a:off x="1043608" y="6629400"/>
            <a:ext cx="8100392" cy="254000"/>
          </a:xfrm>
          <a:prstGeom prst="rect">
            <a:avLst/>
          </a:prstGeom>
        </p:spPr>
        <p:txBody>
          <a:bodyPr vert="horz" lIns="91440" tIns="45720" rIns="91440" bIns="45720" rtlCol="0" anchor="ctr"/>
          <a:lstStyle>
            <a:lvl1pPr algn="ctr">
              <a:defRPr sz="1200">
                <a:solidFill>
                  <a:schemeClr val="accent6">
                    <a:lumMod val="75000"/>
                  </a:schemeClr>
                </a:solidFill>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79646">
                    <a:lumMod val="75000"/>
                  </a:srgbClr>
                </a:solidFill>
                <a:effectLst/>
                <a:uLnTx/>
                <a:uFillTx/>
                <a:latin typeface="Lucida Grande"/>
                <a:ea typeface="Lucida Grande"/>
                <a:cs typeface="Lucida Grande"/>
              </a:rPr>
              <a:t>Florin </a:t>
            </a:r>
            <a:r>
              <a:rPr kumimoji="0" lang="en-US" sz="1200" b="0" i="0" u="none" strike="noStrike" kern="0" cap="none" spc="0" normalizeH="0" baseline="0" noProof="0" dirty="0" err="1">
                <a:ln>
                  <a:noFill/>
                </a:ln>
                <a:solidFill>
                  <a:srgbClr val="F79646">
                    <a:lumMod val="75000"/>
                  </a:srgbClr>
                </a:solidFill>
                <a:effectLst/>
                <a:uLnTx/>
                <a:uFillTx/>
                <a:latin typeface="Lucida Grande"/>
                <a:ea typeface="Lucida Grande"/>
                <a:cs typeface="Lucida Grande"/>
              </a:rPr>
              <a:t>Isaila</a:t>
            </a:r>
            <a:r>
              <a:rPr kumimoji="0" lang="en-US" sz="1200" b="0" i="0" u="none" strike="noStrike" kern="0" cap="none" spc="0" normalizeH="0" baseline="0" noProof="0" dirty="0">
                <a:ln>
                  <a:noFill/>
                </a:ln>
                <a:solidFill>
                  <a:srgbClr val="F79646">
                    <a:lumMod val="75000"/>
                  </a:srgbClr>
                </a:solidFill>
                <a:effectLst/>
                <a:uLnTx/>
                <a:uFillTx/>
                <a:latin typeface="Lucida Grande"/>
                <a:ea typeface="Lucida Grande"/>
                <a:cs typeface="Lucida Grande"/>
              </a:rPr>
              <a:t> - Cross-layer optimizations for the storage I/O software stack of large-scale HPC platforms</a:t>
            </a:r>
            <a:endParaRPr kumimoji="0" lang="en-US" sz="1200" b="0" i="0" u="none" strike="noStrike" kern="0" cap="none" spc="0" normalizeH="0" baseline="0" noProof="0" dirty="0">
              <a:ln>
                <a:noFill/>
              </a:ln>
              <a:solidFill>
                <a:srgbClr val="F79646">
                  <a:lumMod val="75000"/>
                </a:srgbClr>
              </a:solidFill>
              <a:effectLst/>
              <a:uLnTx/>
              <a:uFillTx/>
            </a:endParaRPr>
          </a:p>
        </p:txBody>
      </p:sp>
    </p:spTree>
    <p:extLst>
      <p:ext uri="{BB962C8B-B14F-4D97-AF65-F5344CB8AC3E}">
        <p14:creationId xmlns:p14="http://schemas.microsoft.com/office/powerpoint/2010/main" val="2110019985"/>
      </p:ext>
    </p:extLst>
  </p:cSld>
  <p:clrMapOvr>
    <a:masterClrMapping/>
  </p:clrMapOvr>
  <p:transition advClick="0" advTm="15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Text Box 2"/>
          <p:cNvSpPr txBox="1">
            <a:spLocks noGrp="1" noChangeArrowheads="1"/>
          </p:cNvSpPr>
          <p:nvPr>
            <p:ph type="sldNum" sz="quarter" idx="10"/>
          </p:nvPr>
        </p:nvSpPr>
        <p:spPr>
          <a:ln/>
        </p:spPr>
        <p:txBody>
          <a:bodyPr/>
          <a:lstStyle>
            <a:lvl1pPr>
              <a:defRPr/>
            </a:lvl1pPr>
          </a:lstStyle>
          <a:p>
            <a:fld id="{4EAD93FC-8338-6940-9B65-CD591E1C5240}" type="slidenum">
              <a:rPr lang="en-US" smtClean="0"/>
              <a:pPr/>
              <a:t>‹Nº›</a:t>
            </a:fld>
            <a:endParaRPr lang="en-US"/>
          </a:p>
        </p:txBody>
      </p:sp>
      <p:sp>
        <p:nvSpPr>
          <p:cNvPr id="5" name="Footer Placeholder 2"/>
          <p:cNvSpPr>
            <a:spLocks noGrp="1"/>
          </p:cNvSpPr>
          <p:nvPr>
            <p:ph type="ftr" sz="quarter" idx="3"/>
          </p:nvPr>
        </p:nvSpPr>
        <p:spPr>
          <a:xfrm>
            <a:off x="1043608" y="6629400"/>
            <a:ext cx="8100392" cy="254000"/>
          </a:xfrm>
          <a:prstGeom prst="rect">
            <a:avLst/>
          </a:prstGeom>
        </p:spPr>
        <p:txBody>
          <a:bodyPr vert="horz" lIns="91440" tIns="45720" rIns="91440" bIns="45720" rtlCol="0" anchor="ctr"/>
          <a:lstStyle>
            <a:lvl1pPr algn="ctr">
              <a:defRPr sz="1200">
                <a:solidFill>
                  <a:schemeClr val="accent6">
                    <a:lumMod val="75000"/>
                  </a:schemeClr>
                </a:solidFill>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79646">
                    <a:lumMod val="75000"/>
                  </a:srgbClr>
                </a:solidFill>
                <a:effectLst/>
                <a:uLnTx/>
                <a:uFillTx/>
                <a:latin typeface="Lucida Grande"/>
                <a:ea typeface="Lucida Grande"/>
                <a:cs typeface="Lucida Grande"/>
              </a:rPr>
              <a:t>Florin </a:t>
            </a:r>
            <a:r>
              <a:rPr kumimoji="0" lang="en-US" sz="1200" b="0" i="0" u="none" strike="noStrike" kern="0" cap="none" spc="0" normalizeH="0" baseline="0" noProof="0" dirty="0" err="1">
                <a:ln>
                  <a:noFill/>
                </a:ln>
                <a:solidFill>
                  <a:srgbClr val="F79646">
                    <a:lumMod val="75000"/>
                  </a:srgbClr>
                </a:solidFill>
                <a:effectLst/>
                <a:uLnTx/>
                <a:uFillTx/>
                <a:latin typeface="Lucida Grande"/>
                <a:ea typeface="Lucida Grande"/>
                <a:cs typeface="Lucida Grande"/>
              </a:rPr>
              <a:t>Isaila</a:t>
            </a:r>
            <a:r>
              <a:rPr kumimoji="0" lang="en-US" sz="1200" b="0" i="0" u="none" strike="noStrike" kern="0" cap="none" spc="0" normalizeH="0" baseline="0" noProof="0" dirty="0">
                <a:ln>
                  <a:noFill/>
                </a:ln>
                <a:solidFill>
                  <a:srgbClr val="F79646">
                    <a:lumMod val="75000"/>
                  </a:srgbClr>
                </a:solidFill>
                <a:effectLst/>
                <a:uLnTx/>
                <a:uFillTx/>
                <a:latin typeface="Lucida Grande"/>
                <a:ea typeface="Lucida Grande"/>
                <a:cs typeface="Lucida Grande"/>
              </a:rPr>
              <a:t> - Cross-layer optimizations for the storage I/O software stack of large-scale HPC platforms</a:t>
            </a:r>
            <a:endParaRPr kumimoji="0" lang="en-US" sz="1200" b="0" i="0" u="none" strike="noStrike" kern="0" cap="none" spc="0" normalizeH="0" baseline="0" noProof="0" dirty="0">
              <a:ln>
                <a:noFill/>
              </a:ln>
              <a:solidFill>
                <a:srgbClr val="F79646">
                  <a:lumMod val="75000"/>
                </a:srgbClr>
              </a:solidFill>
              <a:effectLst/>
              <a:uLnTx/>
              <a:uFillTx/>
            </a:endParaRPr>
          </a:p>
        </p:txBody>
      </p:sp>
    </p:spTree>
    <p:extLst>
      <p:ext uri="{BB962C8B-B14F-4D97-AF65-F5344CB8AC3E}">
        <p14:creationId xmlns:p14="http://schemas.microsoft.com/office/powerpoint/2010/main" val="1616975653"/>
      </p:ext>
    </p:extLst>
  </p:cSld>
  <p:clrMapOvr>
    <a:masterClrMapping/>
  </p:clrMapOvr>
  <p:transition advClick="0" advTm="1500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Text Box 2"/>
          <p:cNvSpPr txBox="1">
            <a:spLocks noGrp="1" noChangeArrowheads="1"/>
          </p:cNvSpPr>
          <p:nvPr>
            <p:ph type="sldNum" sz="quarter" idx="10"/>
          </p:nvPr>
        </p:nvSpPr>
        <p:spPr>
          <a:ln/>
        </p:spPr>
        <p:txBody>
          <a:bodyPr/>
          <a:lstStyle>
            <a:lvl1pPr>
              <a:defRPr/>
            </a:lvl1pPr>
          </a:lstStyle>
          <a:p>
            <a:fld id="{8A4A1C5C-DD0A-7B4C-9838-99D5157798BF}" type="slidenum">
              <a:rPr lang="en-US" smtClean="0"/>
              <a:pPr/>
              <a:t>‹Nº›</a:t>
            </a:fld>
            <a:endParaRPr lang="en-US"/>
          </a:p>
        </p:txBody>
      </p:sp>
      <p:sp>
        <p:nvSpPr>
          <p:cNvPr id="4" name="Footer Placeholder 2"/>
          <p:cNvSpPr>
            <a:spLocks noGrp="1"/>
          </p:cNvSpPr>
          <p:nvPr>
            <p:ph type="ftr" sz="quarter" idx="3"/>
          </p:nvPr>
        </p:nvSpPr>
        <p:spPr>
          <a:xfrm>
            <a:off x="1043608" y="6629400"/>
            <a:ext cx="8100392" cy="254000"/>
          </a:xfrm>
          <a:prstGeom prst="rect">
            <a:avLst/>
          </a:prstGeom>
        </p:spPr>
        <p:txBody>
          <a:bodyPr vert="horz" lIns="91440" tIns="45720" rIns="91440" bIns="45720" rtlCol="0" anchor="ctr"/>
          <a:lstStyle>
            <a:lvl1pPr algn="ctr">
              <a:defRPr sz="1200">
                <a:solidFill>
                  <a:schemeClr val="accent6">
                    <a:lumMod val="75000"/>
                  </a:schemeClr>
                </a:solidFill>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79646">
                    <a:lumMod val="75000"/>
                  </a:srgbClr>
                </a:solidFill>
                <a:effectLst/>
                <a:uLnTx/>
                <a:uFillTx/>
                <a:latin typeface="Lucida Grande"/>
                <a:ea typeface="Lucida Grande"/>
                <a:cs typeface="Lucida Grande"/>
              </a:rPr>
              <a:t>Florin </a:t>
            </a:r>
            <a:r>
              <a:rPr kumimoji="0" lang="en-US" sz="1200" b="0" i="0" u="none" strike="noStrike" kern="0" cap="none" spc="0" normalizeH="0" baseline="0" noProof="0" dirty="0" err="1">
                <a:ln>
                  <a:noFill/>
                </a:ln>
                <a:solidFill>
                  <a:srgbClr val="F79646">
                    <a:lumMod val="75000"/>
                  </a:srgbClr>
                </a:solidFill>
                <a:effectLst/>
                <a:uLnTx/>
                <a:uFillTx/>
                <a:latin typeface="Lucida Grande"/>
                <a:ea typeface="Lucida Grande"/>
                <a:cs typeface="Lucida Grande"/>
              </a:rPr>
              <a:t>Isaila</a:t>
            </a:r>
            <a:r>
              <a:rPr kumimoji="0" lang="en-US" sz="1200" b="0" i="0" u="none" strike="noStrike" kern="0" cap="none" spc="0" normalizeH="0" baseline="0" noProof="0" dirty="0">
                <a:ln>
                  <a:noFill/>
                </a:ln>
                <a:solidFill>
                  <a:srgbClr val="F79646">
                    <a:lumMod val="75000"/>
                  </a:srgbClr>
                </a:solidFill>
                <a:effectLst/>
                <a:uLnTx/>
                <a:uFillTx/>
                <a:latin typeface="Lucida Grande"/>
                <a:ea typeface="Lucida Grande"/>
                <a:cs typeface="Lucida Grande"/>
              </a:rPr>
              <a:t> - Cross-layer optimizations for the storage I/O software stack of large-scale HPC platforms</a:t>
            </a:r>
            <a:endParaRPr kumimoji="0" lang="en-US" sz="1200" b="0" i="0" u="none" strike="noStrike" kern="0" cap="none" spc="0" normalizeH="0" baseline="0" noProof="0" dirty="0">
              <a:ln>
                <a:noFill/>
              </a:ln>
              <a:solidFill>
                <a:srgbClr val="F79646">
                  <a:lumMod val="75000"/>
                </a:srgbClr>
              </a:solidFill>
              <a:effectLst/>
              <a:uLnTx/>
              <a:uFillTx/>
            </a:endParaRPr>
          </a:p>
        </p:txBody>
      </p:sp>
    </p:spTree>
    <p:extLst>
      <p:ext uri="{BB962C8B-B14F-4D97-AF65-F5344CB8AC3E}">
        <p14:creationId xmlns:p14="http://schemas.microsoft.com/office/powerpoint/2010/main" val="4089933601"/>
      </p:ext>
    </p:extLst>
  </p:cSld>
  <p:clrMapOvr>
    <a:masterClrMapping/>
  </p:clrMapOvr>
  <p:transition advClick="0" advTm="1500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lstStyle>
            <a:lvl1pPr algn="l">
              <a:defRPr sz="2000" b="1"/>
            </a:lvl1pPr>
          </a:lstStyle>
          <a:p>
            <a:r>
              <a:rPr lang="es-ES_tradnl"/>
              <a:t>Clic para editar título</a:t>
            </a:r>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Text Box 2"/>
          <p:cNvSpPr txBox="1">
            <a:spLocks noGrp="1" noChangeArrowheads="1"/>
          </p:cNvSpPr>
          <p:nvPr>
            <p:ph type="sldNum" sz="quarter" idx="10"/>
          </p:nvPr>
        </p:nvSpPr>
        <p:spPr>
          <a:ln/>
        </p:spPr>
        <p:txBody>
          <a:bodyPr/>
          <a:lstStyle>
            <a:lvl1pPr>
              <a:defRPr/>
            </a:lvl1pPr>
          </a:lstStyle>
          <a:p>
            <a:fld id="{0F6F3C1D-30CF-544C-A723-FF2D53209CE0}" type="slidenum">
              <a:rPr lang="en-US" smtClean="0"/>
              <a:pPr/>
              <a:t>‹Nº›</a:t>
            </a:fld>
            <a:endParaRPr lang="en-US"/>
          </a:p>
        </p:txBody>
      </p:sp>
      <p:sp>
        <p:nvSpPr>
          <p:cNvPr id="7" name="Footer Placeholder 2"/>
          <p:cNvSpPr>
            <a:spLocks noGrp="1"/>
          </p:cNvSpPr>
          <p:nvPr>
            <p:ph type="ftr" sz="quarter" idx="3"/>
          </p:nvPr>
        </p:nvSpPr>
        <p:spPr>
          <a:xfrm>
            <a:off x="1043608" y="6629400"/>
            <a:ext cx="8100392" cy="254000"/>
          </a:xfrm>
          <a:prstGeom prst="rect">
            <a:avLst/>
          </a:prstGeom>
        </p:spPr>
        <p:txBody>
          <a:bodyPr vert="horz" lIns="91440" tIns="45720" rIns="91440" bIns="45720" rtlCol="0" anchor="ctr"/>
          <a:lstStyle>
            <a:lvl1pPr algn="ctr">
              <a:defRPr sz="1200">
                <a:solidFill>
                  <a:schemeClr val="accent6">
                    <a:lumMod val="75000"/>
                  </a:schemeClr>
                </a:solidFill>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79646">
                    <a:lumMod val="75000"/>
                  </a:srgbClr>
                </a:solidFill>
                <a:effectLst/>
                <a:uLnTx/>
                <a:uFillTx/>
                <a:latin typeface="Lucida Grande"/>
                <a:ea typeface="Lucida Grande"/>
                <a:cs typeface="Lucida Grande"/>
              </a:rPr>
              <a:t>Florin </a:t>
            </a:r>
            <a:r>
              <a:rPr kumimoji="0" lang="en-US" sz="1200" b="0" i="0" u="none" strike="noStrike" kern="0" cap="none" spc="0" normalizeH="0" baseline="0" noProof="0" dirty="0" err="1">
                <a:ln>
                  <a:noFill/>
                </a:ln>
                <a:solidFill>
                  <a:srgbClr val="F79646">
                    <a:lumMod val="75000"/>
                  </a:srgbClr>
                </a:solidFill>
                <a:effectLst/>
                <a:uLnTx/>
                <a:uFillTx/>
                <a:latin typeface="Lucida Grande"/>
                <a:ea typeface="Lucida Grande"/>
                <a:cs typeface="Lucida Grande"/>
              </a:rPr>
              <a:t>Isaila</a:t>
            </a:r>
            <a:r>
              <a:rPr kumimoji="0" lang="en-US" sz="1200" b="0" i="0" u="none" strike="noStrike" kern="0" cap="none" spc="0" normalizeH="0" baseline="0" noProof="0" dirty="0">
                <a:ln>
                  <a:noFill/>
                </a:ln>
                <a:solidFill>
                  <a:srgbClr val="F79646">
                    <a:lumMod val="75000"/>
                  </a:srgbClr>
                </a:solidFill>
                <a:effectLst/>
                <a:uLnTx/>
                <a:uFillTx/>
                <a:latin typeface="Lucida Grande"/>
                <a:ea typeface="Lucida Grande"/>
                <a:cs typeface="Lucida Grande"/>
              </a:rPr>
              <a:t> - Cross-layer optimizations for the storage I/O software stack of large-scale HPC platforms</a:t>
            </a:r>
            <a:endParaRPr kumimoji="0" lang="en-US" sz="1200" b="0" i="0" u="none" strike="noStrike" kern="0" cap="none" spc="0" normalizeH="0" baseline="0" noProof="0" dirty="0">
              <a:ln>
                <a:noFill/>
              </a:ln>
              <a:solidFill>
                <a:srgbClr val="F79646">
                  <a:lumMod val="75000"/>
                </a:srgbClr>
              </a:solidFill>
              <a:effectLst/>
              <a:uLnTx/>
              <a:uFillTx/>
            </a:endParaRPr>
          </a:p>
        </p:txBody>
      </p:sp>
    </p:spTree>
    <p:extLst>
      <p:ext uri="{BB962C8B-B14F-4D97-AF65-F5344CB8AC3E}">
        <p14:creationId xmlns:p14="http://schemas.microsoft.com/office/powerpoint/2010/main" val="4251813992"/>
      </p:ext>
    </p:extLst>
  </p:cSld>
  <p:clrMapOvr>
    <a:masterClrMapping/>
  </p:clrMapOvr>
  <p:transition advClick="0" advTm="1500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lstStyle>
            <a:lvl1pPr algn="l">
              <a:defRPr sz="2000" b="1"/>
            </a:lvl1pPr>
          </a:lstStyle>
          <a:p>
            <a:r>
              <a:rPr lang="es-ES_tradnl"/>
              <a:t>Clic para editar título</a:t>
            </a:r>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_tradnl" noProof="0">
                <a:sym typeface="Helvetica" charset="0"/>
              </a:rPr>
              <a:t>Arrastre la imagen al marcador de posición o haga clic en el icono para agregar</a:t>
            </a:r>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Text Box 2"/>
          <p:cNvSpPr txBox="1">
            <a:spLocks noGrp="1" noChangeArrowheads="1"/>
          </p:cNvSpPr>
          <p:nvPr>
            <p:ph type="sldNum" sz="quarter" idx="10"/>
          </p:nvPr>
        </p:nvSpPr>
        <p:spPr>
          <a:ln/>
        </p:spPr>
        <p:txBody>
          <a:bodyPr/>
          <a:lstStyle>
            <a:lvl1pPr>
              <a:defRPr/>
            </a:lvl1pPr>
          </a:lstStyle>
          <a:p>
            <a:fld id="{A3B86051-E750-FA4B-AC5B-7AD50BA9F681}" type="slidenum">
              <a:rPr lang="en-US" smtClean="0"/>
              <a:pPr/>
              <a:t>‹Nº›</a:t>
            </a:fld>
            <a:endParaRPr lang="en-US"/>
          </a:p>
        </p:txBody>
      </p:sp>
      <p:sp>
        <p:nvSpPr>
          <p:cNvPr id="7" name="Footer Placeholder 2"/>
          <p:cNvSpPr>
            <a:spLocks noGrp="1"/>
          </p:cNvSpPr>
          <p:nvPr>
            <p:ph type="ftr" sz="quarter" idx="3"/>
          </p:nvPr>
        </p:nvSpPr>
        <p:spPr>
          <a:xfrm>
            <a:off x="1043608" y="6629400"/>
            <a:ext cx="8100392" cy="254000"/>
          </a:xfrm>
          <a:prstGeom prst="rect">
            <a:avLst/>
          </a:prstGeom>
        </p:spPr>
        <p:txBody>
          <a:bodyPr vert="horz" lIns="91440" tIns="45720" rIns="91440" bIns="45720" rtlCol="0" anchor="ctr"/>
          <a:lstStyle>
            <a:lvl1pPr algn="ctr">
              <a:defRPr sz="1200">
                <a:solidFill>
                  <a:schemeClr val="accent6">
                    <a:lumMod val="75000"/>
                  </a:schemeClr>
                </a:solidFill>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79646">
                    <a:lumMod val="75000"/>
                  </a:srgbClr>
                </a:solidFill>
                <a:effectLst/>
                <a:uLnTx/>
                <a:uFillTx/>
                <a:latin typeface="Lucida Grande"/>
                <a:ea typeface="Lucida Grande"/>
                <a:cs typeface="Lucida Grande"/>
              </a:rPr>
              <a:t>Florin </a:t>
            </a:r>
            <a:r>
              <a:rPr kumimoji="0" lang="en-US" sz="1200" b="0" i="0" u="none" strike="noStrike" kern="0" cap="none" spc="0" normalizeH="0" baseline="0" noProof="0" dirty="0" err="1">
                <a:ln>
                  <a:noFill/>
                </a:ln>
                <a:solidFill>
                  <a:srgbClr val="F79646">
                    <a:lumMod val="75000"/>
                  </a:srgbClr>
                </a:solidFill>
                <a:effectLst/>
                <a:uLnTx/>
                <a:uFillTx/>
                <a:latin typeface="Lucida Grande"/>
                <a:ea typeface="Lucida Grande"/>
                <a:cs typeface="Lucida Grande"/>
              </a:rPr>
              <a:t>Isaila</a:t>
            </a:r>
            <a:r>
              <a:rPr kumimoji="0" lang="en-US" sz="1200" b="0" i="0" u="none" strike="noStrike" kern="0" cap="none" spc="0" normalizeH="0" baseline="0" noProof="0" dirty="0">
                <a:ln>
                  <a:noFill/>
                </a:ln>
                <a:solidFill>
                  <a:srgbClr val="F79646">
                    <a:lumMod val="75000"/>
                  </a:srgbClr>
                </a:solidFill>
                <a:effectLst/>
                <a:uLnTx/>
                <a:uFillTx/>
                <a:latin typeface="Lucida Grande"/>
                <a:ea typeface="Lucida Grande"/>
                <a:cs typeface="Lucida Grande"/>
              </a:rPr>
              <a:t> - Cross-layer optimizations for the storage I/O software stack of large-scale HPC platforms</a:t>
            </a:r>
            <a:endParaRPr kumimoji="0" lang="en-US" sz="1200" b="0" i="0" u="none" strike="noStrike" kern="0" cap="none" spc="0" normalizeH="0" baseline="0" noProof="0" dirty="0">
              <a:ln>
                <a:noFill/>
              </a:ln>
              <a:solidFill>
                <a:srgbClr val="F79646">
                  <a:lumMod val="75000"/>
                </a:srgbClr>
              </a:solidFill>
              <a:effectLst/>
              <a:uLnTx/>
              <a:uFillTx/>
            </a:endParaRPr>
          </a:p>
        </p:txBody>
      </p:sp>
    </p:spTree>
    <p:extLst>
      <p:ext uri="{BB962C8B-B14F-4D97-AF65-F5344CB8AC3E}">
        <p14:creationId xmlns:p14="http://schemas.microsoft.com/office/powerpoint/2010/main" val="2258182959"/>
      </p:ext>
    </p:extLst>
  </p:cSld>
  <p:clrMapOvr>
    <a:masterClrMapping/>
  </p:clrMapOvr>
  <p:transition advClick="0" advTm="15000">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Text Box 2"/>
          <p:cNvSpPr txBox="1">
            <a:spLocks noGrp="1" noChangeArrowheads="1"/>
          </p:cNvSpPr>
          <p:nvPr>
            <p:ph type="sldNum" sz="quarter" idx="10"/>
          </p:nvPr>
        </p:nvSpPr>
        <p:spPr>
          <a:ln/>
        </p:spPr>
        <p:txBody>
          <a:bodyPr/>
          <a:lstStyle>
            <a:lvl1pPr>
              <a:defRPr/>
            </a:lvl1pPr>
          </a:lstStyle>
          <a:p>
            <a:fld id="{B19ABC2C-009C-C449-8914-0AE9B9875360}" type="slidenum">
              <a:rPr lang="en-US" smtClean="0"/>
              <a:pPr/>
              <a:t>‹Nº›</a:t>
            </a:fld>
            <a:endParaRPr lang="en-US"/>
          </a:p>
        </p:txBody>
      </p:sp>
      <p:sp>
        <p:nvSpPr>
          <p:cNvPr id="6" name="Footer Placeholder 2"/>
          <p:cNvSpPr>
            <a:spLocks noGrp="1"/>
          </p:cNvSpPr>
          <p:nvPr>
            <p:ph type="ftr" sz="quarter" idx="3"/>
          </p:nvPr>
        </p:nvSpPr>
        <p:spPr>
          <a:xfrm>
            <a:off x="1043608" y="6629400"/>
            <a:ext cx="8100392" cy="254000"/>
          </a:xfrm>
          <a:prstGeom prst="rect">
            <a:avLst/>
          </a:prstGeom>
        </p:spPr>
        <p:txBody>
          <a:bodyPr vert="horz" lIns="91440" tIns="45720" rIns="91440" bIns="45720" rtlCol="0" anchor="ctr"/>
          <a:lstStyle>
            <a:lvl1pPr algn="ctr">
              <a:defRPr sz="1200">
                <a:solidFill>
                  <a:schemeClr val="accent6">
                    <a:lumMod val="75000"/>
                  </a:schemeClr>
                </a:solidFill>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79646">
                    <a:lumMod val="75000"/>
                  </a:srgbClr>
                </a:solidFill>
                <a:effectLst/>
                <a:uLnTx/>
                <a:uFillTx/>
                <a:latin typeface="Lucida Grande"/>
                <a:ea typeface="Lucida Grande"/>
                <a:cs typeface="Lucida Grande"/>
              </a:rPr>
              <a:t>Florin </a:t>
            </a:r>
            <a:r>
              <a:rPr kumimoji="0" lang="en-US" sz="1200" b="0" i="0" u="none" strike="noStrike" kern="0" cap="none" spc="0" normalizeH="0" baseline="0" noProof="0" dirty="0" err="1">
                <a:ln>
                  <a:noFill/>
                </a:ln>
                <a:solidFill>
                  <a:srgbClr val="F79646">
                    <a:lumMod val="75000"/>
                  </a:srgbClr>
                </a:solidFill>
                <a:effectLst/>
                <a:uLnTx/>
                <a:uFillTx/>
                <a:latin typeface="Lucida Grande"/>
                <a:ea typeface="Lucida Grande"/>
                <a:cs typeface="Lucida Grande"/>
              </a:rPr>
              <a:t>Isaila</a:t>
            </a:r>
            <a:r>
              <a:rPr kumimoji="0" lang="en-US" sz="1200" b="0" i="0" u="none" strike="noStrike" kern="0" cap="none" spc="0" normalizeH="0" baseline="0" noProof="0" dirty="0">
                <a:ln>
                  <a:noFill/>
                </a:ln>
                <a:solidFill>
                  <a:srgbClr val="F79646">
                    <a:lumMod val="75000"/>
                  </a:srgbClr>
                </a:solidFill>
                <a:effectLst/>
                <a:uLnTx/>
                <a:uFillTx/>
                <a:latin typeface="Lucida Grande"/>
                <a:ea typeface="Lucida Grande"/>
                <a:cs typeface="Lucida Grande"/>
              </a:rPr>
              <a:t> - Cross-layer optimizations for the storage I/O software stack of large-scale HPC platforms</a:t>
            </a:r>
            <a:endParaRPr kumimoji="0" lang="en-US" sz="1200" b="0" i="0" u="none" strike="noStrike" kern="0" cap="none" spc="0" normalizeH="0" baseline="0" noProof="0" dirty="0">
              <a:ln>
                <a:noFill/>
              </a:ln>
              <a:solidFill>
                <a:srgbClr val="F79646">
                  <a:lumMod val="75000"/>
                </a:srgbClr>
              </a:solidFill>
              <a:effectLst/>
              <a:uLnTx/>
              <a:uFillTx/>
            </a:endParaRPr>
          </a:p>
        </p:txBody>
      </p:sp>
    </p:spTree>
    <p:extLst>
      <p:ext uri="{BB962C8B-B14F-4D97-AF65-F5344CB8AC3E}">
        <p14:creationId xmlns:p14="http://schemas.microsoft.com/office/powerpoint/2010/main" val="3177820529"/>
      </p:ext>
    </p:extLst>
  </p:cSld>
  <p:clrMapOvr>
    <a:masterClrMapping/>
  </p:clrMapOvr>
  <p:transition advClick="0" advTm="15000">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07175" y="12700"/>
            <a:ext cx="2079625" cy="6096000"/>
          </a:xfrm>
        </p:spPr>
        <p:txBody>
          <a:bodyPr vert="eaVert"/>
          <a:lstStyle/>
          <a:p>
            <a:r>
              <a:rPr lang="es-ES_tradnl"/>
              <a:t>Clic para editar título</a:t>
            </a:r>
          </a:p>
        </p:txBody>
      </p:sp>
      <p:sp>
        <p:nvSpPr>
          <p:cNvPr id="3" name="Marcador de texto vertical 2"/>
          <p:cNvSpPr>
            <a:spLocks noGrp="1"/>
          </p:cNvSpPr>
          <p:nvPr>
            <p:ph type="body" orient="vert" idx="1"/>
          </p:nvPr>
        </p:nvSpPr>
        <p:spPr>
          <a:xfrm>
            <a:off x="368300" y="12700"/>
            <a:ext cx="6086475" cy="6096000"/>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Text Box 2"/>
          <p:cNvSpPr txBox="1">
            <a:spLocks noGrp="1" noChangeArrowheads="1"/>
          </p:cNvSpPr>
          <p:nvPr>
            <p:ph type="sldNum" sz="quarter" idx="10"/>
          </p:nvPr>
        </p:nvSpPr>
        <p:spPr>
          <a:ln/>
        </p:spPr>
        <p:txBody>
          <a:bodyPr/>
          <a:lstStyle>
            <a:lvl1pPr>
              <a:defRPr/>
            </a:lvl1pPr>
          </a:lstStyle>
          <a:p>
            <a:fld id="{B29D01C2-A6D2-1548-94C2-E5B5B5C7B385}" type="slidenum">
              <a:rPr lang="en-US" smtClean="0"/>
              <a:pPr/>
              <a:t>‹Nº›</a:t>
            </a:fld>
            <a:endParaRPr lang="en-US"/>
          </a:p>
        </p:txBody>
      </p:sp>
      <p:sp>
        <p:nvSpPr>
          <p:cNvPr id="6" name="Footer Placeholder 2"/>
          <p:cNvSpPr>
            <a:spLocks noGrp="1"/>
          </p:cNvSpPr>
          <p:nvPr>
            <p:ph type="ftr" sz="quarter" idx="3"/>
          </p:nvPr>
        </p:nvSpPr>
        <p:spPr>
          <a:xfrm>
            <a:off x="1043608" y="6629400"/>
            <a:ext cx="8100392" cy="254000"/>
          </a:xfrm>
          <a:prstGeom prst="rect">
            <a:avLst/>
          </a:prstGeom>
        </p:spPr>
        <p:txBody>
          <a:bodyPr vert="horz" lIns="91440" tIns="45720" rIns="91440" bIns="45720" rtlCol="0" anchor="ctr"/>
          <a:lstStyle>
            <a:lvl1pPr algn="ctr">
              <a:defRPr sz="1200">
                <a:solidFill>
                  <a:schemeClr val="accent6">
                    <a:lumMod val="75000"/>
                  </a:schemeClr>
                </a:solidFill>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79646">
                    <a:lumMod val="75000"/>
                  </a:srgbClr>
                </a:solidFill>
                <a:effectLst/>
                <a:uLnTx/>
                <a:uFillTx/>
                <a:latin typeface="Lucida Grande"/>
                <a:ea typeface="Lucida Grande"/>
                <a:cs typeface="Lucida Grande"/>
              </a:rPr>
              <a:t>Florin </a:t>
            </a:r>
            <a:r>
              <a:rPr kumimoji="0" lang="en-US" sz="1200" b="0" i="0" u="none" strike="noStrike" kern="0" cap="none" spc="0" normalizeH="0" baseline="0" noProof="0" dirty="0" err="1">
                <a:ln>
                  <a:noFill/>
                </a:ln>
                <a:solidFill>
                  <a:srgbClr val="F79646">
                    <a:lumMod val="75000"/>
                  </a:srgbClr>
                </a:solidFill>
                <a:effectLst/>
                <a:uLnTx/>
                <a:uFillTx/>
                <a:latin typeface="Lucida Grande"/>
                <a:ea typeface="Lucida Grande"/>
                <a:cs typeface="Lucida Grande"/>
              </a:rPr>
              <a:t>Isaila</a:t>
            </a:r>
            <a:r>
              <a:rPr kumimoji="0" lang="en-US" sz="1200" b="0" i="0" u="none" strike="noStrike" kern="0" cap="none" spc="0" normalizeH="0" baseline="0" noProof="0" dirty="0">
                <a:ln>
                  <a:noFill/>
                </a:ln>
                <a:solidFill>
                  <a:srgbClr val="F79646">
                    <a:lumMod val="75000"/>
                  </a:srgbClr>
                </a:solidFill>
                <a:effectLst/>
                <a:uLnTx/>
                <a:uFillTx/>
                <a:latin typeface="Lucida Grande"/>
                <a:ea typeface="Lucida Grande"/>
                <a:cs typeface="Lucida Grande"/>
              </a:rPr>
              <a:t> - Cross-layer optimizations for the storage I/O software stack of large-scale HPC platforms</a:t>
            </a:r>
            <a:endParaRPr kumimoji="0" lang="en-US" sz="1200" b="0" i="0" u="none" strike="noStrike" kern="0" cap="none" spc="0" normalizeH="0" baseline="0" noProof="0" dirty="0">
              <a:ln>
                <a:noFill/>
              </a:ln>
              <a:solidFill>
                <a:srgbClr val="F79646">
                  <a:lumMod val="75000"/>
                </a:srgbClr>
              </a:solidFill>
              <a:effectLst/>
              <a:uLnTx/>
              <a:uFillTx/>
            </a:endParaRPr>
          </a:p>
        </p:txBody>
      </p:sp>
    </p:spTree>
    <p:extLst>
      <p:ext uri="{BB962C8B-B14F-4D97-AF65-F5344CB8AC3E}">
        <p14:creationId xmlns:p14="http://schemas.microsoft.com/office/powerpoint/2010/main" val="3914159581"/>
      </p:ext>
    </p:extLst>
  </p:cSld>
  <p:clrMapOvr>
    <a:masterClrMapping/>
  </p:clrMapOvr>
  <p:transition advClick="0" advTm="15000">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Title 1"/>
          <p:cNvSpPr>
            <a:spLocks noGrp="1"/>
          </p:cNvSpPr>
          <p:nvPr>
            <p:ph type="title"/>
          </p:nvPr>
        </p:nvSpPr>
        <p:spPr>
          <a:xfrm>
            <a:off x="931863" y="96840"/>
            <a:ext cx="7156450" cy="1412875"/>
          </a:xfrm>
        </p:spPr>
        <p:txBody>
          <a:bodyPr/>
          <a:lstStyle/>
          <a:p>
            <a:r>
              <a:rPr lang="es-ES_tradnl"/>
              <a:t>Clic para editar título</a:t>
            </a:r>
            <a:endParaRPr lang="en-US"/>
          </a:p>
        </p:txBody>
      </p:sp>
      <p:sp>
        <p:nvSpPr>
          <p:cNvPr id="3" name="Text Placeholder 2"/>
          <p:cNvSpPr>
            <a:spLocks noGrp="1"/>
          </p:cNvSpPr>
          <p:nvPr>
            <p:ph type="body" sz="half" idx="1"/>
          </p:nvPr>
        </p:nvSpPr>
        <p:spPr>
          <a:xfrm>
            <a:off x="949325" y="1981201"/>
            <a:ext cx="3752850" cy="4113213"/>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4" name="Content Placeholder 3"/>
          <p:cNvSpPr>
            <a:spLocks noGrp="1"/>
          </p:cNvSpPr>
          <p:nvPr>
            <p:ph sz="half" idx="2"/>
          </p:nvPr>
        </p:nvSpPr>
        <p:spPr>
          <a:xfrm>
            <a:off x="4854575" y="1981201"/>
            <a:ext cx="3754438" cy="4113213"/>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5" name="Rectangle 5"/>
          <p:cNvSpPr>
            <a:spLocks noGrp="1" noChangeArrowheads="1"/>
          </p:cNvSpPr>
          <p:nvPr>
            <p:ph type="dt" idx="10"/>
          </p:nvPr>
        </p:nvSpPr>
        <p:spPr>
          <a:xfrm>
            <a:off x="946150" y="6248400"/>
            <a:ext cx="1903413" cy="455613"/>
          </a:xfrm>
          <a:prstGeom prst="rect">
            <a:avLst/>
          </a:prstGeom>
        </p:spPr>
        <p:txBody>
          <a:bodyPr/>
          <a:lstStyle>
            <a:lvl1pPr>
              <a:defRPr>
                <a:latin typeface="Arial" charset="0"/>
                <a:ea typeface="ヒラギノ角ゴ ProN W3" charset="-128"/>
                <a:cs typeface="+mn-cs"/>
                <a:sym typeface="Arial" charset="0"/>
              </a:defRPr>
            </a:lvl1pPr>
          </a:lstStyle>
          <a:p>
            <a:pPr>
              <a:defRPr/>
            </a:pPr>
            <a:endParaRPr lang="en-GB"/>
          </a:p>
        </p:txBody>
      </p:sp>
      <p:sp>
        <p:nvSpPr>
          <p:cNvPr id="7" name="Rectangle 7"/>
          <p:cNvSpPr>
            <a:spLocks noGrp="1" noChangeArrowheads="1"/>
          </p:cNvSpPr>
          <p:nvPr>
            <p:ph type="sldNum" idx="12"/>
          </p:nvPr>
        </p:nvSpPr>
        <p:spPr/>
        <p:txBody>
          <a:bodyPr/>
          <a:lstStyle>
            <a:lvl1pPr>
              <a:defRPr/>
            </a:lvl1pPr>
          </a:lstStyle>
          <a:p>
            <a:fld id="{DDD3A5C1-F680-BA4B-A941-D1CBA546B01B}" type="slidenum">
              <a:rPr lang="en-GB" smtClean="0"/>
              <a:pPr/>
              <a:t>‹Nº›</a:t>
            </a:fld>
            <a:endParaRPr lang="en-GB"/>
          </a:p>
        </p:txBody>
      </p:sp>
      <p:sp>
        <p:nvSpPr>
          <p:cNvPr id="9" name="Footer Placeholder 2"/>
          <p:cNvSpPr>
            <a:spLocks noGrp="1"/>
          </p:cNvSpPr>
          <p:nvPr>
            <p:ph type="ftr" sz="quarter" idx="3"/>
          </p:nvPr>
        </p:nvSpPr>
        <p:spPr>
          <a:xfrm>
            <a:off x="1043608" y="6629400"/>
            <a:ext cx="8100392" cy="254000"/>
          </a:xfrm>
          <a:prstGeom prst="rect">
            <a:avLst/>
          </a:prstGeom>
        </p:spPr>
        <p:txBody>
          <a:bodyPr vert="horz" lIns="91440" tIns="45720" rIns="91440" bIns="45720" rtlCol="0" anchor="ctr"/>
          <a:lstStyle>
            <a:lvl1pPr algn="ctr">
              <a:defRPr sz="1200">
                <a:solidFill>
                  <a:schemeClr val="accent6">
                    <a:lumMod val="75000"/>
                  </a:schemeClr>
                </a:solidFill>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79646">
                    <a:lumMod val="75000"/>
                  </a:srgbClr>
                </a:solidFill>
                <a:effectLst/>
                <a:uLnTx/>
                <a:uFillTx/>
                <a:latin typeface="Lucida Grande"/>
                <a:ea typeface="Lucida Grande"/>
                <a:cs typeface="Lucida Grande"/>
              </a:rPr>
              <a:t>Florin </a:t>
            </a:r>
            <a:r>
              <a:rPr kumimoji="0" lang="en-US" sz="1200" b="0" i="0" u="none" strike="noStrike" kern="0" cap="none" spc="0" normalizeH="0" baseline="0" noProof="0" dirty="0" err="1">
                <a:ln>
                  <a:noFill/>
                </a:ln>
                <a:solidFill>
                  <a:srgbClr val="F79646">
                    <a:lumMod val="75000"/>
                  </a:srgbClr>
                </a:solidFill>
                <a:effectLst/>
                <a:uLnTx/>
                <a:uFillTx/>
                <a:latin typeface="Lucida Grande"/>
                <a:ea typeface="Lucida Grande"/>
                <a:cs typeface="Lucida Grande"/>
              </a:rPr>
              <a:t>Isaila</a:t>
            </a:r>
            <a:r>
              <a:rPr kumimoji="0" lang="en-US" sz="1200" b="0" i="0" u="none" strike="noStrike" kern="0" cap="none" spc="0" normalizeH="0" baseline="0" noProof="0" dirty="0">
                <a:ln>
                  <a:noFill/>
                </a:ln>
                <a:solidFill>
                  <a:srgbClr val="F79646">
                    <a:lumMod val="75000"/>
                  </a:srgbClr>
                </a:solidFill>
                <a:effectLst/>
                <a:uLnTx/>
                <a:uFillTx/>
                <a:latin typeface="Lucida Grande"/>
                <a:ea typeface="Lucida Grande"/>
                <a:cs typeface="Lucida Grande"/>
              </a:rPr>
              <a:t> - Cross-layer optimizations for the storage I/O software stack of large-scale HPC platforms</a:t>
            </a:r>
            <a:endParaRPr kumimoji="0" lang="en-US" sz="1200" b="0" i="0" u="none" strike="noStrike" kern="0" cap="none" spc="0" normalizeH="0" baseline="0" noProof="0" dirty="0">
              <a:ln>
                <a:noFill/>
              </a:ln>
              <a:solidFill>
                <a:srgbClr val="F79646">
                  <a:lumMod val="75000"/>
                </a:srgbClr>
              </a:solidFill>
              <a:effectLst/>
              <a:uLnTx/>
              <a:uFillTx/>
            </a:endParaRPr>
          </a:p>
        </p:txBody>
      </p:sp>
    </p:spTree>
    <p:extLst>
      <p:ext uri="{BB962C8B-B14F-4D97-AF65-F5344CB8AC3E}">
        <p14:creationId xmlns:p14="http://schemas.microsoft.com/office/powerpoint/2010/main" val="851243732"/>
      </p:ext>
    </p:extLst>
  </p:cSld>
  <p:clrMapOvr>
    <a:masterClrMapping/>
  </p:clrMapOvr>
  <p:transition advClick="0" advTm="15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_tradnl"/>
              <a:t>Haga clic para modificar el estilo de texto del patrón</a:t>
            </a:r>
          </a:p>
        </p:txBody>
      </p:sp>
      <p:sp>
        <p:nvSpPr>
          <p:cNvPr id="4" name="Footer Placeholder 2"/>
          <p:cNvSpPr>
            <a:spLocks noGrp="1"/>
          </p:cNvSpPr>
          <p:nvPr>
            <p:ph type="ftr" sz="quarter" idx="3"/>
          </p:nvPr>
        </p:nvSpPr>
        <p:spPr>
          <a:xfrm>
            <a:off x="1043608" y="6629400"/>
            <a:ext cx="8100392" cy="254000"/>
          </a:xfrm>
          <a:prstGeom prst="rect">
            <a:avLst/>
          </a:prstGeom>
        </p:spPr>
        <p:txBody>
          <a:bodyPr vert="horz" lIns="91440" tIns="45720" rIns="91440" bIns="45720" rtlCol="0" anchor="ctr"/>
          <a:lstStyle>
            <a:lvl1pPr algn="ctr">
              <a:defRPr sz="1200">
                <a:solidFill>
                  <a:schemeClr val="accent6">
                    <a:lumMod val="75000"/>
                  </a:schemeClr>
                </a:solidFill>
              </a:defRPr>
            </a:lvl1pPr>
          </a:lstStyle>
          <a:p>
            <a:r>
              <a:rPr lang="en-US" dirty="0">
                <a:latin typeface="Lucida Grande"/>
                <a:ea typeface="Lucida Grande"/>
                <a:cs typeface="Lucida Grande"/>
              </a:rPr>
              <a:t>Florin </a:t>
            </a:r>
            <a:r>
              <a:rPr lang="en-US" dirty="0" err="1">
                <a:latin typeface="Lucida Grande"/>
                <a:ea typeface="Lucida Grande"/>
                <a:cs typeface="Lucida Grande"/>
              </a:rPr>
              <a:t>Isaila</a:t>
            </a:r>
            <a:r>
              <a:rPr lang="en-US" dirty="0">
                <a:latin typeface="Lucida Grande"/>
                <a:ea typeface="Lucida Grande"/>
                <a:cs typeface="Lucida Grande"/>
              </a:rPr>
              <a:t> - Cross-layer optimizations for the storage I/O software stack of large-scale HPC platforms</a:t>
            </a:r>
            <a:endParaRPr lang="en-US" dirty="0"/>
          </a:p>
        </p:txBody>
      </p:sp>
    </p:spTree>
    <p:extLst>
      <p:ext uri="{BB962C8B-B14F-4D97-AF65-F5344CB8AC3E}">
        <p14:creationId xmlns:p14="http://schemas.microsoft.com/office/powerpoint/2010/main" val="2967569799"/>
      </p:ext>
    </p:extLst>
  </p:cSld>
  <p:clrMapOvr>
    <a:masterClrMapping/>
  </p:clrMapOvr>
  <p:transition advClick="0" advTm="15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a:p>
        </p:txBody>
      </p:sp>
      <p:sp>
        <p:nvSpPr>
          <p:cNvPr id="3" name="Content Placeholder 2"/>
          <p:cNvSpPr>
            <a:spLocks noGrp="1"/>
          </p:cNvSpPr>
          <p:nvPr>
            <p:ph sz="half" idx="1"/>
          </p:nvPr>
        </p:nvSpPr>
        <p:spPr>
          <a:xfrm>
            <a:off x="457200" y="1885950"/>
            <a:ext cx="4013200" cy="497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4" name="Content Placeholder 3"/>
          <p:cNvSpPr>
            <a:spLocks noGrp="1"/>
          </p:cNvSpPr>
          <p:nvPr>
            <p:ph sz="half" idx="2"/>
          </p:nvPr>
        </p:nvSpPr>
        <p:spPr>
          <a:xfrm>
            <a:off x="4622800" y="1885950"/>
            <a:ext cx="4013200" cy="497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5" name="Footer Placeholder 2"/>
          <p:cNvSpPr>
            <a:spLocks noGrp="1"/>
          </p:cNvSpPr>
          <p:nvPr>
            <p:ph type="ftr" sz="quarter" idx="3"/>
          </p:nvPr>
        </p:nvSpPr>
        <p:spPr>
          <a:xfrm>
            <a:off x="1043608" y="6629400"/>
            <a:ext cx="8100392" cy="254000"/>
          </a:xfrm>
          <a:prstGeom prst="rect">
            <a:avLst/>
          </a:prstGeom>
        </p:spPr>
        <p:txBody>
          <a:bodyPr vert="horz" lIns="91440" tIns="45720" rIns="91440" bIns="45720" rtlCol="0" anchor="ctr"/>
          <a:lstStyle>
            <a:lvl1pPr algn="ctr">
              <a:defRPr sz="1200">
                <a:solidFill>
                  <a:schemeClr val="accent6">
                    <a:lumMod val="75000"/>
                  </a:schemeClr>
                </a:solidFill>
              </a:defRPr>
            </a:lvl1pPr>
          </a:lstStyle>
          <a:p>
            <a:r>
              <a:rPr lang="en-US" dirty="0">
                <a:latin typeface="Lucida Grande"/>
                <a:ea typeface="Lucida Grande"/>
                <a:cs typeface="Lucida Grande"/>
              </a:rPr>
              <a:t>Florin </a:t>
            </a:r>
            <a:r>
              <a:rPr lang="en-US" dirty="0" err="1">
                <a:latin typeface="Lucida Grande"/>
                <a:ea typeface="Lucida Grande"/>
                <a:cs typeface="Lucida Grande"/>
              </a:rPr>
              <a:t>Isaila</a:t>
            </a:r>
            <a:r>
              <a:rPr lang="en-US" dirty="0">
                <a:latin typeface="Lucida Grande"/>
                <a:ea typeface="Lucida Grande"/>
                <a:cs typeface="Lucida Grande"/>
              </a:rPr>
              <a:t> - Cross-layer optimizations for the storage I/O software stack of large-scale HPC platforms</a:t>
            </a:r>
            <a:endParaRPr lang="en-US" dirty="0"/>
          </a:p>
        </p:txBody>
      </p:sp>
    </p:spTree>
    <p:extLst>
      <p:ext uri="{BB962C8B-B14F-4D97-AF65-F5344CB8AC3E}">
        <p14:creationId xmlns:p14="http://schemas.microsoft.com/office/powerpoint/2010/main" val="4147659826"/>
      </p:ext>
    </p:extLst>
  </p:cSld>
  <p:clrMapOvr>
    <a:masterClrMapping/>
  </p:clrMapOvr>
  <p:transition advClick="0" advTm="15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s-ES_tradnl"/>
              <a:t>Clic para editar título</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7" name="Footer Placeholder 2"/>
          <p:cNvSpPr>
            <a:spLocks noGrp="1"/>
          </p:cNvSpPr>
          <p:nvPr>
            <p:ph type="ftr" sz="quarter" idx="10"/>
          </p:nvPr>
        </p:nvSpPr>
        <p:spPr>
          <a:xfrm>
            <a:off x="1043608" y="6629400"/>
            <a:ext cx="8100392" cy="254000"/>
          </a:xfrm>
          <a:prstGeom prst="rect">
            <a:avLst/>
          </a:prstGeom>
        </p:spPr>
        <p:txBody>
          <a:bodyPr vert="horz" lIns="91440" tIns="45720" rIns="91440" bIns="45720" rtlCol="0" anchor="ctr"/>
          <a:lstStyle>
            <a:lvl1pPr algn="ctr">
              <a:defRPr sz="1200">
                <a:solidFill>
                  <a:schemeClr val="accent6">
                    <a:lumMod val="75000"/>
                  </a:schemeClr>
                </a:solidFill>
              </a:defRPr>
            </a:lvl1pPr>
          </a:lstStyle>
          <a:p>
            <a:r>
              <a:rPr lang="en-US" dirty="0">
                <a:latin typeface="Lucida Grande"/>
                <a:ea typeface="Lucida Grande"/>
                <a:cs typeface="Lucida Grande"/>
              </a:rPr>
              <a:t>Florin </a:t>
            </a:r>
            <a:r>
              <a:rPr lang="en-US" dirty="0" err="1">
                <a:latin typeface="Lucida Grande"/>
                <a:ea typeface="Lucida Grande"/>
                <a:cs typeface="Lucida Grande"/>
              </a:rPr>
              <a:t>Isaila</a:t>
            </a:r>
            <a:r>
              <a:rPr lang="en-US" dirty="0">
                <a:latin typeface="Lucida Grande"/>
                <a:ea typeface="Lucida Grande"/>
                <a:cs typeface="Lucida Grande"/>
              </a:rPr>
              <a:t> - Cross-layer optimizations for the storage I/O software stack of large-scale HPC platforms</a:t>
            </a:r>
            <a:endParaRPr lang="en-US" dirty="0"/>
          </a:p>
        </p:txBody>
      </p:sp>
    </p:spTree>
    <p:extLst>
      <p:ext uri="{BB962C8B-B14F-4D97-AF65-F5344CB8AC3E}">
        <p14:creationId xmlns:p14="http://schemas.microsoft.com/office/powerpoint/2010/main" val="732021189"/>
      </p:ext>
    </p:extLst>
  </p:cSld>
  <p:clrMapOvr>
    <a:masterClrMapping/>
  </p:clrMapOvr>
  <p:transition advClick="0" advTm="15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a:p>
        </p:txBody>
      </p:sp>
      <p:sp>
        <p:nvSpPr>
          <p:cNvPr id="3" name="Footer Placeholder 2"/>
          <p:cNvSpPr>
            <a:spLocks noGrp="1"/>
          </p:cNvSpPr>
          <p:nvPr>
            <p:ph type="ftr" sz="quarter" idx="3"/>
          </p:nvPr>
        </p:nvSpPr>
        <p:spPr>
          <a:xfrm>
            <a:off x="1043608" y="6629400"/>
            <a:ext cx="8100392" cy="254000"/>
          </a:xfrm>
          <a:prstGeom prst="rect">
            <a:avLst/>
          </a:prstGeom>
        </p:spPr>
        <p:txBody>
          <a:bodyPr vert="horz" lIns="91440" tIns="45720" rIns="91440" bIns="45720" rtlCol="0" anchor="ctr"/>
          <a:lstStyle>
            <a:lvl1pPr algn="ctr">
              <a:defRPr sz="1200">
                <a:solidFill>
                  <a:schemeClr val="accent6">
                    <a:lumMod val="75000"/>
                  </a:schemeClr>
                </a:solidFill>
              </a:defRPr>
            </a:lvl1pPr>
          </a:lstStyle>
          <a:p>
            <a:r>
              <a:rPr lang="en-US" dirty="0">
                <a:latin typeface="Lucida Grande"/>
                <a:ea typeface="Lucida Grande"/>
                <a:cs typeface="Lucida Grande"/>
              </a:rPr>
              <a:t>Florin </a:t>
            </a:r>
            <a:r>
              <a:rPr lang="en-US" dirty="0" err="1">
                <a:latin typeface="Lucida Grande"/>
                <a:ea typeface="Lucida Grande"/>
                <a:cs typeface="Lucida Grande"/>
              </a:rPr>
              <a:t>Isaila</a:t>
            </a:r>
            <a:r>
              <a:rPr lang="en-US" dirty="0">
                <a:latin typeface="Lucida Grande"/>
                <a:ea typeface="Lucida Grande"/>
                <a:cs typeface="Lucida Grande"/>
              </a:rPr>
              <a:t> - Cross-layer optimizations for the storage I/O software stack of large-scale HPC platforms</a:t>
            </a:r>
            <a:endParaRPr lang="en-US" dirty="0"/>
          </a:p>
        </p:txBody>
      </p:sp>
    </p:spTree>
    <p:extLst>
      <p:ext uri="{BB962C8B-B14F-4D97-AF65-F5344CB8AC3E}">
        <p14:creationId xmlns:p14="http://schemas.microsoft.com/office/powerpoint/2010/main" val="284116165"/>
      </p:ext>
    </p:extLst>
  </p:cSld>
  <p:clrMapOvr>
    <a:masterClrMapping/>
  </p:clrMapOvr>
  <p:transition advClick="0" advTm="15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a:t>Clic para editar título</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_tradnl"/>
              <a:t>Haga clic para modificar el estilo de subtítulo del patrón</a:t>
            </a:r>
          </a:p>
        </p:txBody>
      </p:sp>
      <p:sp>
        <p:nvSpPr>
          <p:cNvPr id="4" name="Text Box 2"/>
          <p:cNvSpPr txBox="1">
            <a:spLocks noGrp="1" noChangeArrowheads="1"/>
          </p:cNvSpPr>
          <p:nvPr>
            <p:ph type="sldNum" sz="quarter" idx="10"/>
          </p:nvPr>
        </p:nvSpPr>
        <p:spPr>
          <a:ln/>
        </p:spPr>
        <p:txBody>
          <a:bodyPr/>
          <a:lstStyle>
            <a:lvl1pPr>
              <a:defRPr/>
            </a:lvl1pPr>
          </a:lstStyle>
          <a:p>
            <a:fld id="{943DB1EF-6EE6-F346-9A47-935620B3D0E2}" type="slidenum">
              <a:rPr lang="en-US" smtClean="0"/>
              <a:pPr/>
              <a:t>‹Nº›</a:t>
            </a:fld>
            <a:endParaRPr lang="en-US"/>
          </a:p>
        </p:txBody>
      </p:sp>
      <p:sp>
        <p:nvSpPr>
          <p:cNvPr id="6" name="Footer Placeholder 2"/>
          <p:cNvSpPr>
            <a:spLocks noGrp="1"/>
          </p:cNvSpPr>
          <p:nvPr>
            <p:ph type="ftr" sz="quarter" idx="3"/>
          </p:nvPr>
        </p:nvSpPr>
        <p:spPr>
          <a:xfrm>
            <a:off x="1043608" y="6629400"/>
            <a:ext cx="8100392" cy="254000"/>
          </a:xfrm>
          <a:prstGeom prst="rect">
            <a:avLst/>
          </a:prstGeom>
        </p:spPr>
        <p:txBody>
          <a:bodyPr vert="horz" lIns="91440" tIns="45720" rIns="91440" bIns="45720" rtlCol="0" anchor="ctr"/>
          <a:lstStyle>
            <a:lvl1pPr algn="ctr">
              <a:defRPr sz="1200">
                <a:solidFill>
                  <a:schemeClr val="accent6">
                    <a:lumMod val="75000"/>
                  </a:schemeClr>
                </a:solidFill>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79646">
                    <a:lumMod val="75000"/>
                  </a:srgbClr>
                </a:solidFill>
                <a:effectLst/>
                <a:uLnTx/>
                <a:uFillTx/>
                <a:latin typeface="Lucida Grande"/>
                <a:ea typeface="Lucida Grande"/>
                <a:cs typeface="Lucida Grande"/>
              </a:rPr>
              <a:t>Florin </a:t>
            </a:r>
            <a:r>
              <a:rPr kumimoji="0" lang="en-US" sz="1200" b="0" i="0" u="none" strike="noStrike" kern="0" cap="none" spc="0" normalizeH="0" baseline="0" noProof="0" dirty="0" err="1">
                <a:ln>
                  <a:noFill/>
                </a:ln>
                <a:solidFill>
                  <a:srgbClr val="F79646">
                    <a:lumMod val="75000"/>
                  </a:srgbClr>
                </a:solidFill>
                <a:effectLst/>
                <a:uLnTx/>
                <a:uFillTx/>
                <a:latin typeface="Lucida Grande"/>
                <a:ea typeface="Lucida Grande"/>
                <a:cs typeface="Lucida Grande"/>
              </a:rPr>
              <a:t>Isaila</a:t>
            </a:r>
            <a:r>
              <a:rPr kumimoji="0" lang="en-US" sz="1200" b="0" i="0" u="none" strike="noStrike" kern="0" cap="none" spc="0" normalizeH="0" baseline="0" noProof="0" dirty="0">
                <a:ln>
                  <a:noFill/>
                </a:ln>
                <a:solidFill>
                  <a:srgbClr val="F79646">
                    <a:lumMod val="75000"/>
                  </a:srgbClr>
                </a:solidFill>
                <a:effectLst/>
                <a:uLnTx/>
                <a:uFillTx/>
                <a:latin typeface="Lucida Grande"/>
                <a:ea typeface="Lucida Grande"/>
                <a:cs typeface="Lucida Grande"/>
              </a:rPr>
              <a:t> - Cross-layer optimizations for the storage I/O software stack of large-scale HPC platforms</a:t>
            </a:r>
            <a:endParaRPr kumimoji="0" lang="en-US" sz="1200" b="0" i="0" u="none" strike="noStrike" kern="0" cap="none" spc="0" normalizeH="0" baseline="0" noProof="0" dirty="0">
              <a:ln>
                <a:noFill/>
              </a:ln>
              <a:solidFill>
                <a:srgbClr val="F79646">
                  <a:lumMod val="75000"/>
                </a:srgbClr>
              </a:solidFill>
              <a:effectLst/>
              <a:uLnTx/>
              <a:uFillTx/>
            </a:endParaRPr>
          </a:p>
        </p:txBody>
      </p:sp>
    </p:spTree>
    <p:extLst>
      <p:ext uri="{BB962C8B-B14F-4D97-AF65-F5344CB8AC3E}">
        <p14:creationId xmlns:p14="http://schemas.microsoft.com/office/powerpoint/2010/main" val="1316605443"/>
      </p:ext>
    </p:extLst>
  </p:cSld>
  <p:clrMapOvr>
    <a:masterClrMapping/>
  </p:clrMapOvr>
  <p:transition advClick="0" advTm="15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Text Box 2"/>
          <p:cNvSpPr txBox="1">
            <a:spLocks noGrp="1" noChangeArrowheads="1"/>
          </p:cNvSpPr>
          <p:nvPr>
            <p:ph type="sldNum" sz="quarter" idx="10"/>
          </p:nvPr>
        </p:nvSpPr>
        <p:spPr/>
        <p:txBody>
          <a:bodyPr/>
          <a:lstStyle>
            <a:lvl1pPr>
              <a:defRPr/>
            </a:lvl1pPr>
          </a:lstStyle>
          <a:p>
            <a:fld id="{5ADD0413-31B4-B540-B5BB-0C49FEC142E9}" type="slidenum">
              <a:rPr lang="en-US" smtClean="0"/>
              <a:pPr/>
              <a:t>‹Nº›</a:t>
            </a:fld>
            <a:endParaRPr lang="en-US"/>
          </a:p>
        </p:txBody>
      </p:sp>
      <p:sp>
        <p:nvSpPr>
          <p:cNvPr id="7" name="Footer Placeholder 2"/>
          <p:cNvSpPr>
            <a:spLocks noGrp="1"/>
          </p:cNvSpPr>
          <p:nvPr>
            <p:ph type="ftr" sz="quarter" idx="3"/>
          </p:nvPr>
        </p:nvSpPr>
        <p:spPr>
          <a:xfrm>
            <a:off x="1043608" y="6629400"/>
            <a:ext cx="8100392" cy="254000"/>
          </a:xfrm>
          <a:prstGeom prst="rect">
            <a:avLst/>
          </a:prstGeom>
        </p:spPr>
        <p:txBody>
          <a:bodyPr vert="horz" lIns="91440" tIns="45720" rIns="91440" bIns="45720" rtlCol="0" anchor="ctr"/>
          <a:lstStyle>
            <a:lvl1pPr algn="ctr">
              <a:defRPr sz="1200">
                <a:solidFill>
                  <a:schemeClr val="accent6">
                    <a:lumMod val="75000"/>
                  </a:schemeClr>
                </a:solidFill>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79646">
                    <a:lumMod val="75000"/>
                  </a:srgbClr>
                </a:solidFill>
                <a:effectLst/>
                <a:uLnTx/>
                <a:uFillTx/>
                <a:latin typeface="Lucida Grande"/>
                <a:ea typeface="Lucida Grande"/>
                <a:cs typeface="Lucida Grande"/>
              </a:rPr>
              <a:t>Florin </a:t>
            </a:r>
            <a:r>
              <a:rPr kumimoji="0" lang="en-US" sz="1200" b="0" i="0" u="none" strike="noStrike" kern="0" cap="none" spc="0" normalizeH="0" baseline="0" noProof="0" dirty="0" err="1">
                <a:ln>
                  <a:noFill/>
                </a:ln>
                <a:solidFill>
                  <a:srgbClr val="F79646">
                    <a:lumMod val="75000"/>
                  </a:srgbClr>
                </a:solidFill>
                <a:effectLst/>
                <a:uLnTx/>
                <a:uFillTx/>
                <a:latin typeface="Lucida Grande"/>
                <a:ea typeface="Lucida Grande"/>
                <a:cs typeface="Lucida Grande"/>
              </a:rPr>
              <a:t>Isaila</a:t>
            </a:r>
            <a:r>
              <a:rPr kumimoji="0" lang="en-US" sz="1200" b="0" i="0" u="none" strike="noStrike" kern="0" cap="none" spc="0" normalizeH="0" baseline="0" noProof="0" dirty="0">
                <a:ln>
                  <a:noFill/>
                </a:ln>
                <a:solidFill>
                  <a:srgbClr val="F79646">
                    <a:lumMod val="75000"/>
                  </a:srgbClr>
                </a:solidFill>
                <a:effectLst/>
                <a:uLnTx/>
                <a:uFillTx/>
                <a:latin typeface="Lucida Grande"/>
                <a:ea typeface="Lucida Grande"/>
                <a:cs typeface="Lucida Grande"/>
              </a:rPr>
              <a:t> - Cross-layer optimizations for the storage I/O software stack of large-scale HPC platforms</a:t>
            </a:r>
            <a:endParaRPr kumimoji="0" lang="en-US" sz="1200" b="0" i="0" u="none" strike="noStrike" kern="0" cap="none" spc="0" normalizeH="0" baseline="0" noProof="0" dirty="0">
              <a:ln>
                <a:noFill/>
              </a:ln>
              <a:solidFill>
                <a:srgbClr val="F79646">
                  <a:lumMod val="75000"/>
                </a:srgbClr>
              </a:solidFill>
              <a:effectLst/>
              <a:uLnTx/>
              <a:uFillTx/>
            </a:endParaRPr>
          </a:p>
        </p:txBody>
      </p:sp>
    </p:spTree>
    <p:extLst>
      <p:ext uri="{BB962C8B-B14F-4D97-AF65-F5344CB8AC3E}">
        <p14:creationId xmlns:p14="http://schemas.microsoft.com/office/powerpoint/2010/main" val="89373537"/>
      </p:ext>
    </p:extLst>
  </p:cSld>
  <p:clrMapOvr>
    <a:masterClrMapping/>
  </p:clrMapOvr>
  <p:transition advClick="0" advTm="15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_tradnl"/>
              <a:t>Haga clic para modificar el estilo de texto del patrón</a:t>
            </a:r>
          </a:p>
        </p:txBody>
      </p:sp>
      <p:sp>
        <p:nvSpPr>
          <p:cNvPr id="5" name="Text Box 2"/>
          <p:cNvSpPr txBox="1">
            <a:spLocks noGrp="1" noChangeArrowheads="1"/>
          </p:cNvSpPr>
          <p:nvPr>
            <p:ph type="sldNum" sz="quarter" idx="10"/>
          </p:nvPr>
        </p:nvSpPr>
        <p:spPr/>
        <p:txBody>
          <a:bodyPr/>
          <a:lstStyle>
            <a:lvl1pPr>
              <a:defRPr/>
            </a:lvl1pPr>
          </a:lstStyle>
          <a:p>
            <a:fld id="{D07AE37A-AB39-2D40-9DDE-CDCEC17A0D2C}" type="slidenum">
              <a:rPr lang="en-US" smtClean="0"/>
              <a:pPr/>
              <a:t>‹Nº›</a:t>
            </a:fld>
            <a:endParaRPr lang="en-US"/>
          </a:p>
        </p:txBody>
      </p:sp>
      <p:sp>
        <p:nvSpPr>
          <p:cNvPr id="7" name="Footer Placeholder 2"/>
          <p:cNvSpPr>
            <a:spLocks noGrp="1"/>
          </p:cNvSpPr>
          <p:nvPr>
            <p:ph type="ftr" sz="quarter" idx="3"/>
          </p:nvPr>
        </p:nvSpPr>
        <p:spPr>
          <a:xfrm>
            <a:off x="1043608" y="6629400"/>
            <a:ext cx="8100392" cy="254000"/>
          </a:xfrm>
          <a:prstGeom prst="rect">
            <a:avLst/>
          </a:prstGeom>
        </p:spPr>
        <p:txBody>
          <a:bodyPr vert="horz" lIns="91440" tIns="45720" rIns="91440" bIns="45720" rtlCol="0" anchor="ctr"/>
          <a:lstStyle>
            <a:lvl1pPr algn="ctr">
              <a:defRPr sz="1200">
                <a:solidFill>
                  <a:schemeClr val="accent6">
                    <a:lumMod val="75000"/>
                  </a:schemeClr>
                </a:solidFill>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79646">
                    <a:lumMod val="75000"/>
                  </a:srgbClr>
                </a:solidFill>
                <a:effectLst/>
                <a:uLnTx/>
                <a:uFillTx/>
                <a:latin typeface="Lucida Grande"/>
                <a:ea typeface="Lucida Grande"/>
                <a:cs typeface="Lucida Grande"/>
              </a:rPr>
              <a:t>Florin </a:t>
            </a:r>
            <a:r>
              <a:rPr kumimoji="0" lang="en-US" sz="1200" b="0" i="0" u="none" strike="noStrike" kern="0" cap="none" spc="0" normalizeH="0" baseline="0" noProof="0" dirty="0" err="1">
                <a:ln>
                  <a:noFill/>
                </a:ln>
                <a:solidFill>
                  <a:srgbClr val="F79646">
                    <a:lumMod val="75000"/>
                  </a:srgbClr>
                </a:solidFill>
                <a:effectLst/>
                <a:uLnTx/>
                <a:uFillTx/>
                <a:latin typeface="Lucida Grande"/>
                <a:ea typeface="Lucida Grande"/>
                <a:cs typeface="Lucida Grande"/>
              </a:rPr>
              <a:t>Isaila</a:t>
            </a:r>
            <a:r>
              <a:rPr kumimoji="0" lang="en-US" sz="1200" b="0" i="0" u="none" strike="noStrike" kern="0" cap="none" spc="0" normalizeH="0" baseline="0" noProof="0" dirty="0">
                <a:ln>
                  <a:noFill/>
                </a:ln>
                <a:solidFill>
                  <a:srgbClr val="F79646">
                    <a:lumMod val="75000"/>
                  </a:srgbClr>
                </a:solidFill>
                <a:effectLst/>
                <a:uLnTx/>
                <a:uFillTx/>
                <a:latin typeface="Lucida Grande"/>
                <a:ea typeface="Lucida Grande"/>
                <a:cs typeface="Lucida Grande"/>
              </a:rPr>
              <a:t> - Cross-layer optimizations for the storage I/O software stack of large-scale HPC platforms</a:t>
            </a:r>
            <a:endParaRPr kumimoji="0" lang="en-US" sz="1200" b="0" i="0" u="none" strike="noStrike" kern="0" cap="none" spc="0" normalizeH="0" baseline="0" noProof="0" dirty="0">
              <a:ln>
                <a:noFill/>
              </a:ln>
              <a:solidFill>
                <a:srgbClr val="F79646">
                  <a:lumMod val="75000"/>
                </a:srgbClr>
              </a:solidFill>
              <a:effectLst/>
              <a:uLnTx/>
              <a:uFillTx/>
            </a:endParaRPr>
          </a:p>
        </p:txBody>
      </p:sp>
    </p:spTree>
    <p:extLst>
      <p:ext uri="{BB962C8B-B14F-4D97-AF65-F5344CB8AC3E}">
        <p14:creationId xmlns:p14="http://schemas.microsoft.com/office/powerpoint/2010/main" val="1330889950"/>
      </p:ext>
    </p:extLst>
  </p:cSld>
  <p:clrMapOvr>
    <a:masterClrMapping/>
  </p:clrMapOvr>
  <p:transition advClick="0" advTm="15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sz="half" idx="1"/>
          </p:nvPr>
        </p:nvSpPr>
        <p:spPr>
          <a:xfrm>
            <a:off x="457200" y="1143000"/>
            <a:ext cx="4038600" cy="4965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4648200" y="1143000"/>
            <a:ext cx="4038600" cy="4965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Text Box 2"/>
          <p:cNvSpPr txBox="1">
            <a:spLocks noGrp="1" noChangeArrowheads="1"/>
          </p:cNvSpPr>
          <p:nvPr>
            <p:ph type="sldNum" sz="quarter" idx="10"/>
          </p:nvPr>
        </p:nvSpPr>
        <p:spPr>
          <a:ln/>
        </p:spPr>
        <p:txBody>
          <a:bodyPr/>
          <a:lstStyle>
            <a:lvl1pPr>
              <a:defRPr/>
            </a:lvl1pPr>
          </a:lstStyle>
          <a:p>
            <a:fld id="{4610D6AA-FF84-CD48-AADC-0583E2112974}" type="slidenum">
              <a:rPr lang="en-US" smtClean="0"/>
              <a:pPr/>
              <a:t>‹Nº›</a:t>
            </a:fld>
            <a:endParaRPr lang="en-US"/>
          </a:p>
        </p:txBody>
      </p:sp>
      <p:sp>
        <p:nvSpPr>
          <p:cNvPr id="7" name="Footer Placeholder 2"/>
          <p:cNvSpPr>
            <a:spLocks noGrp="1"/>
          </p:cNvSpPr>
          <p:nvPr>
            <p:ph type="ftr" sz="quarter" idx="3"/>
          </p:nvPr>
        </p:nvSpPr>
        <p:spPr>
          <a:xfrm>
            <a:off x="1043608" y="6629400"/>
            <a:ext cx="8100392" cy="254000"/>
          </a:xfrm>
          <a:prstGeom prst="rect">
            <a:avLst/>
          </a:prstGeom>
        </p:spPr>
        <p:txBody>
          <a:bodyPr vert="horz" lIns="91440" tIns="45720" rIns="91440" bIns="45720" rtlCol="0" anchor="ctr"/>
          <a:lstStyle>
            <a:lvl1pPr algn="ctr">
              <a:defRPr sz="1200">
                <a:solidFill>
                  <a:schemeClr val="accent6">
                    <a:lumMod val="75000"/>
                  </a:schemeClr>
                </a:solidFill>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79646">
                    <a:lumMod val="75000"/>
                  </a:srgbClr>
                </a:solidFill>
                <a:effectLst/>
                <a:uLnTx/>
                <a:uFillTx/>
                <a:latin typeface="Lucida Grande"/>
                <a:ea typeface="Lucida Grande"/>
                <a:cs typeface="Lucida Grande"/>
              </a:rPr>
              <a:t>Florin </a:t>
            </a:r>
            <a:r>
              <a:rPr kumimoji="0" lang="en-US" sz="1200" b="0" i="0" u="none" strike="noStrike" kern="0" cap="none" spc="0" normalizeH="0" baseline="0" noProof="0" dirty="0" err="1">
                <a:ln>
                  <a:noFill/>
                </a:ln>
                <a:solidFill>
                  <a:srgbClr val="F79646">
                    <a:lumMod val="75000"/>
                  </a:srgbClr>
                </a:solidFill>
                <a:effectLst/>
                <a:uLnTx/>
                <a:uFillTx/>
                <a:latin typeface="Lucida Grande"/>
                <a:ea typeface="Lucida Grande"/>
                <a:cs typeface="Lucida Grande"/>
              </a:rPr>
              <a:t>Isaila</a:t>
            </a:r>
            <a:r>
              <a:rPr kumimoji="0" lang="en-US" sz="1200" b="0" i="0" u="none" strike="noStrike" kern="0" cap="none" spc="0" normalizeH="0" baseline="0" noProof="0" dirty="0">
                <a:ln>
                  <a:noFill/>
                </a:ln>
                <a:solidFill>
                  <a:srgbClr val="F79646">
                    <a:lumMod val="75000"/>
                  </a:srgbClr>
                </a:solidFill>
                <a:effectLst/>
                <a:uLnTx/>
                <a:uFillTx/>
                <a:latin typeface="Lucida Grande"/>
                <a:ea typeface="Lucida Grande"/>
                <a:cs typeface="Lucida Grande"/>
              </a:rPr>
              <a:t> - Cross-layer optimizations for the storage I/O software stack of large-scale HPC platforms</a:t>
            </a:r>
            <a:endParaRPr kumimoji="0" lang="en-US" sz="1200" b="0" i="0" u="none" strike="noStrike" kern="0" cap="none" spc="0" normalizeH="0" baseline="0" noProof="0" dirty="0">
              <a:ln>
                <a:noFill/>
              </a:ln>
              <a:solidFill>
                <a:srgbClr val="F79646">
                  <a:lumMod val="75000"/>
                </a:srgbClr>
              </a:solidFill>
              <a:effectLst/>
              <a:uLnTx/>
              <a:uFillTx/>
            </a:endParaRPr>
          </a:p>
        </p:txBody>
      </p:sp>
    </p:spTree>
    <p:extLst>
      <p:ext uri="{BB962C8B-B14F-4D97-AF65-F5344CB8AC3E}">
        <p14:creationId xmlns:p14="http://schemas.microsoft.com/office/powerpoint/2010/main" val="2162685929"/>
      </p:ext>
    </p:extLst>
  </p:cSld>
  <p:clrMapOvr>
    <a:masterClrMapping/>
  </p:clrMapOvr>
  <p:transition advClick="0" advTm="15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3.png"/><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06400" y="228600"/>
            <a:ext cx="7772400" cy="1143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s-ES_tradnl"/>
              <a:t>Clic para editar título</a:t>
            </a:r>
            <a:endParaRPr lang="en-US"/>
          </a:p>
        </p:txBody>
      </p:sp>
      <p:sp>
        <p:nvSpPr>
          <p:cNvPr id="1027" name="Rectangle 3"/>
          <p:cNvSpPr>
            <a:spLocks noGrp="1" noChangeArrowheads="1"/>
          </p:cNvSpPr>
          <p:nvPr>
            <p:ph type="body" idx="1"/>
          </p:nvPr>
        </p:nvSpPr>
        <p:spPr bwMode="auto">
          <a:xfrm>
            <a:off x="457200" y="1885950"/>
            <a:ext cx="8178800" cy="49720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pic>
        <p:nvPicPr>
          <p:cNvPr id="1028" name="Picture 7" descr="paint"/>
          <p:cNvPicPr>
            <a:picLocks noChangeAspect="1" noChangeArrowheads="1"/>
          </p:cNvPicPr>
          <p:nvPr/>
        </p:nvPicPr>
        <p:blipFill>
          <a:blip r:embed="rId7">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914400" y="1314450"/>
            <a:ext cx="8229600" cy="3841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Rectangle 3"/>
          <p:cNvSpPr>
            <a:spLocks/>
          </p:cNvSpPr>
          <p:nvPr userDrawn="1"/>
        </p:nvSpPr>
        <p:spPr bwMode="auto">
          <a:xfrm>
            <a:off x="0" y="0"/>
            <a:ext cx="9144000" cy="762000"/>
          </a:xfrm>
          <a:prstGeom prst="rect">
            <a:avLst/>
          </a:prstGeom>
          <a:gradFill rotWithShape="0">
            <a:gsLst>
              <a:gs pos="0">
                <a:srgbClr val="001550"/>
              </a:gs>
              <a:gs pos="74094">
                <a:srgbClr val="7F8AA7"/>
              </a:gs>
              <a:gs pos="100000">
                <a:srgbClr val="FFFFFF"/>
              </a:gs>
            </a:gsLst>
            <a:lin ang="0" scaled="1"/>
          </a:gradFill>
          <a:ln w="9525">
            <a:noFill/>
            <a:round/>
            <a:headEnd/>
            <a:tailEnd/>
          </a:ln>
        </p:spPr>
        <p:txBody>
          <a:bodyPr lIns="0" tIns="0" rIns="0" bIns="0"/>
          <a:lstStyle/>
          <a:p>
            <a:pPr>
              <a:defRPr/>
            </a:pPr>
            <a:endParaRPr lang="es-ES_tradnl">
              <a:latin typeface="Arial" pitchFamily="34" charset="0"/>
              <a:ea typeface="ヒラギノ角ゴ ProN W3" charset="-128"/>
              <a:cs typeface="+mn-cs"/>
              <a:sym typeface="Arial" pitchFamily="34" charset="0"/>
            </a:endParaRPr>
          </a:p>
        </p:txBody>
      </p:sp>
      <p:sp>
        <p:nvSpPr>
          <p:cNvPr id="6" name="Rectangle 1"/>
          <p:cNvSpPr>
            <a:spLocks/>
          </p:cNvSpPr>
          <p:nvPr userDrawn="1"/>
        </p:nvSpPr>
        <p:spPr bwMode="auto">
          <a:xfrm>
            <a:off x="0" y="6629400"/>
            <a:ext cx="9144000" cy="254000"/>
          </a:xfrm>
          <a:prstGeom prst="rect">
            <a:avLst/>
          </a:prstGeom>
          <a:gradFill rotWithShape="0">
            <a:gsLst>
              <a:gs pos="0">
                <a:srgbClr val="000C4C"/>
              </a:gs>
              <a:gs pos="72540">
                <a:srgbClr val="7F85A5"/>
              </a:gs>
              <a:gs pos="100000">
                <a:srgbClr val="FFFFFF"/>
              </a:gs>
            </a:gsLst>
            <a:lin ang="0" scaled="1"/>
          </a:gradFill>
          <a:ln w="9525">
            <a:noFill/>
            <a:round/>
            <a:headEnd/>
            <a:tailEnd/>
          </a:ln>
        </p:spPr>
        <p:txBody>
          <a:bodyPr lIns="0" tIns="0" rIns="0" bIns="0"/>
          <a:lstStyle/>
          <a:p>
            <a:pPr>
              <a:defRPr/>
            </a:pPr>
            <a:endParaRPr lang="es-ES_tradnl">
              <a:latin typeface="Arial" pitchFamily="34" charset="0"/>
              <a:ea typeface="ヒラギノ角ゴ ProN W3" charset="-128"/>
              <a:cs typeface="+mn-cs"/>
              <a:sym typeface="Arial" pitchFamily="34" charset="0"/>
            </a:endParaRPr>
          </a:p>
        </p:txBody>
      </p:sp>
      <p:pic>
        <p:nvPicPr>
          <p:cNvPr id="8" name="Picture 5"/>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51520" y="188640"/>
            <a:ext cx="1095375"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2" name="Imagen 1" descr="anl_logo_small.pn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565661" y="116632"/>
            <a:ext cx="578339" cy="548680"/>
          </a:xfrm>
          <a:prstGeom prst="rect">
            <a:avLst/>
          </a:prstGeom>
        </p:spPr>
      </p:pic>
      <p:sp>
        <p:nvSpPr>
          <p:cNvPr id="3" name="Footer Placeholder 2"/>
          <p:cNvSpPr>
            <a:spLocks noGrp="1"/>
          </p:cNvSpPr>
          <p:nvPr>
            <p:ph type="ftr" sz="quarter" idx="3"/>
          </p:nvPr>
        </p:nvSpPr>
        <p:spPr>
          <a:xfrm>
            <a:off x="1043608" y="6629400"/>
            <a:ext cx="8100392" cy="254000"/>
          </a:xfrm>
          <a:prstGeom prst="rect">
            <a:avLst/>
          </a:prstGeom>
        </p:spPr>
        <p:txBody>
          <a:bodyPr vert="horz" lIns="91440" tIns="45720" rIns="91440" bIns="45720" rtlCol="0" anchor="ctr"/>
          <a:lstStyle>
            <a:lvl1pPr algn="ctr">
              <a:defRPr sz="1200">
                <a:solidFill>
                  <a:schemeClr val="accent6">
                    <a:lumMod val="75000"/>
                  </a:schemeClr>
                </a:solidFill>
              </a:defRPr>
            </a:lvl1pPr>
          </a:lstStyle>
          <a:p>
            <a:r>
              <a:rPr lang="en-US" dirty="0">
                <a:latin typeface="Lucida Grande"/>
                <a:ea typeface="Lucida Grande"/>
                <a:cs typeface="Lucida Grande"/>
              </a:rPr>
              <a:t>Florin </a:t>
            </a:r>
            <a:r>
              <a:rPr lang="en-US" dirty="0" err="1">
                <a:latin typeface="Lucida Grande"/>
                <a:ea typeface="Lucida Grande"/>
                <a:cs typeface="Lucida Grande"/>
              </a:rPr>
              <a:t>Isaila</a:t>
            </a:r>
            <a:r>
              <a:rPr lang="en-US" dirty="0">
                <a:latin typeface="Lucida Grande"/>
                <a:ea typeface="Lucida Grande"/>
                <a:cs typeface="Lucida Grande"/>
              </a:rPr>
              <a:t> - Cross-layer optimizations for the storage I/O software stack of large-scale HPC platforms</a:t>
            </a:r>
            <a:endParaRPr lang="en-US" dirty="0"/>
          </a:p>
        </p:txBody>
      </p:sp>
    </p:spTree>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Lst>
  <p:transition advClick="0" advTm="15000">
    <p:fade/>
  </p:transition>
  <p:hf hdr="0" dt="0"/>
  <p:txStyles>
    <p:titleStyle>
      <a:lvl1pPr algn="l" rtl="0" eaLnBrk="1" fontAlgn="base" hangingPunct="1">
        <a:spcBef>
          <a:spcPct val="0"/>
        </a:spcBef>
        <a:spcAft>
          <a:spcPct val="0"/>
        </a:spcAft>
        <a:defRPr kumimoji="1" sz="3200">
          <a:solidFill>
            <a:srgbClr val="990000"/>
          </a:solidFill>
          <a:latin typeface="+mj-lt"/>
          <a:ea typeface="+mj-ea"/>
          <a:cs typeface="+mj-cs"/>
        </a:defRPr>
      </a:lvl1pPr>
      <a:lvl2pPr algn="l" rtl="0" eaLnBrk="1" fontAlgn="base" hangingPunct="1">
        <a:spcBef>
          <a:spcPct val="0"/>
        </a:spcBef>
        <a:spcAft>
          <a:spcPct val="0"/>
        </a:spcAft>
        <a:defRPr kumimoji="1" sz="3200">
          <a:solidFill>
            <a:srgbClr val="990000"/>
          </a:solidFill>
          <a:latin typeface="Comic Sans MS" charset="0"/>
          <a:ea typeface="ＭＳ Ｐゴシック" charset="0"/>
          <a:cs typeface="Arial" charset="0"/>
        </a:defRPr>
      </a:lvl2pPr>
      <a:lvl3pPr algn="l" rtl="0" eaLnBrk="1" fontAlgn="base" hangingPunct="1">
        <a:spcBef>
          <a:spcPct val="0"/>
        </a:spcBef>
        <a:spcAft>
          <a:spcPct val="0"/>
        </a:spcAft>
        <a:defRPr kumimoji="1" sz="3200">
          <a:solidFill>
            <a:srgbClr val="990000"/>
          </a:solidFill>
          <a:latin typeface="Comic Sans MS" charset="0"/>
          <a:ea typeface="ＭＳ Ｐゴシック" charset="0"/>
          <a:cs typeface="Arial" charset="0"/>
        </a:defRPr>
      </a:lvl3pPr>
      <a:lvl4pPr algn="l" rtl="0" eaLnBrk="1" fontAlgn="base" hangingPunct="1">
        <a:spcBef>
          <a:spcPct val="0"/>
        </a:spcBef>
        <a:spcAft>
          <a:spcPct val="0"/>
        </a:spcAft>
        <a:defRPr kumimoji="1" sz="3200">
          <a:solidFill>
            <a:srgbClr val="990000"/>
          </a:solidFill>
          <a:latin typeface="Comic Sans MS" charset="0"/>
          <a:ea typeface="ＭＳ Ｐゴシック" charset="0"/>
          <a:cs typeface="Arial" charset="0"/>
        </a:defRPr>
      </a:lvl4pPr>
      <a:lvl5pPr algn="l" rtl="0" eaLnBrk="1" fontAlgn="base" hangingPunct="1">
        <a:spcBef>
          <a:spcPct val="0"/>
        </a:spcBef>
        <a:spcAft>
          <a:spcPct val="0"/>
        </a:spcAft>
        <a:defRPr kumimoji="1" sz="3200">
          <a:solidFill>
            <a:srgbClr val="990000"/>
          </a:solidFill>
          <a:latin typeface="Comic Sans MS" charset="0"/>
          <a:ea typeface="ＭＳ Ｐゴシック" charset="0"/>
          <a:cs typeface="Arial" charset="0"/>
        </a:defRPr>
      </a:lvl5pPr>
      <a:lvl6pPr marL="457200" algn="l" rtl="0" eaLnBrk="1" fontAlgn="base" hangingPunct="1">
        <a:spcBef>
          <a:spcPct val="0"/>
        </a:spcBef>
        <a:spcAft>
          <a:spcPct val="0"/>
        </a:spcAft>
        <a:defRPr kumimoji="1" sz="3200">
          <a:solidFill>
            <a:srgbClr val="990000"/>
          </a:solidFill>
          <a:latin typeface="Comic Sans MS" charset="0"/>
          <a:ea typeface="ＭＳ Ｐゴシック" charset="0"/>
          <a:cs typeface="Arial" charset="0"/>
        </a:defRPr>
      </a:lvl6pPr>
      <a:lvl7pPr marL="914400" algn="l" rtl="0" eaLnBrk="1" fontAlgn="base" hangingPunct="1">
        <a:spcBef>
          <a:spcPct val="0"/>
        </a:spcBef>
        <a:spcAft>
          <a:spcPct val="0"/>
        </a:spcAft>
        <a:defRPr kumimoji="1" sz="3200">
          <a:solidFill>
            <a:srgbClr val="990000"/>
          </a:solidFill>
          <a:latin typeface="Comic Sans MS" charset="0"/>
          <a:ea typeface="ＭＳ Ｐゴシック" charset="0"/>
          <a:cs typeface="Arial" charset="0"/>
        </a:defRPr>
      </a:lvl7pPr>
      <a:lvl8pPr marL="1371600" algn="l" rtl="0" eaLnBrk="1" fontAlgn="base" hangingPunct="1">
        <a:spcBef>
          <a:spcPct val="0"/>
        </a:spcBef>
        <a:spcAft>
          <a:spcPct val="0"/>
        </a:spcAft>
        <a:defRPr kumimoji="1" sz="3200">
          <a:solidFill>
            <a:srgbClr val="990000"/>
          </a:solidFill>
          <a:latin typeface="Comic Sans MS" charset="0"/>
          <a:ea typeface="ＭＳ Ｐゴシック" charset="0"/>
          <a:cs typeface="Arial" charset="0"/>
        </a:defRPr>
      </a:lvl8pPr>
      <a:lvl9pPr marL="1828800" algn="l" rtl="0" eaLnBrk="1" fontAlgn="base" hangingPunct="1">
        <a:spcBef>
          <a:spcPct val="0"/>
        </a:spcBef>
        <a:spcAft>
          <a:spcPct val="0"/>
        </a:spcAft>
        <a:defRPr kumimoji="1" sz="3200">
          <a:solidFill>
            <a:srgbClr val="990000"/>
          </a:solidFill>
          <a:latin typeface="Comic Sans MS" charset="0"/>
          <a:ea typeface="ＭＳ Ｐゴシック" charset="0"/>
          <a:cs typeface="Arial" charset="0"/>
        </a:defRPr>
      </a:lvl9pPr>
    </p:titleStyle>
    <p:bodyStyle>
      <a:lvl1pPr marL="342900" indent="-342900" algn="l" rtl="0" eaLnBrk="1" fontAlgn="base" hangingPunct="1">
        <a:spcBef>
          <a:spcPct val="20000"/>
        </a:spcBef>
        <a:spcAft>
          <a:spcPct val="0"/>
        </a:spcAft>
        <a:buClr>
          <a:schemeClr val="accent2"/>
        </a:buClr>
        <a:buFont typeface="Monotype Sorts" charset="0"/>
        <a:buChar char="z"/>
        <a:defRPr kumimoji="1" sz="2400">
          <a:solidFill>
            <a:srgbClr val="0000FF"/>
          </a:solidFill>
          <a:latin typeface="+mn-lt"/>
          <a:ea typeface="+mn-ea"/>
          <a:cs typeface="+mn-cs"/>
        </a:defRPr>
      </a:lvl1pPr>
      <a:lvl2pPr marL="742950" indent="-285750" algn="l" rtl="0" eaLnBrk="1" fontAlgn="base" hangingPunct="1">
        <a:spcBef>
          <a:spcPct val="20000"/>
        </a:spcBef>
        <a:spcAft>
          <a:spcPct val="0"/>
        </a:spcAft>
        <a:buClr>
          <a:schemeClr val="accent2"/>
        </a:buClr>
        <a:buFont typeface="Monotype Sorts" charset="0"/>
        <a:buChar char="y"/>
        <a:defRPr kumimoji="1" sz="2000">
          <a:solidFill>
            <a:schemeClr val="tx1"/>
          </a:solidFill>
          <a:latin typeface="+mn-lt"/>
          <a:ea typeface="Arial" charset="0"/>
          <a:cs typeface="+mn-cs"/>
        </a:defRPr>
      </a:lvl2pPr>
      <a:lvl3pPr marL="1143000" indent="-228600" algn="l" rtl="0" eaLnBrk="1" fontAlgn="base" hangingPunct="1">
        <a:spcBef>
          <a:spcPct val="20000"/>
        </a:spcBef>
        <a:spcAft>
          <a:spcPct val="0"/>
        </a:spcAft>
        <a:buClr>
          <a:schemeClr val="accent2"/>
        </a:buClr>
        <a:buFont typeface="Monotype Sorts" charset="0"/>
        <a:buChar char="x"/>
        <a:defRPr kumimoji="1">
          <a:solidFill>
            <a:schemeClr val="tx1"/>
          </a:solidFill>
          <a:latin typeface="+mn-lt"/>
          <a:ea typeface="Arial" charset="0"/>
          <a:cs typeface="+mn-cs"/>
        </a:defRPr>
      </a:lvl3pPr>
      <a:lvl4pPr marL="1600200" indent="-228600" algn="l" rtl="0" eaLnBrk="1" fontAlgn="base" hangingPunct="1">
        <a:spcBef>
          <a:spcPct val="20000"/>
        </a:spcBef>
        <a:spcAft>
          <a:spcPct val="0"/>
        </a:spcAft>
        <a:buClr>
          <a:schemeClr val="accent2"/>
        </a:buClr>
        <a:buChar char="•"/>
        <a:defRPr kumimoji="1" sz="1600">
          <a:solidFill>
            <a:schemeClr val="tx1"/>
          </a:solidFill>
          <a:latin typeface="+mn-lt"/>
          <a:ea typeface="Arial" charset="0"/>
          <a:cs typeface="+mn-cs"/>
        </a:defRPr>
      </a:lvl4pPr>
      <a:lvl5pPr marL="2057400" indent="-228600" algn="l" rtl="0" eaLnBrk="1" fontAlgn="base" hangingPunct="1">
        <a:spcBef>
          <a:spcPct val="20000"/>
        </a:spcBef>
        <a:spcAft>
          <a:spcPct val="0"/>
        </a:spcAft>
        <a:buClr>
          <a:schemeClr val="accent2"/>
        </a:buClr>
        <a:buChar char="–"/>
        <a:defRPr kumimoji="1" sz="1600">
          <a:solidFill>
            <a:schemeClr val="tx1"/>
          </a:solidFill>
          <a:latin typeface="+mn-lt"/>
          <a:ea typeface="Arial" charset="0"/>
          <a:cs typeface="+mn-cs"/>
        </a:defRPr>
      </a:lvl5pPr>
      <a:lvl6pPr marL="2514600" indent="-228600" algn="l" rtl="0" eaLnBrk="1" fontAlgn="base" hangingPunct="1">
        <a:spcBef>
          <a:spcPct val="20000"/>
        </a:spcBef>
        <a:spcAft>
          <a:spcPct val="0"/>
        </a:spcAft>
        <a:buClr>
          <a:schemeClr val="accent2"/>
        </a:buClr>
        <a:buChar char="–"/>
        <a:defRPr kumimoji="1" sz="1600">
          <a:solidFill>
            <a:schemeClr val="tx1"/>
          </a:solidFill>
          <a:latin typeface="+mn-lt"/>
          <a:ea typeface="Arial" charset="0"/>
          <a:cs typeface="+mn-cs"/>
        </a:defRPr>
      </a:lvl6pPr>
      <a:lvl7pPr marL="2971800" indent="-228600" algn="l" rtl="0" eaLnBrk="1" fontAlgn="base" hangingPunct="1">
        <a:spcBef>
          <a:spcPct val="20000"/>
        </a:spcBef>
        <a:spcAft>
          <a:spcPct val="0"/>
        </a:spcAft>
        <a:buClr>
          <a:schemeClr val="accent2"/>
        </a:buClr>
        <a:buChar char="–"/>
        <a:defRPr kumimoji="1" sz="1600">
          <a:solidFill>
            <a:schemeClr val="tx1"/>
          </a:solidFill>
          <a:latin typeface="+mn-lt"/>
          <a:ea typeface="Arial" charset="0"/>
          <a:cs typeface="+mn-cs"/>
        </a:defRPr>
      </a:lvl7pPr>
      <a:lvl8pPr marL="3429000" indent="-228600" algn="l" rtl="0" eaLnBrk="1" fontAlgn="base" hangingPunct="1">
        <a:spcBef>
          <a:spcPct val="20000"/>
        </a:spcBef>
        <a:spcAft>
          <a:spcPct val="0"/>
        </a:spcAft>
        <a:buClr>
          <a:schemeClr val="accent2"/>
        </a:buClr>
        <a:buChar char="–"/>
        <a:defRPr kumimoji="1" sz="1600">
          <a:solidFill>
            <a:schemeClr val="tx1"/>
          </a:solidFill>
          <a:latin typeface="+mn-lt"/>
          <a:ea typeface="Arial" charset="0"/>
          <a:cs typeface="+mn-cs"/>
        </a:defRPr>
      </a:lvl8pPr>
      <a:lvl9pPr marL="3886200" indent="-228600" algn="l" rtl="0" eaLnBrk="1" fontAlgn="base" hangingPunct="1">
        <a:spcBef>
          <a:spcPct val="20000"/>
        </a:spcBef>
        <a:spcAft>
          <a:spcPct val="0"/>
        </a:spcAft>
        <a:buClr>
          <a:schemeClr val="accent2"/>
        </a:buClr>
        <a:buChar char="–"/>
        <a:defRPr kumimoji="1" sz="16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1"/>
          <p:cNvSpPr>
            <a:spLocks/>
          </p:cNvSpPr>
          <p:nvPr/>
        </p:nvSpPr>
        <p:spPr bwMode="auto">
          <a:xfrm>
            <a:off x="0" y="6629400"/>
            <a:ext cx="9144000" cy="254000"/>
          </a:xfrm>
          <a:prstGeom prst="rect">
            <a:avLst/>
          </a:prstGeom>
          <a:gradFill rotWithShape="0">
            <a:gsLst>
              <a:gs pos="0">
                <a:srgbClr val="000C4C"/>
              </a:gs>
              <a:gs pos="72540">
                <a:srgbClr val="7F85A5"/>
              </a:gs>
              <a:gs pos="100000">
                <a:srgbClr val="FFFFFF"/>
              </a:gs>
            </a:gsLst>
            <a:lin ang="0" scaled="1"/>
          </a:gradFill>
          <a:ln w="9525">
            <a:noFill/>
            <a:round/>
            <a:headEnd/>
            <a:tailEnd/>
          </a:ln>
        </p:spPr>
        <p:txBody>
          <a:bodyPr lIns="0" tIns="0" rIns="0" bIns="0"/>
          <a:lstStyle/>
          <a:p>
            <a:pPr>
              <a:defRPr/>
            </a:pPr>
            <a:r>
              <a:rPr lang="es-ES_tradnl" baseline="0" dirty="0">
                <a:latin typeface="Arial" pitchFamily="34" charset="0"/>
                <a:ea typeface="ヒラギノ角ゴ ProN W3" charset="-128"/>
                <a:cs typeface="+mn-cs"/>
                <a:sym typeface="Arial" pitchFamily="34" charset="0"/>
              </a:rPr>
              <a:t>                                        </a:t>
            </a:r>
            <a:endParaRPr lang="es-ES_tradnl" dirty="0">
              <a:latin typeface="Arial" pitchFamily="34" charset="0"/>
              <a:ea typeface="ヒラギノ角ゴ ProN W3" charset="-128"/>
              <a:cs typeface="+mn-cs"/>
              <a:sym typeface="Arial" pitchFamily="34" charset="0"/>
            </a:endParaRPr>
          </a:p>
        </p:txBody>
      </p:sp>
      <p:sp>
        <p:nvSpPr>
          <p:cNvPr id="1028" name="Rectangle 1"/>
          <p:cNvSpPr>
            <a:spLocks noGrp="1" noChangeArrowheads="1"/>
          </p:cNvSpPr>
          <p:nvPr>
            <p:ph type="body" idx="1"/>
          </p:nvPr>
        </p:nvSpPr>
        <p:spPr bwMode="auto">
          <a:xfrm>
            <a:off x="457200" y="1143000"/>
            <a:ext cx="8229600" cy="4965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800" tIns="50800" rIns="91440" bIns="50800" numCol="1" anchor="t" anchorCtr="0" compatLnSpc="1">
            <a:prstTxWarp prst="textNoShape">
              <a:avLst/>
            </a:prstTxWarp>
          </a:bodyPr>
          <a:lstStyle/>
          <a:p>
            <a:pPr lvl="0"/>
            <a:r>
              <a:rPr lang="es-ES_tradnl" dirty="0">
                <a:sym typeface="Helvetica" charset="0"/>
              </a:rPr>
              <a:t>Haga clic para modificar el estilo de texto del patrón</a:t>
            </a:r>
          </a:p>
          <a:p>
            <a:pPr lvl="1"/>
            <a:r>
              <a:rPr lang="es-ES_tradnl" dirty="0">
                <a:sym typeface="Helvetica" charset="0"/>
              </a:rPr>
              <a:t>Segundo nivel</a:t>
            </a:r>
          </a:p>
          <a:p>
            <a:pPr lvl="2"/>
            <a:r>
              <a:rPr lang="es-ES_tradnl" dirty="0">
                <a:sym typeface="Helvetica" charset="0"/>
              </a:rPr>
              <a:t>Tercer nivel</a:t>
            </a:r>
          </a:p>
          <a:p>
            <a:pPr lvl="3"/>
            <a:r>
              <a:rPr lang="es-ES_tradnl" dirty="0">
                <a:sym typeface="Helvetica" charset="0"/>
              </a:rPr>
              <a:t>Cuarto nivel</a:t>
            </a:r>
          </a:p>
          <a:p>
            <a:pPr lvl="4"/>
            <a:r>
              <a:rPr lang="es-ES_tradnl" dirty="0">
                <a:sym typeface="Helvetica" charset="0"/>
              </a:rPr>
              <a:t>Quinto nivel</a:t>
            </a:r>
            <a:endParaRPr lang="en-US" dirty="0">
              <a:sym typeface="Helvetica" charset="0"/>
            </a:endParaRPr>
          </a:p>
        </p:txBody>
      </p:sp>
      <p:sp>
        <p:nvSpPr>
          <p:cNvPr id="2050" name="Text Box 2"/>
          <p:cNvSpPr txBox="1">
            <a:spLocks noGrp="1" noChangeArrowheads="1"/>
          </p:cNvSpPr>
          <p:nvPr>
            <p:ph type="sldNum" sz="quarter" idx="4"/>
          </p:nvPr>
        </p:nvSpPr>
        <p:spPr bwMode="auto">
          <a:xfrm>
            <a:off x="641350" y="6584950"/>
            <a:ext cx="296863" cy="2921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lgn="ctr">
              <a:defRPr sz="1300" b="1">
                <a:solidFill>
                  <a:srgbClr val="FFFFFF"/>
                </a:solidFill>
                <a:cs typeface="Arial" charset="0"/>
              </a:defRPr>
            </a:lvl1pPr>
          </a:lstStyle>
          <a:p>
            <a:fld id="{314C4DB8-C994-CB4E-98D4-D849D88AF13D}" type="slidenum">
              <a:rPr lang="en-US"/>
              <a:pPr/>
              <a:t>‹Nº›</a:t>
            </a:fld>
            <a:endParaRPr lang="en-US"/>
          </a:p>
        </p:txBody>
      </p:sp>
      <p:sp>
        <p:nvSpPr>
          <p:cNvPr id="1030" name="Rectangle 3"/>
          <p:cNvSpPr>
            <a:spLocks noGrp="1" noChangeArrowheads="1"/>
          </p:cNvSpPr>
          <p:nvPr>
            <p:ph type="title"/>
          </p:nvPr>
        </p:nvSpPr>
        <p:spPr bwMode="auto">
          <a:xfrm>
            <a:off x="1763688" y="0"/>
            <a:ext cx="6007100" cy="73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800" tIns="50800" rIns="91440" bIns="50800" numCol="1" anchor="b" anchorCtr="0" compatLnSpc="1">
            <a:prstTxWarp prst="textNoShape">
              <a:avLst/>
            </a:prstTxWarp>
          </a:bodyPr>
          <a:lstStyle/>
          <a:p>
            <a:pPr lvl="0"/>
            <a:r>
              <a:rPr lang="es-ES_tradnl" dirty="0">
                <a:sym typeface="Helvetica" charset="0"/>
              </a:rPr>
              <a:t>Clic para editar título</a:t>
            </a:r>
            <a:endParaRPr lang="en-US" dirty="0">
              <a:sym typeface="Helvetica" charset="0"/>
            </a:endParaRPr>
          </a:p>
        </p:txBody>
      </p:sp>
      <p:sp>
        <p:nvSpPr>
          <p:cNvPr id="1033" name="Rectangle 12"/>
          <p:cNvSpPr>
            <a:spLocks/>
          </p:cNvSpPr>
          <p:nvPr/>
        </p:nvSpPr>
        <p:spPr bwMode="auto">
          <a:xfrm>
            <a:off x="1143000" y="6667500"/>
            <a:ext cx="5257800" cy="317500"/>
          </a:xfrm>
          <a:prstGeom prst="rect">
            <a:avLst/>
          </a:prstGeom>
          <a:noFill/>
          <a:ln w="12700">
            <a:noFill/>
            <a:miter lim="800000"/>
            <a:headEnd/>
            <a:tailEnd/>
          </a:ln>
        </p:spPr>
        <p:txBody>
          <a:bodyPr lIns="0" tIns="0" rIns="40639" bIns="0"/>
          <a:lstStyle/>
          <a:p>
            <a:pPr marL="39688" algn="r">
              <a:lnSpc>
                <a:spcPct val="80000"/>
              </a:lnSpc>
              <a:spcBef>
                <a:spcPts val="600"/>
              </a:spcBef>
              <a:defRPr/>
            </a:pPr>
            <a:endParaRPr lang="en-US" sz="1400" dirty="0">
              <a:solidFill>
                <a:schemeClr val="bg1"/>
              </a:solidFill>
              <a:latin typeface="Helvetica" charset="0"/>
              <a:ea typeface="ヒラギノ角ゴ ProN W3" charset="-128"/>
              <a:cs typeface="+mn-cs"/>
              <a:sym typeface="Bookman Old Style" pitchFamily="18" charset="0"/>
            </a:endParaRPr>
          </a:p>
        </p:txBody>
      </p:sp>
      <p:sp>
        <p:nvSpPr>
          <p:cNvPr id="10" name="Rectangle 3"/>
          <p:cNvSpPr>
            <a:spLocks/>
          </p:cNvSpPr>
          <p:nvPr userDrawn="1"/>
        </p:nvSpPr>
        <p:spPr bwMode="auto">
          <a:xfrm>
            <a:off x="0" y="0"/>
            <a:ext cx="9144000" cy="762000"/>
          </a:xfrm>
          <a:prstGeom prst="rect">
            <a:avLst/>
          </a:prstGeom>
          <a:gradFill rotWithShape="0">
            <a:gsLst>
              <a:gs pos="0">
                <a:srgbClr val="001550"/>
              </a:gs>
              <a:gs pos="74094">
                <a:srgbClr val="7F8AA7"/>
              </a:gs>
              <a:gs pos="100000">
                <a:srgbClr val="FFFFFF"/>
              </a:gs>
            </a:gsLst>
            <a:lin ang="0" scaled="1"/>
          </a:gradFill>
          <a:ln w="9525">
            <a:noFill/>
            <a:round/>
            <a:headEnd/>
            <a:tailEnd/>
          </a:ln>
        </p:spPr>
        <p:txBody>
          <a:bodyPr lIns="0" tIns="0" rIns="0" bIns="0"/>
          <a:lstStyle/>
          <a:p>
            <a:pPr>
              <a:defRPr/>
            </a:pPr>
            <a:endParaRPr lang="es-ES_tradnl">
              <a:latin typeface="Arial" pitchFamily="34" charset="0"/>
              <a:ea typeface="ヒラギノ角ゴ ProN W3" charset="-128"/>
              <a:cs typeface="+mn-cs"/>
              <a:sym typeface="Arial" pitchFamily="34" charset="0"/>
            </a:endParaRPr>
          </a:p>
        </p:txBody>
      </p:sp>
      <p:pic>
        <p:nvPicPr>
          <p:cNvPr id="13" name="Picture 5"/>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79512" y="188640"/>
            <a:ext cx="1095375"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14" name="Rectangle 12"/>
          <p:cNvSpPr>
            <a:spLocks/>
          </p:cNvSpPr>
          <p:nvPr userDrawn="1"/>
        </p:nvSpPr>
        <p:spPr bwMode="auto">
          <a:xfrm>
            <a:off x="1143000" y="6667500"/>
            <a:ext cx="5257800" cy="317500"/>
          </a:xfrm>
          <a:prstGeom prst="rect">
            <a:avLst/>
          </a:prstGeom>
          <a:noFill/>
          <a:ln w="12700">
            <a:noFill/>
            <a:miter lim="800000"/>
            <a:headEnd/>
            <a:tailEnd/>
          </a:ln>
        </p:spPr>
        <p:txBody>
          <a:bodyPr lIns="0" tIns="0" rIns="40639" bIns="0"/>
          <a:lstStyle/>
          <a:p>
            <a:pPr marL="39688" algn="r">
              <a:lnSpc>
                <a:spcPct val="80000"/>
              </a:lnSpc>
              <a:spcBef>
                <a:spcPts val="600"/>
              </a:spcBef>
              <a:defRPr/>
            </a:pPr>
            <a:endParaRPr lang="en-US" sz="1400" dirty="0">
              <a:solidFill>
                <a:schemeClr val="bg1"/>
              </a:solidFill>
              <a:latin typeface="Helvetica" charset="0"/>
              <a:ea typeface="ヒラギノ角ゴ ProN W3" charset="-128"/>
              <a:cs typeface="+mn-cs"/>
              <a:sym typeface="Bookman Old Style" pitchFamily="18" charset="0"/>
            </a:endParaRPr>
          </a:p>
        </p:txBody>
      </p:sp>
      <p:pic>
        <p:nvPicPr>
          <p:cNvPr id="2" name="Imagen 1" descr="anl_logo_small.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532440" y="116632"/>
            <a:ext cx="611560" cy="580198"/>
          </a:xfrm>
          <a:prstGeom prst="rect">
            <a:avLst/>
          </a:prstGeom>
        </p:spPr>
      </p:pic>
      <p:sp>
        <p:nvSpPr>
          <p:cNvPr id="11" name="Footer Placeholder 2"/>
          <p:cNvSpPr>
            <a:spLocks noGrp="1"/>
          </p:cNvSpPr>
          <p:nvPr>
            <p:ph type="ftr" sz="quarter" idx="3"/>
          </p:nvPr>
        </p:nvSpPr>
        <p:spPr>
          <a:xfrm>
            <a:off x="1043608" y="6629400"/>
            <a:ext cx="8100392" cy="254000"/>
          </a:xfrm>
          <a:prstGeom prst="rect">
            <a:avLst/>
          </a:prstGeom>
        </p:spPr>
        <p:txBody>
          <a:bodyPr vert="horz" lIns="91440" tIns="45720" rIns="91440" bIns="45720" rtlCol="0" anchor="ctr"/>
          <a:lstStyle>
            <a:lvl1pPr algn="ctr">
              <a:defRPr sz="1200">
                <a:solidFill>
                  <a:srgbClr val="E46C0A"/>
                </a:solidFill>
              </a:defRPr>
            </a:lvl1pPr>
          </a:lstStyle>
          <a:p>
            <a:r>
              <a:rPr lang="en-US" dirty="0">
                <a:latin typeface="Lucida Grande"/>
                <a:ea typeface="Lucida Grande"/>
                <a:cs typeface="Lucida Grande"/>
              </a:rPr>
              <a:t>Florin </a:t>
            </a:r>
            <a:r>
              <a:rPr lang="en-US" dirty="0" err="1">
                <a:latin typeface="Lucida Grande"/>
                <a:ea typeface="Lucida Grande"/>
                <a:cs typeface="Lucida Grande"/>
              </a:rPr>
              <a:t>Isaila</a:t>
            </a:r>
            <a:r>
              <a:rPr lang="en-US" dirty="0">
                <a:latin typeface="Lucida Grande"/>
                <a:ea typeface="Lucida Grande"/>
                <a:cs typeface="Lucida Grande"/>
              </a:rPr>
              <a:t> - Cross-layer optimizations for the storage I/O software stack of large-scale HPC platforms</a:t>
            </a:r>
            <a:endParaRPr lang="en-US" dirty="0"/>
          </a:p>
        </p:txBody>
      </p:sp>
    </p:spTree>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Lst>
  <p:transition advClick="0" advTm="15000">
    <p:fade/>
  </p:transition>
  <p:hf hdr="0" dt="0"/>
  <p:txStyles>
    <p:titleStyle>
      <a:lvl1pPr marL="39688" indent="-39688" algn="l" rtl="0" eaLnBrk="1" fontAlgn="base" hangingPunct="1">
        <a:spcBef>
          <a:spcPct val="0"/>
        </a:spcBef>
        <a:spcAft>
          <a:spcPct val="0"/>
        </a:spcAft>
        <a:defRPr sz="2400">
          <a:solidFill>
            <a:srgbClr val="FFFFFF"/>
          </a:solidFill>
          <a:latin typeface="+mj-lt"/>
          <a:ea typeface="+mj-ea"/>
          <a:cs typeface="+mj-cs"/>
          <a:sym typeface="Helvetica" charset="0"/>
        </a:defRPr>
      </a:lvl1pPr>
      <a:lvl2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2pPr>
      <a:lvl3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3pPr>
      <a:lvl4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4pPr>
      <a:lvl5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5pPr>
      <a:lvl6pPr marL="4968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6pPr>
      <a:lvl7pPr marL="9540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7pPr>
      <a:lvl8pPr marL="14112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8pPr>
      <a:lvl9pPr marL="18684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9pPr>
    </p:titleStyle>
    <p:bodyStyle>
      <a:lvl1pPr marL="312738" indent="-273050" algn="l" rtl="0" eaLnBrk="1" fontAlgn="base" hangingPunct="1">
        <a:spcBef>
          <a:spcPts val="1200"/>
        </a:spcBef>
        <a:spcAft>
          <a:spcPct val="0"/>
        </a:spcAft>
        <a:buClr>
          <a:srgbClr val="727CA3"/>
        </a:buClr>
        <a:buSzPct val="75000"/>
        <a:buFont typeface="Wingdings 3" charset="0"/>
        <a:buChar char="}"/>
        <a:defRPr>
          <a:solidFill>
            <a:schemeClr val="tx1"/>
          </a:solidFill>
          <a:latin typeface="+mn-lt"/>
          <a:ea typeface="+mn-ea"/>
          <a:cs typeface="+mn-cs"/>
          <a:sym typeface="Helvetica" charset="0"/>
        </a:defRPr>
      </a:lvl1pPr>
      <a:lvl2pPr marL="536575" indent="-273050" algn="l" rtl="0" eaLnBrk="1" fontAlgn="base" hangingPunct="1">
        <a:spcBef>
          <a:spcPts val="400"/>
        </a:spcBef>
        <a:spcAft>
          <a:spcPct val="0"/>
        </a:spcAft>
        <a:buSzPct val="75000"/>
        <a:buFont typeface="Wingdings 3" charset="0"/>
        <a:buChar char="}"/>
        <a:defRPr sz="1600">
          <a:solidFill>
            <a:srgbClr val="343434"/>
          </a:solidFill>
          <a:latin typeface="+mn-lt"/>
          <a:ea typeface="+mn-ea"/>
          <a:cs typeface="+mn-cs"/>
          <a:sym typeface="Helvetica" charset="0"/>
        </a:defRPr>
      </a:lvl2pPr>
      <a:lvl3pPr marL="811213" indent="-228600" algn="l" rtl="0" eaLnBrk="1" fontAlgn="base" hangingPunct="1">
        <a:spcBef>
          <a:spcPts val="100"/>
        </a:spcBef>
        <a:spcAft>
          <a:spcPct val="0"/>
        </a:spcAft>
        <a:buSzPct val="75000"/>
        <a:buFont typeface="Wingdings 3" charset="0"/>
        <a:buChar char="}"/>
        <a:defRPr sz="1600">
          <a:solidFill>
            <a:srgbClr val="676767"/>
          </a:solidFill>
          <a:latin typeface="+mn-lt"/>
          <a:ea typeface="+mn-ea"/>
          <a:cs typeface="+mn-cs"/>
          <a:sym typeface="Helvetica" charset="0"/>
        </a:defRPr>
      </a:lvl3pPr>
      <a:lvl4pPr marL="1085850" indent="-228600" algn="l" rtl="0" eaLnBrk="1" fontAlgn="base" hangingPunct="1">
        <a:spcBef>
          <a:spcPts val="100"/>
        </a:spcBef>
        <a:spcAft>
          <a:spcPct val="0"/>
        </a:spcAft>
        <a:buClr>
          <a:srgbClr val="8BA2B4"/>
        </a:buClr>
        <a:buSzPct val="69000"/>
        <a:buFont typeface="Wingdings" charset="0"/>
        <a:buChar char="¨"/>
        <a:defRPr sz="1400">
          <a:solidFill>
            <a:schemeClr val="tx1"/>
          </a:solidFill>
          <a:latin typeface="+mn-lt"/>
          <a:ea typeface="+mn-ea"/>
          <a:cs typeface="+mn-cs"/>
          <a:sym typeface="Helvetica" charset="0"/>
        </a:defRPr>
      </a:lvl4pPr>
      <a:lvl5pPr marL="1360488" indent="-228600" algn="l" rtl="0" eaLnBrk="1" fontAlgn="base" hangingPunct="1">
        <a:spcBef>
          <a:spcPts val="500"/>
        </a:spcBef>
        <a:spcAft>
          <a:spcPct val="0"/>
        </a:spcAft>
        <a:buClr>
          <a:srgbClr val="9FB8CD"/>
        </a:buClr>
        <a:buSzPct val="69000"/>
        <a:buFont typeface="Wingdings" charset="0"/>
        <a:buChar char="¨"/>
        <a:defRPr sz="1400">
          <a:solidFill>
            <a:schemeClr val="tx1"/>
          </a:solidFill>
          <a:latin typeface="+mn-lt"/>
          <a:ea typeface="+mn-ea"/>
          <a:cs typeface="+mn-cs"/>
          <a:sym typeface="Helvetica" charset="0"/>
        </a:defRPr>
      </a:lvl5pPr>
      <a:lvl6pPr marL="1817688" indent="-228600" algn="l" rtl="0" eaLnBrk="1" fontAlgn="base" hangingPunct="1">
        <a:spcBef>
          <a:spcPts val="500"/>
        </a:spcBef>
        <a:spcAft>
          <a:spcPct val="0"/>
        </a:spcAft>
        <a:buClr>
          <a:srgbClr val="9FB8CD"/>
        </a:buClr>
        <a:buSzPct val="69000"/>
        <a:buFont typeface="Wingdings" charset="2"/>
        <a:buChar char="¨"/>
        <a:defRPr sz="1400">
          <a:solidFill>
            <a:schemeClr val="tx1"/>
          </a:solidFill>
          <a:latin typeface="+mn-lt"/>
          <a:ea typeface="+mn-ea"/>
          <a:cs typeface="+mn-cs"/>
          <a:sym typeface="Helvetica" charset="0"/>
        </a:defRPr>
      </a:lvl6pPr>
      <a:lvl7pPr marL="2274888" indent="-228600" algn="l" rtl="0" eaLnBrk="1" fontAlgn="base" hangingPunct="1">
        <a:spcBef>
          <a:spcPts val="500"/>
        </a:spcBef>
        <a:spcAft>
          <a:spcPct val="0"/>
        </a:spcAft>
        <a:buClr>
          <a:srgbClr val="9FB8CD"/>
        </a:buClr>
        <a:buSzPct val="69000"/>
        <a:buFont typeface="Wingdings" charset="2"/>
        <a:buChar char="¨"/>
        <a:defRPr sz="1400">
          <a:solidFill>
            <a:schemeClr val="tx1"/>
          </a:solidFill>
          <a:latin typeface="+mn-lt"/>
          <a:ea typeface="+mn-ea"/>
          <a:cs typeface="+mn-cs"/>
          <a:sym typeface="Helvetica" charset="0"/>
        </a:defRPr>
      </a:lvl7pPr>
      <a:lvl8pPr marL="2732088" indent="-228600" algn="l" rtl="0" eaLnBrk="1" fontAlgn="base" hangingPunct="1">
        <a:spcBef>
          <a:spcPts val="500"/>
        </a:spcBef>
        <a:spcAft>
          <a:spcPct val="0"/>
        </a:spcAft>
        <a:buClr>
          <a:srgbClr val="9FB8CD"/>
        </a:buClr>
        <a:buSzPct val="69000"/>
        <a:buFont typeface="Wingdings" charset="2"/>
        <a:buChar char="¨"/>
        <a:defRPr sz="1400">
          <a:solidFill>
            <a:schemeClr val="tx1"/>
          </a:solidFill>
          <a:latin typeface="+mn-lt"/>
          <a:ea typeface="+mn-ea"/>
          <a:cs typeface="+mn-cs"/>
          <a:sym typeface="Helvetica" charset="0"/>
        </a:defRPr>
      </a:lvl8pPr>
      <a:lvl9pPr marL="3189288" indent="-228600" algn="l" rtl="0" eaLnBrk="1" fontAlgn="base" hangingPunct="1">
        <a:spcBef>
          <a:spcPts val="500"/>
        </a:spcBef>
        <a:spcAft>
          <a:spcPct val="0"/>
        </a:spcAft>
        <a:buClr>
          <a:srgbClr val="9FB8CD"/>
        </a:buClr>
        <a:buSzPct val="69000"/>
        <a:buFont typeface="Wingdings" charset="2"/>
        <a:buChar char="¨"/>
        <a:defRPr sz="1400">
          <a:solidFill>
            <a:schemeClr val="tx1"/>
          </a:solidFill>
          <a:latin typeface="+mn-lt"/>
          <a:ea typeface="+mn-ea"/>
          <a:cs typeface="+mn-cs"/>
          <a:sym typeface="Helvetica" charset="0"/>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6.jp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9.em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20.emf"/><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7.jpeg"/><Relationship Id="rId7"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24.jpg"/><Relationship Id="rId5" Type="http://schemas.openxmlformats.org/officeDocument/2006/relationships/image" Target="../media/image5.png"/><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8.jpeg"/></Relationships>
</file>

<file path=ppt/slides/_rels/slide2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7.jpeg"/><Relationship Id="rId7"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8.jpeg"/><Relationship Id="rId9"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9.emf"/><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8.jpeg"/></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9.emf"/><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20.emf"/><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8.jpeg"/></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30.emf"/><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8.jpeg"/></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31.emf"/><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8.jpe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8.jpeg"/></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8.jpe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6.xml"/><Relationship Id="rId5" Type="http://schemas.openxmlformats.org/officeDocument/2006/relationships/image" Target="../media/image6.jp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8.jpeg"/></Relationships>
</file>

<file path=ppt/slides/_rels/slide38.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7.jpeg"/><Relationship Id="rId7"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8.jpeg"/></Relationships>
</file>

<file path=ppt/slides/_rels/slide39.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7.jpeg"/><Relationship Id="rId7"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8.jpeg"/></Relationships>
</file>

<file path=ppt/slides/_rels/slide41.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20.emf"/><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8.jpeg"/></Relationships>
</file>

<file path=ppt/slides/_rels/slide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8.jpeg"/></Relationships>
</file>

<file path=ppt/slides/_rels/slide4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9.jp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8" Type="http://schemas.openxmlformats.org/officeDocument/2006/relationships/image" Target="../media/image11.emf"/><Relationship Id="rId13" Type="http://schemas.openxmlformats.org/officeDocument/2006/relationships/image" Target="../media/image16.emf"/><Relationship Id="rId3" Type="http://schemas.openxmlformats.org/officeDocument/2006/relationships/image" Target="../media/image7.jpeg"/><Relationship Id="rId7" Type="http://schemas.openxmlformats.org/officeDocument/2006/relationships/image" Target="../media/image10.emf"/><Relationship Id="rId12" Type="http://schemas.openxmlformats.org/officeDocument/2006/relationships/image" Target="../media/image15.em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4.emf"/><Relationship Id="rId5" Type="http://schemas.openxmlformats.org/officeDocument/2006/relationships/image" Target="../media/image5.png"/><Relationship Id="rId10" Type="http://schemas.openxmlformats.org/officeDocument/2006/relationships/image" Target="../media/image13.emf"/><Relationship Id="rId4" Type="http://schemas.openxmlformats.org/officeDocument/2006/relationships/image" Target="../media/image8.jpeg"/><Relationship Id="rId9" Type="http://schemas.openxmlformats.org/officeDocument/2006/relationships/image" Target="../media/image12.emf"/><Relationship Id="rId14" Type="http://schemas.openxmlformats.org/officeDocument/2006/relationships/image" Target="../media/image17.emf"/></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62524" y="1862797"/>
            <a:ext cx="8568952" cy="1470025"/>
          </a:xfrm>
        </p:spPr>
        <p:txBody>
          <a:bodyPr>
            <a:normAutofit/>
          </a:bodyPr>
          <a:lstStyle/>
          <a:p>
            <a:r>
              <a:rPr lang="en-GB" dirty="0"/>
              <a:t>Taming conflicting I/O applications by means of malleability</a:t>
            </a:r>
          </a:p>
        </p:txBody>
      </p:sp>
      <p:sp>
        <p:nvSpPr>
          <p:cNvPr id="9" name="Marcador de número de diapositiva 3">
            <a:extLst>
              <a:ext uri="{FF2B5EF4-FFF2-40B4-BE49-F238E27FC236}">
                <a16:creationId xmlns:a16="http://schemas.microsoft.com/office/drawing/2014/main" id="{B0126E67-5129-48C7-8C70-36C16480709C}"/>
              </a:ext>
            </a:extLst>
          </p:cNvPr>
          <p:cNvSpPr>
            <a:spLocks noGrp="1"/>
          </p:cNvSpPr>
          <p:nvPr>
            <p:ph type="sldNum" sz="quarter" idx="12"/>
          </p:nvPr>
        </p:nvSpPr>
        <p:spPr>
          <a:xfrm>
            <a:off x="7749034" y="6540004"/>
            <a:ext cx="2133600" cy="365125"/>
          </a:xfrm>
        </p:spPr>
        <p:txBody>
          <a:bodyPr/>
          <a:lstStyle/>
          <a:p>
            <a:fld id="{132FADFE-3B8F-471C-ABF0-DBC7717ECBBC}" type="slidenum">
              <a:rPr lang="en-GB" sz="2000" smtClean="0"/>
              <a:pPr/>
              <a:t>1</a:t>
            </a:fld>
            <a:endParaRPr lang="en-GB" sz="2000" dirty="0"/>
          </a:p>
        </p:txBody>
      </p:sp>
      <p:sp>
        <p:nvSpPr>
          <p:cNvPr id="3" name="Rectángulo 2">
            <a:extLst>
              <a:ext uri="{FF2B5EF4-FFF2-40B4-BE49-F238E27FC236}">
                <a16:creationId xmlns:a16="http://schemas.microsoft.com/office/drawing/2014/main" id="{78CF3918-4F9F-4FA6-8E07-7324325666C1}"/>
              </a:ext>
            </a:extLst>
          </p:cNvPr>
          <p:cNvSpPr/>
          <p:nvPr/>
        </p:nvSpPr>
        <p:spPr>
          <a:xfrm>
            <a:off x="1043608" y="1484784"/>
            <a:ext cx="7272808" cy="830997"/>
          </a:xfrm>
          <a:prstGeom prst="rect">
            <a:avLst/>
          </a:prstGeom>
        </p:spPr>
        <p:txBody>
          <a:bodyPr wrap="square">
            <a:spAutoFit/>
          </a:bodyPr>
          <a:lstStyle/>
          <a:p>
            <a:r>
              <a:rPr lang="en-GB" b="1" dirty="0"/>
              <a:t>Adaptive scheduling of HPC applications using malleability and dynamic migration.</a:t>
            </a:r>
            <a:r>
              <a:rPr lang="en-GB" dirty="0"/>
              <a:t> </a:t>
            </a:r>
            <a:endParaRPr lang="en-GB" b="1" dirty="0"/>
          </a:p>
        </p:txBody>
      </p:sp>
      <p:sp>
        <p:nvSpPr>
          <p:cNvPr id="10" name="Subtítulo 3">
            <a:extLst>
              <a:ext uri="{FF2B5EF4-FFF2-40B4-BE49-F238E27FC236}">
                <a16:creationId xmlns:a16="http://schemas.microsoft.com/office/drawing/2014/main" id="{048E4570-2B14-4C8E-AFED-83BDC383A888}"/>
              </a:ext>
            </a:extLst>
          </p:cNvPr>
          <p:cNvSpPr>
            <a:spLocks noGrp="1"/>
          </p:cNvSpPr>
          <p:nvPr>
            <p:ph type="subTitle" idx="1"/>
          </p:nvPr>
        </p:nvSpPr>
        <p:spPr>
          <a:xfrm>
            <a:off x="462906" y="5301208"/>
            <a:ext cx="8352928" cy="936104"/>
          </a:xfrm>
        </p:spPr>
        <p:txBody>
          <a:bodyPr/>
          <a:lstStyle/>
          <a:p>
            <a:pPr algn="r"/>
            <a:r>
              <a:rPr lang="en-GB" dirty="0">
                <a:solidFill>
                  <a:srgbClr val="000000"/>
                </a:solidFill>
              </a:rPr>
              <a:t>Alberto </a:t>
            </a:r>
            <a:r>
              <a:rPr lang="en-GB" dirty="0" err="1">
                <a:solidFill>
                  <a:srgbClr val="000000"/>
                </a:solidFill>
              </a:rPr>
              <a:t>Cascajo</a:t>
            </a:r>
            <a:r>
              <a:rPr lang="en-GB" dirty="0">
                <a:solidFill>
                  <a:srgbClr val="000000"/>
                </a:solidFill>
              </a:rPr>
              <a:t>, David E. Singh and </a:t>
            </a:r>
            <a:r>
              <a:rPr lang="en-GB" dirty="0" err="1">
                <a:solidFill>
                  <a:srgbClr val="000000"/>
                </a:solidFill>
              </a:rPr>
              <a:t>Jesús</a:t>
            </a:r>
            <a:r>
              <a:rPr lang="en-GB" dirty="0">
                <a:solidFill>
                  <a:srgbClr val="000000"/>
                </a:solidFill>
              </a:rPr>
              <a:t> </a:t>
            </a:r>
            <a:r>
              <a:rPr lang="en-GB" dirty="0" err="1">
                <a:solidFill>
                  <a:srgbClr val="000000"/>
                </a:solidFill>
              </a:rPr>
              <a:t>Carretero</a:t>
            </a:r>
            <a:endParaRPr lang="en-GB" dirty="0">
              <a:solidFill>
                <a:srgbClr val="000000"/>
              </a:solidFill>
            </a:endParaRPr>
          </a:p>
          <a:p>
            <a:pPr algn="r"/>
            <a:r>
              <a:rPr lang="en-GB" sz="1600" dirty="0"/>
              <a:t>University Carlos III of Madrid (Spain)</a:t>
            </a:r>
            <a:endParaRPr lang="en-GB" sz="1400" dirty="0"/>
          </a:p>
          <a:p>
            <a:endParaRPr lang="en-GB" sz="1400" dirty="0"/>
          </a:p>
          <a:p>
            <a:endParaRPr lang="en-GB" sz="1400" dirty="0"/>
          </a:p>
        </p:txBody>
      </p:sp>
      <p:sp>
        <p:nvSpPr>
          <p:cNvPr id="4" name="Rectángulo 3">
            <a:extLst>
              <a:ext uri="{FF2B5EF4-FFF2-40B4-BE49-F238E27FC236}">
                <a16:creationId xmlns:a16="http://schemas.microsoft.com/office/drawing/2014/main" id="{66028C6E-F632-4756-974D-C35B1CE22D92}"/>
              </a:ext>
            </a:extLst>
          </p:cNvPr>
          <p:cNvSpPr/>
          <p:nvPr/>
        </p:nvSpPr>
        <p:spPr>
          <a:xfrm>
            <a:off x="107504" y="6597352"/>
            <a:ext cx="5194126" cy="307777"/>
          </a:xfrm>
          <a:prstGeom prst="rect">
            <a:avLst/>
          </a:prstGeom>
        </p:spPr>
        <p:txBody>
          <a:bodyPr wrap="square">
            <a:spAutoFit/>
          </a:bodyPr>
          <a:lstStyle/>
          <a:p>
            <a:r>
              <a:rPr lang="en-GB" sz="1400" i="1" dirty="0">
                <a:solidFill>
                  <a:schemeClr val="accent5">
                    <a:lumMod val="20000"/>
                    <a:lumOff val="80000"/>
                  </a:schemeClr>
                </a:solidFill>
                <a:latin typeface="Source Sans Pro"/>
              </a:rPr>
              <a:t>14</a:t>
            </a:r>
            <a:r>
              <a:rPr lang="en-GB" sz="1400" i="1" baseline="30000" dirty="0">
                <a:solidFill>
                  <a:schemeClr val="accent5">
                    <a:lumMod val="20000"/>
                    <a:lumOff val="80000"/>
                  </a:schemeClr>
                </a:solidFill>
                <a:latin typeface="Source Sans Pro"/>
              </a:rPr>
              <a:t>th</a:t>
            </a:r>
            <a:r>
              <a:rPr lang="en-GB" sz="1400" i="1" dirty="0">
                <a:solidFill>
                  <a:schemeClr val="accent5">
                    <a:lumMod val="20000"/>
                    <a:lumOff val="80000"/>
                  </a:schemeClr>
                </a:solidFill>
                <a:latin typeface="Source Sans Pro"/>
              </a:rPr>
              <a:t> Scheduling for Large Scale Workshop</a:t>
            </a:r>
          </a:p>
        </p:txBody>
      </p:sp>
      <p:grpSp>
        <p:nvGrpSpPr>
          <p:cNvPr id="14" name="Grupo 13">
            <a:extLst>
              <a:ext uri="{FF2B5EF4-FFF2-40B4-BE49-F238E27FC236}">
                <a16:creationId xmlns:a16="http://schemas.microsoft.com/office/drawing/2014/main" id="{D3E233FB-B57C-44B9-875C-CDFFE547E438}"/>
              </a:ext>
            </a:extLst>
          </p:cNvPr>
          <p:cNvGrpSpPr/>
          <p:nvPr/>
        </p:nvGrpSpPr>
        <p:grpSpPr>
          <a:xfrm>
            <a:off x="0" y="7975"/>
            <a:ext cx="9134475" cy="790575"/>
            <a:chOff x="4762" y="3033712"/>
            <a:chExt cx="9134475" cy="790575"/>
          </a:xfrm>
        </p:grpSpPr>
        <p:pic>
          <p:nvPicPr>
            <p:cNvPr id="13" name="Imagen 12">
              <a:extLst>
                <a:ext uri="{FF2B5EF4-FFF2-40B4-BE49-F238E27FC236}">
                  <a16:creationId xmlns:a16="http://schemas.microsoft.com/office/drawing/2014/main" id="{B2A4DC1A-6DD0-4F2C-B61F-F7CA5C2CF1E2}"/>
                </a:ext>
              </a:extLst>
            </p:cNvPr>
            <p:cNvPicPr>
              <a:picLocks noChangeAspect="1"/>
            </p:cNvPicPr>
            <p:nvPr/>
          </p:nvPicPr>
          <p:blipFill>
            <a:blip r:embed="rId3"/>
            <a:stretch>
              <a:fillRect/>
            </a:stretch>
          </p:blipFill>
          <p:spPr>
            <a:xfrm>
              <a:off x="4762" y="3033712"/>
              <a:ext cx="9134475" cy="790575"/>
            </a:xfrm>
            <a:prstGeom prst="rect">
              <a:avLst/>
            </a:prstGeom>
          </p:spPr>
        </p:pic>
        <p:pic>
          <p:nvPicPr>
            <p:cNvPr id="8" name="Picture 10" descr="image.png"/>
            <p:cNvPicPr>
              <a:picLocks noChangeAspect="1"/>
            </p:cNvPicPr>
            <p:nvPr/>
          </p:nvPicPr>
          <p:blipFill>
            <a:blip r:embed="rId4" cstate="print"/>
            <a:srcRect/>
            <a:stretch>
              <a:fillRect/>
            </a:stretch>
          </p:blipFill>
          <p:spPr bwMode="auto">
            <a:xfrm>
              <a:off x="7400479" y="3111285"/>
              <a:ext cx="1415355" cy="561454"/>
            </a:xfrm>
            <a:prstGeom prst="rect">
              <a:avLst/>
            </a:prstGeom>
            <a:noFill/>
            <a:ln w="12700" cap="flat" cmpd="sng">
              <a:noFill/>
              <a:prstDash val="solid"/>
              <a:miter lim="0"/>
              <a:headEnd type="none" w="med" len="med"/>
              <a:tailEnd type="none" w="med" len="med"/>
            </a:ln>
            <a:effectLst/>
          </p:spPr>
        </p:pic>
      </p:grpSp>
      <p:pic>
        <p:nvPicPr>
          <p:cNvPr id="16" name="Imagen 15">
            <a:extLst>
              <a:ext uri="{FF2B5EF4-FFF2-40B4-BE49-F238E27FC236}">
                <a16:creationId xmlns:a16="http://schemas.microsoft.com/office/drawing/2014/main" id="{BCF67759-5FAA-460A-A402-1D5401010448}"/>
              </a:ext>
            </a:extLst>
          </p:cNvPr>
          <p:cNvPicPr>
            <a:picLocks noChangeAspect="1"/>
          </p:cNvPicPr>
          <p:nvPr/>
        </p:nvPicPr>
        <p:blipFill>
          <a:blip r:embed="rId5"/>
          <a:stretch>
            <a:fillRect/>
          </a:stretch>
        </p:blipFill>
        <p:spPr>
          <a:xfrm>
            <a:off x="3013334" y="2564904"/>
            <a:ext cx="3107805" cy="2376959"/>
          </a:xfrm>
          <a:prstGeom prst="rect">
            <a:avLst/>
          </a:prstGeom>
        </p:spPr>
      </p:pic>
    </p:spTree>
    <p:extLst>
      <p:ext uri="{BB962C8B-B14F-4D97-AF65-F5344CB8AC3E}">
        <p14:creationId xmlns:p14="http://schemas.microsoft.com/office/powerpoint/2010/main" val="3239591307"/>
      </p:ext>
    </p:extLst>
  </p:cSld>
  <p:clrMapOvr>
    <a:masterClrMapping/>
  </p:clrMapOvr>
  <p:transition advClick="0" advTm="1272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Flex-MPI</a:t>
            </a:r>
            <a:endParaRPr lang="en-US" dirty="0"/>
          </a:p>
        </p:txBody>
      </p:sp>
      <p:grpSp>
        <p:nvGrpSpPr>
          <p:cNvPr id="5" name="Group 7"/>
          <p:cNvGrpSpPr>
            <a:grpSpLocks/>
          </p:cNvGrpSpPr>
          <p:nvPr/>
        </p:nvGrpSpPr>
        <p:grpSpPr bwMode="auto">
          <a:xfrm>
            <a:off x="0" y="-2232"/>
            <a:ext cx="9160744" cy="780232"/>
            <a:chOff x="-1" y="-1"/>
            <a:chExt cx="13028637" cy="1110749"/>
          </a:xfrm>
        </p:grpSpPr>
        <p:pic>
          <p:nvPicPr>
            <p:cNvPr id="6" name="Picture 8" descr="image.jpg"/>
            <p:cNvPicPr>
              <a:picLocks noChangeAspect="1"/>
            </p:cNvPicPr>
            <p:nvPr/>
          </p:nvPicPr>
          <p:blipFill>
            <a:blip r:embed="rId3" cstate="print"/>
            <a:srcRect/>
            <a:stretch>
              <a:fillRect/>
            </a:stretch>
          </p:blipFill>
          <p:spPr bwMode="auto">
            <a:xfrm>
              <a:off x="5494940" y="0"/>
              <a:ext cx="7533696" cy="1110748"/>
            </a:xfrm>
            <a:prstGeom prst="rect">
              <a:avLst/>
            </a:prstGeom>
            <a:noFill/>
            <a:ln w="12700" cap="flat" cmpd="sng">
              <a:noFill/>
              <a:prstDash val="solid"/>
              <a:miter lim="0"/>
              <a:headEnd type="none" w="med" len="med"/>
              <a:tailEnd type="none" w="med" len="med"/>
            </a:ln>
            <a:effectLst/>
          </p:spPr>
        </p:pic>
        <p:pic>
          <p:nvPicPr>
            <p:cNvPr id="7" name="Picture 9" descr="image.jpg"/>
            <p:cNvPicPr>
              <a:picLocks noChangeAspect="1"/>
            </p:cNvPicPr>
            <p:nvPr/>
          </p:nvPicPr>
          <p:blipFill>
            <a:blip r:embed="rId4" cstate="print"/>
            <a:srcRect/>
            <a:stretch>
              <a:fillRect/>
            </a:stretch>
          </p:blipFill>
          <p:spPr bwMode="auto">
            <a:xfrm>
              <a:off x="0" y="0"/>
              <a:ext cx="5630011" cy="1109159"/>
            </a:xfrm>
            <a:prstGeom prst="rect">
              <a:avLst/>
            </a:prstGeom>
            <a:noFill/>
            <a:ln w="12700" cap="flat" cmpd="sng">
              <a:noFill/>
              <a:prstDash val="solid"/>
              <a:miter lim="0"/>
              <a:headEnd type="none" w="med" len="med"/>
              <a:tailEnd type="none" w="med" len="med"/>
            </a:ln>
            <a:effectLst/>
          </p:spPr>
        </p:pic>
      </p:grpSp>
      <p:pic>
        <p:nvPicPr>
          <p:cNvPr id="8" name="Picture 10" descr="image.png"/>
          <p:cNvPicPr>
            <a:picLocks noChangeAspect="1"/>
          </p:cNvPicPr>
          <p:nvPr/>
        </p:nvPicPr>
        <p:blipFill>
          <a:blip r:embed="rId5" cstate="print"/>
          <a:srcRect/>
          <a:stretch>
            <a:fillRect/>
          </a:stretch>
        </p:blipFill>
        <p:spPr bwMode="auto">
          <a:xfrm>
            <a:off x="7400479" y="82600"/>
            <a:ext cx="1415355" cy="561454"/>
          </a:xfrm>
          <a:prstGeom prst="rect">
            <a:avLst/>
          </a:prstGeom>
          <a:noFill/>
          <a:ln w="12700" cap="flat" cmpd="sng">
            <a:noFill/>
            <a:prstDash val="solid"/>
            <a:miter lim="0"/>
            <a:headEnd type="none" w="med" len="med"/>
            <a:tailEnd type="none" w="med" len="med"/>
          </a:ln>
          <a:effectLst/>
        </p:spPr>
      </p:pic>
      <p:sp>
        <p:nvSpPr>
          <p:cNvPr id="13" name="Marcador de número de diapositiva 3">
            <a:extLst>
              <a:ext uri="{FF2B5EF4-FFF2-40B4-BE49-F238E27FC236}">
                <a16:creationId xmlns:a16="http://schemas.microsoft.com/office/drawing/2014/main" id="{EAA0C187-163A-4B9B-B554-699AF6AAAE66}"/>
              </a:ext>
            </a:extLst>
          </p:cNvPr>
          <p:cNvSpPr txBox="1">
            <a:spLocks/>
          </p:cNvSpPr>
          <p:nvPr/>
        </p:nvSpPr>
        <p:spPr>
          <a:xfrm>
            <a:off x="7749034" y="6540004"/>
            <a:ext cx="2133600" cy="365125"/>
          </a:xfrm>
        </p:spPr>
        <p:txBody>
          <a:bodyPr/>
          <a:lstStyle>
            <a:defPPr>
              <a:defRPr lang="en-US"/>
            </a:defPPr>
            <a:lvl1pPr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5pPr>
            <a:lvl6pPr marL="22860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6pPr>
            <a:lvl7pPr marL="27432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7pPr>
            <a:lvl8pPr marL="32004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8pPr>
            <a:lvl9pPr marL="36576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132FADFE-3B8F-471C-ABF0-DBC7717ECBBC}" type="slidenum">
              <a:rPr kumimoji="0" lang="es-ES" sz="2000" b="0" i="0" u="none" strike="noStrike" kern="1200" cap="none" spc="0" normalizeH="0" baseline="0" noProof="0" smtClean="0">
                <a:ln>
                  <a:noFill/>
                </a:ln>
                <a:solidFill>
                  <a:srgbClr val="000000"/>
                </a:solidFill>
                <a:effectLst/>
                <a:uLnTx/>
                <a:uFillTx/>
                <a:latin typeface="Arial" charset="0"/>
                <a:ea typeface="ヒラギノ角ゴ ProN W3" charset="0"/>
                <a:sym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10</a:t>
            </a:fld>
            <a:endParaRPr kumimoji="0" lang="es-ES" sz="2000" b="0" i="0" u="none" strike="noStrike" kern="1200" cap="none" spc="0" normalizeH="0" baseline="0" noProof="0" dirty="0">
              <a:ln>
                <a:noFill/>
              </a:ln>
              <a:solidFill>
                <a:srgbClr val="000000"/>
              </a:solidFill>
              <a:effectLst/>
              <a:uLnTx/>
              <a:uFillTx/>
              <a:latin typeface="Arial" charset="0"/>
              <a:ea typeface="ヒラギノ角ゴ ProN W3" charset="0"/>
              <a:sym typeface="Arial" charset="0"/>
            </a:endParaRPr>
          </a:p>
        </p:txBody>
      </p:sp>
      <p:sp>
        <p:nvSpPr>
          <p:cNvPr id="14" name="Rectángulo 13">
            <a:extLst>
              <a:ext uri="{FF2B5EF4-FFF2-40B4-BE49-F238E27FC236}">
                <a16:creationId xmlns:a16="http://schemas.microsoft.com/office/drawing/2014/main" id="{2A1541C3-9E89-47C4-ABBB-8B377FB7C0A1}"/>
              </a:ext>
            </a:extLst>
          </p:cNvPr>
          <p:cNvSpPr/>
          <p:nvPr/>
        </p:nvSpPr>
        <p:spPr>
          <a:xfrm>
            <a:off x="107504" y="6597352"/>
            <a:ext cx="5194126" cy="307777"/>
          </a:xfrm>
          <a:prstGeom prst="rect">
            <a:avLst/>
          </a:prstGeom>
        </p:spPr>
        <p:txBody>
          <a:bodyPr wrap="square">
            <a:spAutoFit/>
          </a:bodyPr>
          <a:lstStyle/>
          <a:p>
            <a:r>
              <a:rPr lang="en-GB" sz="1400" i="1" dirty="0">
                <a:solidFill>
                  <a:schemeClr val="accent5">
                    <a:lumMod val="20000"/>
                    <a:lumOff val="80000"/>
                  </a:schemeClr>
                </a:solidFill>
                <a:latin typeface="Source Sans Pro"/>
              </a:rPr>
              <a:t>14</a:t>
            </a:r>
            <a:r>
              <a:rPr lang="en-GB" sz="1400" i="1" baseline="30000" dirty="0">
                <a:solidFill>
                  <a:schemeClr val="accent5">
                    <a:lumMod val="20000"/>
                    <a:lumOff val="80000"/>
                  </a:schemeClr>
                </a:solidFill>
                <a:latin typeface="Source Sans Pro"/>
              </a:rPr>
              <a:t>th</a:t>
            </a:r>
            <a:r>
              <a:rPr lang="en-GB" sz="1400" i="1" dirty="0">
                <a:solidFill>
                  <a:schemeClr val="accent5">
                    <a:lumMod val="20000"/>
                    <a:lumOff val="80000"/>
                  </a:schemeClr>
                </a:solidFill>
                <a:latin typeface="Source Sans Pro"/>
              </a:rPr>
              <a:t> Scheduling for Large Scale Workshop</a:t>
            </a:r>
          </a:p>
        </p:txBody>
      </p:sp>
      <p:grpSp>
        <p:nvGrpSpPr>
          <p:cNvPr id="11" name="Grupo 10">
            <a:extLst>
              <a:ext uri="{FF2B5EF4-FFF2-40B4-BE49-F238E27FC236}">
                <a16:creationId xmlns:a16="http://schemas.microsoft.com/office/drawing/2014/main" id="{1429DBBF-A910-4388-B1F2-32268C1C62D0}"/>
              </a:ext>
            </a:extLst>
          </p:cNvPr>
          <p:cNvGrpSpPr/>
          <p:nvPr/>
        </p:nvGrpSpPr>
        <p:grpSpPr>
          <a:xfrm>
            <a:off x="0" y="7975"/>
            <a:ext cx="9134475" cy="790575"/>
            <a:chOff x="4762" y="3033712"/>
            <a:chExt cx="9134475" cy="790575"/>
          </a:xfrm>
        </p:grpSpPr>
        <p:pic>
          <p:nvPicPr>
            <p:cNvPr id="15" name="Imagen 14">
              <a:extLst>
                <a:ext uri="{FF2B5EF4-FFF2-40B4-BE49-F238E27FC236}">
                  <a16:creationId xmlns:a16="http://schemas.microsoft.com/office/drawing/2014/main" id="{6ED524CE-1C17-4AB2-9AE5-C225BEEF79CB}"/>
                </a:ext>
              </a:extLst>
            </p:cNvPr>
            <p:cNvPicPr>
              <a:picLocks noChangeAspect="1"/>
            </p:cNvPicPr>
            <p:nvPr/>
          </p:nvPicPr>
          <p:blipFill>
            <a:blip r:embed="rId6"/>
            <a:stretch>
              <a:fillRect/>
            </a:stretch>
          </p:blipFill>
          <p:spPr>
            <a:xfrm>
              <a:off x="4762" y="3033712"/>
              <a:ext cx="9134475" cy="790575"/>
            </a:xfrm>
            <a:prstGeom prst="rect">
              <a:avLst/>
            </a:prstGeom>
          </p:spPr>
        </p:pic>
        <p:pic>
          <p:nvPicPr>
            <p:cNvPr id="16" name="Picture 10" descr="image.png">
              <a:extLst>
                <a:ext uri="{FF2B5EF4-FFF2-40B4-BE49-F238E27FC236}">
                  <a16:creationId xmlns:a16="http://schemas.microsoft.com/office/drawing/2014/main" id="{5CA18B2C-90D4-4114-AFC5-6B6B4EEE9257}"/>
                </a:ext>
              </a:extLst>
            </p:cNvPr>
            <p:cNvPicPr>
              <a:picLocks noChangeAspect="1"/>
            </p:cNvPicPr>
            <p:nvPr/>
          </p:nvPicPr>
          <p:blipFill>
            <a:blip r:embed="rId5" cstate="print"/>
            <a:srcRect/>
            <a:stretch>
              <a:fillRect/>
            </a:stretch>
          </p:blipFill>
          <p:spPr bwMode="auto">
            <a:xfrm>
              <a:off x="7400479" y="3111285"/>
              <a:ext cx="1415355" cy="561454"/>
            </a:xfrm>
            <a:prstGeom prst="rect">
              <a:avLst/>
            </a:prstGeom>
            <a:noFill/>
            <a:ln w="12700" cap="flat" cmpd="sng">
              <a:noFill/>
              <a:prstDash val="solid"/>
              <a:miter lim="0"/>
              <a:headEnd type="none" w="med" len="med"/>
              <a:tailEnd type="none" w="med" len="med"/>
            </a:ln>
            <a:effectLst/>
          </p:spPr>
        </p:pic>
      </p:grpSp>
      <p:sp>
        <p:nvSpPr>
          <p:cNvPr id="12" name="Título 1">
            <a:extLst>
              <a:ext uri="{FF2B5EF4-FFF2-40B4-BE49-F238E27FC236}">
                <a16:creationId xmlns:a16="http://schemas.microsoft.com/office/drawing/2014/main" id="{B7C54B72-2B9E-4F31-B4D1-26C002EAAF43}"/>
              </a:ext>
            </a:extLst>
          </p:cNvPr>
          <p:cNvSpPr txBox="1">
            <a:spLocks/>
          </p:cNvSpPr>
          <p:nvPr/>
        </p:nvSpPr>
        <p:spPr bwMode="auto">
          <a:xfrm>
            <a:off x="2699792" y="-162272"/>
            <a:ext cx="5040560" cy="847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800" tIns="50800" rIns="91440" bIns="50800" numCol="1" anchor="b" anchorCtr="0" compatLnSpc="1">
            <a:prstTxWarp prst="textNoShape">
              <a:avLst/>
            </a:prstTxWarp>
            <a:normAutofit/>
          </a:bodyPr>
          <a:lstStyle>
            <a:lvl1pPr marL="39688" indent="-39688" algn="l" rtl="0" eaLnBrk="1" fontAlgn="base" hangingPunct="1">
              <a:spcBef>
                <a:spcPct val="0"/>
              </a:spcBef>
              <a:spcAft>
                <a:spcPct val="0"/>
              </a:spcAft>
              <a:defRPr sz="2400">
                <a:solidFill>
                  <a:srgbClr val="FFFFFF"/>
                </a:solidFill>
                <a:latin typeface="+mj-lt"/>
                <a:ea typeface="+mj-ea"/>
                <a:cs typeface="+mj-cs"/>
                <a:sym typeface="Helvetica" charset="0"/>
              </a:defRPr>
            </a:lvl1pPr>
            <a:lvl2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2pPr>
            <a:lvl3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3pPr>
            <a:lvl4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4pPr>
            <a:lvl5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5pPr>
            <a:lvl6pPr marL="4968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6pPr>
            <a:lvl7pPr marL="9540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7pPr>
            <a:lvl8pPr marL="14112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8pPr>
            <a:lvl9pPr marL="18684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9pPr>
          </a:lstStyle>
          <a:p>
            <a:pPr marL="39688" marR="0" lvl="0" indent="-39688" algn="l" defTabSz="914400" rtl="0" eaLnBrk="1" fontAlgn="base" latinLnBrk="0" hangingPunct="1">
              <a:lnSpc>
                <a:spcPct val="100000"/>
              </a:lnSpc>
              <a:spcBef>
                <a:spcPct val="0"/>
              </a:spcBef>
              <a:spcAft>
                <a:spcPct val="0"/>
              </a:spcAft>
              <a:buClrTx/>
              <a:buSzTx/>
              <a:buFontTx/>
              <a:buNone/>
              <a:tabLst/>
              <a:defRPr/>
            </a:pPr>
            <a:r>
              <a:rPr kumimoji="0" lang="en-US" sz="3000" b="0" i="0" u="none" strike="noStrike" kern="0" cap="none" spc="0" normalizeH="0" baseline="0" noProof="0" dirty="0">
                <a:ln>
                  <a:noFill/>
                </a:ln>
                <a:solidFill>
                  <a:srgbClr val="FFFF00"/>
                </a:solidFill>
                <a:effectLst/>
                <a:uLnTx/>
                <a:uFillTx/>
                <a:latin typeface="Helvetica"/>
                <a:ea typeface="ヒラギノ角ゴ ProN W3"/>
                <a:sym typeface="Helvetica" charset="0"/>
              </a:rPr>
              <a:t>Monitoring</a:t>
            </a:r>
            <a:r>
              <a:rPr kumimoji="0" lang="en-US" sz="3000" b="0" i="0" u="none" strike="noStrike" kern="0" cap="none" spc="0" normalizeH="0" noProof="0" dirty="0">
                <a:ln>
                  <a:noFill/>
                </a:ln>
                <a:solidFill>
                  <a:srgbClr val="FFFF00"/>
                </a:solidFill>
                <a:effectLst/>
                <a:uLnTx/>
                <a:uFillTx/>
                <a:latin typeface="Helvetica"/>
                <a:ea typeface="ヒラギノ角ゴ ProN W3"/>
                <a:sym typeface="Helvetica" charset="0"/>
              </a:rPr>
              <a:t> System</a:t>
            </a:r>
            <a:endParaRPr kumimoji="0" lang="en-US" sz="3000" b="0" i="0" u="none" strike="noStrike" kern="0" cap="none" spc="0" normalizeH="0" baseline="0" noProof="0" dirty="0">
              <a:ln>
                <a:noFill/>
              </a:ln>
              <a:solidFill>
                <a:srgbClr val="FFFF00"/>
              </a:solidFill>
              <a:effectLst/>
              <a:uLnTx/>
              <a:uFillTx/>
              <a:latin typeface="Helvetica"/>
              <a:ea typeface="ヒラギノ角ゴ ProN W3"/>
              <a:sym typeface="Helvetica" charset="0"/>
            </a:endParaRPr>
          </a:p>
        </p:txBody>
      </p:sp>
      <p:pic>
        <p:nvPicPr>
          <p:cNvPr id="17" name="Imagen 16">
            <a:extLst>
              <a:ext uri="{FF2B5EF4-FFF2-40B4-BE49-F238E27FC236}">
                <a16:creationId xmlns:a16="http://schemas.microsoft.com/office/drawing/2014/main" id="{D506662C-118A-421A-ABDB-A5EA61A1A5F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8111" y="1287202"/>
            <a:ext cx="8907777" cy="4728068"/>
          </a:xfrm>
          <a:prstGeom prst="rect">
            <a:avLst/>
          </a:prstGeom>
        </p:spPr>
      </p:pic>
      <p:sp>
        <p:nvSpPr>
          <p:cNvPr id="3" name="Marco 2"/>
          <p:cNvSpPr/>
          <p:nvPr/>
        </p:nvSpPr>
        <p:spPr bwMode="auto">
          <a:xfrm>
            <a:off x="118111" y="1052736"/>
            <a:ext cx="9042633" cy="1944216"/>
          </a:xfrm>
          <a:prstGeom prst="frame">
            <a:avLst>
              <a:gd name="adj1" fmla="val 2048"/>
            </a:avLst>
          </a:prstGeom>
          <a:solidFill>
            <a:srgbClr val="727CA3"/>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Arial" charset="0"/>
              <a:ea typeface="ヒラギノ角ゴ ProN W3" charset="-128"/>
              <a:cs typeface="ヒラギノ角ゴ ProN W3" charset="-128"/>
              <a:sym typeface="Arial" charset="0"/>
            </a:endParaRPr>
          </a:p>
        </p:txBody>
      </p:sp>
    </p:spTree>
    <p:extLst>
      <p:ext uri="{BB962C8B-B14F-4D97-AF65-F5344CB8AC3E}">
        <p14:creationId xmlns:p14="http://schemas.microsoft.com/office/powerpoint/2010/main" val="1641640597"/>
      </p:ext>
    </p:extLst>
  </p:cSld>
  <p:clrMapOvr>
    <a:masterClrMapping/>
  </p:clrMapOvr>
  <p:transition advClick="0" advTm="15000">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Flex-MPI</a:t>
            </a:r>
            <a:endParaRPr lang="en-US" dirty="0"/>
          </a:p>
        </p:txBody>
      </p:sp>
      <p:grpSp>
        <p:nvGrpSpPr>
          <p:cNvPr id="5" name="Group 7"/>
          <p:cNvGrpSpPr>
            <a:grpSpLocks/>
          </p:cNvGrpSpPr>
          <p:nvPr/>
        </p:nvGrpSpPr>
        <p:grpSpPr bwMode="auto">
          <a:xfrm>
            <a:off x="0" y="-2232"/>
            <a:ext cx="9160744" cy="780232"/>
            <a:chOff x="-1" y="-1"/>
            <a:chExt cx="13028637" cy="1110749"/>
          </a:xfrm>
        </p:grpSpPr>
        <p:pic>
          <p:nvPicPr>
            <p:cNvPr id="6" name="Picture 8" descr="image.jpg"/>
            <p:cNvPicPr>
              <a:picLocks noChangeAspect="1"/>
            </p:cNvPicPr>
            <p:nvPr/>
          </p:nvPicPr>
          <p:blipFill>
            <a:blip r:embed="rId3" cstate="print"/>
            <a:srcRect/>
            <a:stretch>
              <a:fillRect/>
            </a:stretch>
          </p:blipFill>
          <p:spPr bwMode="auto">
            <a:xfrm>
              <a:off x="5494940" y="0"/>
              <a:ext cx="7533696" cy="1110748"/>
            </a:xfrm>
            <a:prstGeom prst="rect">
              <a:avLst/>
            </a:prstGeom>
            <a:noFill/>
            <a:ln w="12700" cap="flat" cmpd="sng">
              <a:noFill/>
              <a:prstDash val="solid"/>
              <a:miter lim="0"/>
              <a:headEnd type="none" w="med" len="med"/>
              <a:tailEnd type="none" w="med" len="med"/>
            </a:ln>
            <a:effectLst/>
          </p:spPr>
        </p:pic>
        <p:pic>
          <p:nvPicPr>
            <p:cNvPr id="7" name="Picture 9" descr="image.jpg"/>
            <p:cNvPicPr>
              <a:picLocks noChangeAspect="1"/>
            </p:cNvPicPr>
            <p:nvPr/>
          </p:nvPicPr>
          <p:blipFill>
            <a:blip r:embed="rId4" cstate="print"/>
            <a:srcRect/>
            <a:stretch>
              <a:fillRect/>
            </a:stretch>
          </p:blipFill>
          <p:spPr bwMode="auto">
            <a:xfrm>
              <a:off x="0" y="0"/>
              <a:ext cx="5630011" cy="1109159"/>
            </a:xfrm>
            <a:prstGeom prst="rect">
              <a:avLst/>
            </a:prstGeom>
            <a:noFill/>
            <a:ln w="12700" cap="flat" cmpd="sng">
              <a:noFill/>
              <a:prstDash val="solid"/>
              <a:miter lim="0"/>
              <a:headEnd type="none" w="med" len="med"/>
              <a:tailEnd type="none" w="med" len="med"/>
            </a:ln>
            <a:effectLst/>
          </p:spPr>
        </p:pic>
      </p:grpSp>
      <p:pic>
        <p:nvPicPr>
          <p:cNvPr id="8" name="Picture 10" descr="image.png"/>
          <p:cNvPicPr>
            <a:picLocks noChangeAspect="1"/>
          </p:cNvPicPr>
          <p:nvPr/>
        </p:nvPicPr>
        <p:blipFill>
          <a:blip r:embed="rId5" cstate="print"/>
          <a:srcRect/>
          <a:stretch>
            <a:fillRect/>
          </a:stretch>
        </p:blipFill>
        <p:spPr bwMode="auto">
          <a:xfrm>
            <a:off x="7400479" y="82600"/>
            <a:ext cx="1415355" cy="561454"/>
          </a:xfrm>
          <a:prstGeom prst="rect">
            <a:avLst/>
          </a:prstGeom>
          <a:noFill/>
          <a:ln w="12700" cap="flat" cmpd="sng">
            <a:noFill/>
            <a:prstDash val="solid"/>
            <a:miter lim="0"/>
            <a:headEnd type="none" w="med" len="med"/>
            <a:tailEnd type="none" w="med" len="med"/>
          </a:ln>
          <a:effectLst/>
        </p:spPr>
      </p:pic>
      <p:sp>
        <p:nvSpPr>
          <p:cNvPr id="13" name="Marcador de número de diapositiva 3">
            <a:extLst>
              <a:ext uri="{FF2B5EF4-FFF2-40B4-BE49-F238E27FC236}">
                <a16:creationId xmlns:a16="http://schemas.microsoft.com/office/drawing/2014/main" id="{EAA0C187-163A-4B9B-B554-699AF6AAAE66}"/>
              </a:ext>
            </a:extLst>
          </p:cNvPr>
          <p:cNvSpPr txBox="1">
            <a:spLocks/>
          </p:cNvSpPr>
          <p:nvPr/>
        </p:nvSpPr>
        <p:spPr>
          <a:xfrm>
            <a:off x="7749034" y="6540004"/>
            <a:ext cx="2133600" cy="365125"/>
          </a:xfrm>
        </p:spPr>
        <p:txBody>
          <a:bodyPr/>
          <a:lstStyle>
            <a:defPPr>
              <a:defRPr lang="en-US"/>
            </a:defPPr>
            <a:lvl1pPr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5pPr>
            <a:lvl6pPr marL="22860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6pPr>
            <a:lvl7pPr marL="27432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7pPr>
            <a:lvl8pPr marL="32004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8pPr>
            <a:lvl9pPr marL="36576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132FADFE-3B8F-471C-ABF0-DBC7717ECBBC}" type="slidenum">
              <a:rPr kumimoji="0" lang="es-ES" sz="2000" b="0" i="0" u="none" strike="noStrike" kern="1200" cap="none" spc="0" normalizeH="0" baseline="0" noProof="0" smtClean="0">
                <a:ln>
                  <a:noFill/>
                </a:ln>
                <a:solidFill>
                  <a:srgbClr val="000000"/>
                </a:solidFill>
                <a:effectLst/>
                <a:uLnTx/>
                <a:uFillTx/>
                <a:latin typeface="Arial" charset="0"/>
                <a:ea typeface="ヒラギノ角ゴ ProN W3" charset="0"/>
                <a:sym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11</a:t>
            </a:fld>
            <a:endParaRPr kumimoji="0" lang="es-ES" sz="2000" b="0" i="0" u="none" strike="noStrike" kern="1200" cap="none" spc="0" normalizeH="0" baseline="0" noProof="0" dirty="0">
              <a:ln>
                <a:noFill/>
              </a:ln>
              <a:solidFill>
                <a:srgbClr val="000000"/>
              </a:solidFill>
              <a:effectLst/>
              <a:uLnTx/>
              <a:uFillTx/>
              <a:latin typeface="Arial" charset="0"/>
              <a:ea typeface="ヒラギノ角ゴ ProN W3" charset="0"/>
              <a:sym typeface="Arial" charset="0"/>
            </a:endParaRPr>
          </a:p>
        </p:txBody>
      </p:sp>
      <p:sp>
        <p:nvSpPr>
          <p:cNvPr id="14" name="Rectángulo 13">
            <a:extLst>
              <a:ext uri="{FF2B5EF4-FFF2-40B4-BE49-F238E27FC236}">
                <a16:creationId xmlns:a16="http://schemas.microsoft.com/office/drawing/2014/main" id="{2A1541C3-9E89-47C4-ABBB-8B377FB7C0A1}"/>
              </a:ext>
            </a:extLst>
          </p:cNvPr>
          <p:cNvSpPr/>
          <p:nvPr/>
        </p:nvSpPr>
        <p:spPr>
          <a:xfrm>
            <a:off x="107504" y="6597352"/>
            <a:ext cx="5194126" cy="307777"/>
          </a:xfrm>
          <a:prstGeom prst="rect">
            <a:avLst/>
          </a:prstGeom>
        </p:spPr>
        <p:txBody>
          <a:bodyPr wrap="square">
            <a:spAutoFit/>
          </a:bodyPr>
          <a:lstStyle/>
          <a:p>
            <a:r>
              <a:rPr lang="en-GB" sz="1400" i="1" dirty="0">
                <a:solidFill>
                  <a:schemeClr val="accent5">
                    <a:lumMod val="20000"/>
                    <a:lumOff val="80000"/>
                  </a:schemeClr>
                </a:solidFill>
                <a:latin typeface="Source Sans Pro"/>
              </a:rPr>
              <a:t>14</a:t>
            </a:r>
            <a:r>
              <a:rPr lang="en-GB" sz="1400" i="1" baseline="30000" dirty="0">
                <a:solidFill>
                  <a:schemeClr val="accent5">
                    <a:lumMod val="20000"/>
                    <a:lumOff val="80000"/>
                  </a:schemeClr>
                </a:solidFill>
                <a:latin typeface="Source Sans Pro"/>
              </a:rPr>
              <a:t>th</a:t>
            </a:r>
            <a:r>
              <a:rPr lang="en-GB" sz="1400" i="1" dirty="0">
                <a:solidFill>
                  <a:schemeClr val="accent5">
                    <a:lumMod val="20000"/>
                    <a:lumOff val="80000"/>
                  </a:schemeClr>
                </a:solidFill>
                <a:latin typeface="Source Sans Pro"/>
              </a:rPr>
              <a:t> Scheduling for Large Scale Workshop</a:t>
            </a:r>
          </a:p>
        </p:txBody>
      </p:sp>
      <p:grpSp>
        <p:nvGrpSpPr>
          <p:cNvPr id="11" name="Grupo 10">
            <a:extLst>
              <a:ext uri="{FF2B5EF4-FFF2-40B4-BE49-F238E27FC236}">
                <a16:creationId xmlns:a16="http://schemas.microsoft.com/office/drawing/2014/main" id="{919C95CB-E4E8-479F-BB0A-411283266F32}"/>
              </a:ext>
            </a:extLst>
          </p:cNvPr>
          <p:cNvGrpSpPr/>
          <p:nvPr/>
        </p:nvGrpSpPr>
        <p:grpSpPr>
          <a:xfrm>
            <a:off x="0" y="7975"/>
            <a:ext cx="9134475" cy="790575"/>
            <a:chOff x="4762" y="3033712"/>
            <a:chExt cx="9134475" cy="790575"/>
          </a:xfrm>
        </p:grpSpPr>
        <p:pic>
          <p:nvPicPr>
            <p:cNvPr id="15" name="Imagen 14">
              <a:extLst>
                <a:ext uri="{FF2B5EF4-FFF2-40B4-BE49-F238E27FC236}">
                  <a16:creationId xmlns:a16="http://schemas.microsoft.com/office/drawing/2014/main" id="{67048B5E-8E22-452D-83DB-2CCDD12876D7}"/>
                </a:ext>
              </a:extLst>
            </p:cNvPr>
            <p:cNvPicPr>
              <a:picLocks noChangeAspect="1"/>
            </p:cNvPicPr>
            <p:nvPr/>
          </p:nvPicPr>
          <p:blipFill>
            <a:blip r:embed="rId6"/>
            <a:stretch>
              <a:fillRect/>
            </a:stretch>
          </p:blipFill>
          <p:spPr>
            <a:xfrm>
              <a:off x="4762" y="3033712"/>
              <a:ext cx="9134475" cy="790575"/>
            </a:xfrm>
            <a:prstGeom prst="rect">
              <a:avLst/>
            </a:prstGeom>
          </p:spPr>
        </p:pic>
        <p:pic>
          <p:nvPicPr>
            <p:cNvPr id="16" name="Picture 10" descr="image.png">
              <a:extLst>
                <a:ext uri="{FF2B5EF4-FFF2-40B4-BE49-F238E27FC236}">
                  <a16:creationId xmlns:a16="http://schemas.microsoft.com/office/drawing/2014/main" id="{6096311F-5D6B-4C8F-8A56-DAB3636348BE}"/>
                </a:ext>
              </a:extLst>
            </p:cNvPr>
            <p:cNvPicPr>
              <a:picLocks noChangeAspect="1"/>
            </p:cNvPicPr>
            <p:nvPr/>
          </p:nvPicPr>
          <p:blipFill>
            <a:blip r:embed="rId5" cstate="print"/>
            <a:srcRect/>
            <a:stretch>
              <a:fillRect/>
            </a:stretch>
          </p:blipFill>
          <p:spPr bwMode="auto">
            <a:xfrm>
              <a:off x="7400479" y="3111285"/>
              <a:ext cx="1415355" cy="561454"/>
            </a:xfrm>
            <a:prstGeom prst="rect">
              <a:avLst/>
            </a:prstGeom>
            <a:noFill/>
            <a:ln w="12700" cap="flat" cmpd="sng">
              <a:noFill/>
              <a:prstDash val="solid"/>
              <a:miter lim="0"/>
              <a:headEnd type="none" w="med" len="med"/>
              <a:tailEnd type="none" w="med" len="med"/>
            </a:ln>
            <a:effectLst/>
          </p:spPr>
        </p:pic>
      </p:grpSp>
      <p:sp>
        <p:nvSpPr>
          <p:cNvPr id="12" name="Título 1">
            <a:extLst>
              <a:ext uri="{FF2B5EF4-FFF2-40B4-BE49-F238E27FC236}">
                <a16:creationId xmlns:a16="http://schemas.microsoft.com/office/drawing/2014/main" id="{B7C54B72-2B9E-4F31-B4D1-26C002EAAF43}"/>
              </a:ext>
            </a:extLst>
          </p:cNvPr>
          <p:cNvSpPr txBox="1">
            <a:spLocks/>
          </p:cNvSpPr>
          <p:nvPr/>
        </p:nvSpPr>
        <p:spPr bwMode="auto">
          <a:xfrm>
            <a:off x="2987824" y="-162272"/>
            <a:ext cx="4583122" cy="847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800" tIns="50800" rIns="91440" bIns="50800" numCol="1" anchor="b" anchorCtr="0" compatLnSpc="1">
            <a:prstTxWarp prst="textNoShape">
              <a:avLst/>
            </a:prstTxWarp>
            <a:normAutofit/>
          </a:bodyPr>
          <a:lstStyle>
            <a:lvl1pPr marL="39688" indent="-39688" algn="l" rtl="0" eaLnBrk="1" fontAlgn="base" hangingPunct="1">
              <a:spcBef>
                <a:spcPct val="0"/>
              </a:spcBef>
              <a:spcAft>
                <a:spcPct val="0"/>
              </a:spcAft>
              <a:defRPr sz="2400">
                <a:solidFill>
                  <a:srgbClr val="FFFFFF"/>
                </a:solidFill>
                <a:latin typeface="+mj-lt"/>
                <a:ea typeface="+mj-ea"/>
                <a:cs typeface="+mj-cs"/>
                <a:sym typeface="Helvetica" charset="0"/>
              </a:defRPr>
            </a:lvl1pPr>
            <a:lvl2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2pPr>
            <a:lvl3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3pPr>
            <a:lvl4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4pPr>
            <a:lvl5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5pPr>
            <a:lvl6pPr marL="4968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6pPr>
            <a:lvl7pPr marL="9540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7pPr>
            <a:lvl8pPr marL="14112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8pPr>
            <a:lvl9pPr marL="18684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9pPr>
          </a:lstStyle>
          <a:p>
            <a:pPr marL="39688" marR="0" lvl="0" indent="-39688"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srgbClr val="FFFF00"/>
                </a:solidFill>
                <a:effectLst/>
                <a:uLnTx/>
                <a:uFillTx/>
                <a:latin typeface="Helvetica"/>
                <a:ea typeface="ヒラギノ角ゴ ProN W3"/>
                <a:sym typeface="Helvetica" charset="0"/>
              </a:rPr>
              <a:t>Monitor architecture (I)</a:t>
            </a:r>
          </a:p>
        </p:txBody>
      </p:sp>
      <p:pic>
        <p:nvPicPr>
          <p:cNvPr id="17" name="Imagen 16">
            <a:extLst>
              <a:ext uri="{FF2B5EF4-FFF2-40B4-BE49-F238E27FC236}">
                <a16:creationId xmlns:a16="http://schemas.microsoft.com/office/drawing/2014/main" id="{7C1461D9-E630-4ABC-9B37-B1898546A47D}"/>
              </a:ext>
            </a:extLst>
          </p:cNvPr>
          <p:cNvPicPr>
            <a:picLocks noChangeAspect="1"/>
          </p:cNvPicPr>
          <p:nvPr/>
        </p:nvPicPr>
        <p:blipFill>
          <a:blip r:embed="rId7"/>
          <a:srcRect/>
          <a:stretch/>
        </p:blipFill>
        <p:spPr>
          <a:xfrm>
            <a:off x="1451381" y="3428999"/>
            <a:ext cx="6203032" cy="2331967"/>
          </a:xfrm>
          <a:prstGeom prst="rect">
            <a:avLst/>
          </a:prstGeom>
        </p:spPr>
      </p:pic>
      <p:sp>
        <p:nvSpPr>
          <p:cNvPr id="18" name="Marcador de contenido 2">
            <a:extLst>
              <a:ext uri="{FF2B5EF4-FFF2-40B4-BE49-F238E27FC236}">
                <a16:creationId xmlns:a16="http://schemas.microsoft.com/office/drawing/2014/main" id="{DA3DB985-8DA9-4304-85E5-2F529A311650}"/>
              </a:ext>
            </a:extLst>
          </p:cNvPr>
          <p:cNvSpPr>
            <a:spLocks noGrp="1"/>
          </p:cNvSpPr>
          <p:nvPr>
            <p:ph idx="1"/>
          </p:nvPr>
        </p:nvSpPr>
        <p:spPr>
          <a:xfrm>
            <a:off x="107504" y="1124744"/>
            <a:ext cx="8229600" cy="2321011"/>
          </a:xfrm>
        </p:spPr>
        <p:txBody>
          <a:bodyPr/>
          <a:lstStyle/>
          <a:p>
            <a:r>
              <a:rPr lang="en-US" sz="2400" b="1" dirty="0"/>
              <a:t>Medium scale deployment example</a:t>
            </a:r>
          </a:p>
          <a:p>
            <a:pPr lvl="1"/>
            <a:r>
              <a:rPr lang="en-US" sz="2200" b="1" dirty="0"/>
              <a:t>Scalability evaluation in real cluster and </a:t>
            </a:r>
            <a:r>
              <a:rPr lang="en-US" sz="2200" b="1" dirty="0" err="1"/>
              <a:t>Omnet</a:t>
            </a:r>
            <a:r>
              <a:rPr lang="en-US" sz="2200" b="1" dirty="0"/>
              <a:t>++</a:t>
            </a:r>
          </a:p>
          <a:p>
            <a:pPr lvl="1"/>
            <a:r>
              <a:rPr lang="en-US" sz="2200" b="1" dirty="0"/>
              <a:t>Up to 200 nodes</a:t>
            </a:r>
            <a:endParaRPr lang="en-US" sz="2200" dirty="0">
              <a:solidFill>
                <a:schemeClr val="bg1">
                  <a:lumMod val="85000"/>
                </a:schemeClr>
              </a:solidFill>
            </a:endParaRPr>
          </a:p>
        </p:txBody>
      </p:sp>
    </p:spTree>
    <p:extLst>
      <p:ext uri="{BB962C8B-B14F-4D97-AF65-F5344CB8AC3E}">
        <p14:creationId xmlns:p14="http://schemas.microsoft.com/office/powerpoint/2010/main" val="3630124721"/>
      </p:ext>
    </p:extLst>
  </p:cSld>
  <p:clrMapOvr>
    <a:masterClrMapping/>
  </p:clrMapOvr>
  <p:transition advClick="0" advTm="15000">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Flex-MPI</a:t>
            </a:r>
            <a:endParaRPr lang="en-US" dirty="0"/>
          </a:p>
        </p:txBody>
      </p:sp>
      <p:grpSp>
        <p:nvGrpSpPr>
          <p:cNvPr id="5" name="Group 7"/>
          <p:cNvGrpSpPr>
            <a:grpSpLocks/>
          </p:cNvGrpSpPr>
          <p:nvPr/>
        </p:nvGrpSpPr>
        <p:grpSpPr bwMode="auto">
          <a:xfrm>
            <a:off x="0" y="-2232"/>
            <a:ext cx="9160744" cy="780232"/>
            <a:chOff x="-1" y="-1"/>
            <a:chExt cx="13028637" cy="1110749"/>
          </a:xfrm>
        </p:grpSpPr>
        <p:pic>
          <p:nvPicPr>
            <p:cNvPr id="6" name="Picture 8" descr="image.jpg"/>
            <p:cNvPicPr>
              <a:picLocks noChangeAspect="1"/>
            </p:cNvPicPr>
            <p:nvPr/>
          </p:nvPicPr>
          <p:blipFill>
            <a:blip r:embed="rId3" cstate="print"/>
            <a:srcRect/>
            <a:stretch>
              <a:fillRect/>
            </a:stretch>
          </p:blipFill>
          <p:spPr bwMode="auto">
            <a:xfrm>
              <a:off x="5494940" y="0"/>
              <a:ext cx="7533696" cy="1110748"/>
            </a:xfrm>
            <a:prstGeom prst="rect">
              <a:avLst/>
            </a:prstGeom>
            <a:noFill/>
            <a:ln w="12700" cap="flat" cmpd="sng">
              <a:noFill/>
              <a:prstDash val="solid"/>
              <a:miter lim="0"/>
              <a:headEnd type="none" w="med" len="med"/>
              <a:tailEnd type="none" w="med" len="med"/>
            </a:ln>
            <a:effectLst/>
          </p:spPr>
        </p:pic>
        <p:pic>
          <p:nvPicPr>
            <p:cNvPr id="7" name="Picture 9" descr="image.jpg"/>
            <p:cNvPicPr>
              <a:picLocks noChangeAspect="1"/>
            </p:cNvPicPr>
            <p:nvPr/>
          </p:nvPicPr>
          <p:blipFill>
            <a:blip r:embed="rId4" cstate="print"/>
            <a:srcRect/>
            <a:stretch>
              <a:fillRect/>
            </a:stretch>
          </p:blipFill>
          <p:spPr bwMode="auto">
            <a:xfrm>
              <a:off x="0" y="0"/>
              <a:ext cx="5630011" cy="1109159"/>
            </a:xfrm>
            <a:prstGeom prst="rect">
              <a:avLst/>
            </a:prstGeom>
            <a:noFill/>
            <a:ln w="12700" cap="flat" cmpd="sng">
              <a:noFill/>
              <a:prstDash val="solid"/>
              <a:miter lim="0"/>
              <a:headEnd type="none" w="med" len="med"/>
              <a:tailEnd type="none" w="med" len="med"/>
            </a:ln>
            <a:effectLst/>
          </p:spPr>
        </p:pic>
      </p:grpSp>
      <p:pic>
        <p:nvPicPr>
          <p:cNvPr id="8" name="Picture 10" descr="image.png"/>
          <p:cNvPicPr>
            <a:picLocks noChangeAspect="1"/>
          </p:cNvPicPr>
          <p:nvPr/>
        </p:nvPicPr>
        <p:blipFill>
          <a:blip r:embed="rId5" cstate="print"/>
          <a:srcRect/>
          <a:stretch>
            <a:fillRect/>
          </a:stretch>
        </p:blipFill>
        <p:spPr bwMode="auto">
          <a:xfrm>
            <a:off x="7400479" y="82600"/>
            <a:ext cx="1415355" cy="561454"/>
          </a:xfrm>
          <a:prstGeom prst="rect">
            <a:avLst/>
          </a:prstGeom>
          <a:noFill/>
          <a:ln w="12700" cap="flat" cmpd="sng">
            <a:noFill/>
            <a:prstDash val="solid"/>
            <a:miter lim="0"/>
            <a:headEnd type="none" w="med" len="med"/>
            <a:tailEnd type="none" w="med" len="med"/>
          </a:ln>
          <a:effectLst/>
        </p:spPr>
      </p:pic>
      <p:sp>
        <p:nvSpPr>
          <p:cNvPr id="13" name="Marcador de número de diapositiva 3">
            <a:extLst>
              <a:ext uri="{FF2B5EF4-FFF2-40B4-BE49-F238E27FC236}">
                <a16:creationId xmlns:a16="http://schemas.microsoft.com/office/drawing/2014/main" id="{EAA0C187-163A-4B9B-B554-699AF6AAAE66}"/>
              </a:ext>
            </a:extLst>
          </p:cNvPr>
          <p:cNvSpPr txBox="1">
            <a:spLocks/>
          </p:cNvSpPr>
          <p:nvPr/>
        </p:nvSpPr>
        <p:spPr>
          <a:xfrm>
            <a:off x="7749034" y="6540004"/>
            <a:ext cx="2133600" cy="365125"/>
          </a:xfrm>
        </p:spPr>
        <p:txBody>
          <a:bodyPr/>
          <a:lstStyle>
            <a:defPPr>
              <a:defRPr lang="en-US"/>
            </a:defPPr>
            <a:lvl1pPr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5pPr>
            <a:lvl6pPr marL="22860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6pPr>
            <a:lvl7pPr marL="27432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7pPr>
            <a:lvl8pPr marL="32004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8pPr>
            <a:lvl9pPr marL="36576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132FADFE-3B8F-471C-ABF0-DBC7717ECBBC}" type="slidenum">
              <a:rPr kumimoji="0" lang="es-ES" sz="2000" b="0" i="0" u="none" strike="noStrike" kern="1200" cap="none" spc="0" normalizeH="0" baseline="0" noProof="0" smtClean="0">
                <a:ln>
                  <a:noFill/>
                </a:ln>
                <a:solidFill>
                  <a:srgbClr val="000000"/>
                </a:solidFill>
                <a:effectLst/>
                <a:uLnTx/>
                <a:uFillTx/>
                <a:latin typeface="Arial" charset="0"/>
                <a:ea typeface="ヒラギノ角ゴ ProN W3" charset="0"/>
                <a:sym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12</a:t>
            </a:fld>
            <a:endParaRPr kumimoji="0" lang="es-ES" sz="2000" b="0" i="0" u="none" strike="noStrike" kern="1200" cap="none" spc="0" normalizeH="0" baseline="0" noProof="0" dirty="0">
              <a:ln>
                <a:noFill/>
              </a:ln>
              <a:solidFill>
                <a:srgbClr val="000000"/>
              </a:solidFill>
              <a:effectLst/>
              <a:uLnTx/>
              <a:uFillTx/>
              <a:latin typeface="Arial" charset="0"/>
              <a:ea typeface="ヒラギノ角ゴ ProN W3" charset="0"/>
              <a:sym typeface="Arial" charset="0"/>
            </a:endParaRPr>
          </a:p>
        </p:txBody>
      </p:sp>
      <p:sp>
        <p:nvSpPr>
          <p:cNvPr id="14" name="Rectángulo 13">
            <a:extLst>
              <a:ext uri="{FF2B5EF4-FFF2-40B4-BE49-F238E27FC236}">
                <a16:creationId xmlns:a16="http://schemas.microsoft.com/office/drawing/2014/main" id="{2A1541C3-9E89-47C4-ABBB-8B377FB7C0A1}"/>
              </a:ext>
            </a:extLst>
          </p:cNvPr>
          <p:cNvSpPr/>
          <p:nvPr/>
        </p:nvSpPr>
        <p:spPr>
          <a:xfrm>
            <a:off x="107504" y="6597352"/>
            <a:ext cx="5194126" cy="307777"/>
          </a:xfrm>
          <a:prstGeom prst="rect">
            <a:avLst/>
          </a:prstGeom>
        </p:spPr>
        <p:txBody>
          <a:bodyPr wrap="square">
            <a:spAutoFit/>
          </a:bodyPr>
          <a:lstStyle/>
          <a:p>
            <a:r>
              <a:rPr lang="en-GB" sz="1400" i="1" dirty="0">
                <a:solidFill>
                  <a:schemeClr val="accent5">
                    <a:lumMod val="20000"/>
                    <a:lumOff val="80000"/>
                  </a:schemeClr>
                </a:solidFill>
                <a:latin typeface="Source Sans Pro"/>
              </a:rPr>
              <a:t>14</a:t>
            </a:r>
            <a:r>
              <a:rPr lang="en-GB" sz="1400" i="1" baseline="30000" dirty="0">
                <a:solidFill>
                  <a:schemeClr val="accent5">
                    <a:lumMod val="20000"/>
                    <a:lumOff val="80000"/>
                  </a:schemeClr>
                </a:solidFill>
                <a:latin typeface="Source Sans Pro"/>
              </a:rPr>
              <a:t>th</a:t>
            </a:r>
            <a:r>
              <a:rPr lang="en-GB" sz="1400" i="1" dirty="0">
                <a:solidFill>
                  <a:schemeClr val="accent5">
                    <a:lumMod val="20000"/>
                    <a:lumOff val="80000"/>
                  </a:schemeClr>
                </a:solidFill>
                <a:latin typeface="Source Sans Pro"/>
              </a:rPr>
              <a:t> Scheduling for Large Scale Workshop</a:t>
            </a:r>
          </a:p>
        </p:txBody>
      </p:sp>
      <p:grpSp>
        <p:nvGrpSpPr>
          <p:cNvPr id="11" name="Grupo 10">
            <a:extLst>
              <a:ext uri="{FF2B5EF4-FFF2-40B4-BE49-F238E27FC236}">
                <a16:creationId xmlns:a16="http://schemas.microsoft.com/office/drawing/2014/main" id="{919C95CB-E4E8-479F-BB0A-411283266F32}"/>
              </a:ext>
            </a:extLst>
          </p:cNvPr>
          <p:cNvGrpSpPr/>
          <p:nvPr/>
        </p:nvGrpSpPr>
        <p:grpSpPr>
          <a:xfrm>
            <a:off x="0" y="7975"/>
            <a:ext cx="9134475" cy="790575"/>
            <a:chOff x="4762" y="3033712"/>
            <a:chExt cx="9134475" cy="790575"/>
          </a:xfrm>
        </p:grpSpPr>
        <p:pic>
          <p:nvPicPr>
            <p:cNvPr id="15" name="Imagen 14">
              <a:extLst>
                <a:ext uri="{FF2B5EF4-FFF2-40B4-BE49-F238E27FC236}">
                  <a16:creationId xmlns:a16="http://schemas.microsoft.com/office/drawing/2014/main" id="{67048B5E-8E22-452D-83DB-2CCDD12876D7}"/>
                </a:ext>
              </a:extLst>
            </p:cNvPr>
            <p:cNvPicPr>
              <a:picLocks noChangeAspect="1"/>
            </p:cNvPicPr>
            <p:nvPr/>
          </p:nvPicPr>
          <p:blipFill>
            <a:blip r:embed="rId6"/>
            <a:stretch>
              <a:fillRect/>
            </a:stretch>
          </p:blipFill>
          <p:spPr>
            <a:xfrm>
              <a:off x="4762" y="3033712"/>
              <a:ext cx="9134475" cy="790575"/>
            </a:xfrm>
            <a:prstGeom prst="rect">
              <a:avLst/>
            </a:prstGeom>
          </p:spPr>
        </p:pic>
        <p:pic>
          <p:nvPicPr>
            <p:cNvPr id="16" name="Picture 10" descr="image.png">
              <a:extLst>
                <a:ext uri="{FF2B5EF4-FFF2-40B4-BE49-F238E27FC236}">
                  <a16:creationId xmlns:a16="http://schemas.microsoft.com/office/drawing/2014/main" id="{6096311F-5D6B-4C8F-8A56-DAB3636348BE}"/>
                </a:ext>
              </a:extLst>
            </p:cNvPr>
            <p:cNvPicPr>
              <a:picLocks noChangeAspect="1"/>
            </p:cNvPicPr>
            <p:nvPr/>
          </p:nvPicPr>
          <p:blipFill>
            <a:blip r:embed="rId5" cstate="print"/>
            <a:srcRect/>
            <a:stretch>
              <a:fillRect/>
            </a:stretch>
          </p:blipFill>
          <p:spPr bwMode="auto">
            <a:xfrm>
              <a:off x="7400479" y="3111285"/>
              <a:ext cx="1415355" cy="561454"/>
            </a:xfrm>
            <a:prstGeom prst="rect">
              <a:avLst/>
            </a:prstGeom>
            <a:noFill/>
            <a:ln w="12700" cap="flat" cmpd="sng">
              <a:noFill/>
              <a:prstDash val="solid"/>
              <a:miter lim="0"/>
              <a:headEnd type="none" w="med" len="med"/>
              <a:tailEnd type="none" w="med" len="med"/>
            </a:ln>
            <a:effectLst/>
          </p:spPr>
        </p:pic>
      </p:grpSp>
      <p:sp>
        <p:nvSpPr>
          <p:cNvPr id="12" name="Título 1">
            <a:extLst>
              <a:ext uri="{FF2B5EF4-FFF2-40B4-BE49-F238E27FC236}">
                <a16:creationId xmlns:a16="http://schemas.microsoft.com/office/drawing/2014/main" id="{B7C54B72-2B9E-4F31-B4D1-26C002EAAF43}"/>
              </a:ext>
            </a:extLst>
          </p:cNvPr>
          <p:cNvSpPr txBox="1">
            <a:spLocks/>
          </p:cNvSpPr>
          <p:nvPr/>
        </p:nvSpPr>
        <p:spPr bwMode="auto">
          <a:xfrm>
            <a:off x="2987824" y="-162272"/>
            <a:ext cx="4583122" cy="847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800" tIns="50800" rIns="91440" bIns="50800" numCol="1" anchor="b" anchorCtr="0" compatLnSpc="1">
            <a:prstTxWarp prst="textNoShape">
              <a:avLst/>
            </a:prstTxWarp>
            <a:normAutofit/>
          </a:bodyPr>
          <a:lstStyle>
            <a:lvl1pPr marL="39688" indent="-39688" algn="l" rtl="0" eaLnBrk="1" fontAlgn="base" hangingPunct="1">
              <a:spcBef>
                <a:spcPct val="0"/>
              </a:spcBef>
              <a:spcAft>
                <a:spcPct val="0"/>
              </a:spcAft>
              <a:defRPr sz="2400">
                <a:solidFill>
                  <a:srgbClr val="FFFFFF"/>
                </a:solidFill>
                <a:latin typeface="+mj-lt"/>
                <a:ea typeface="+mj-ea"/>
                <a:cs typeface="+mj-cs"/>
                <a:sym typeface="Helvetica" charset="0"/>
              </a:defRPr>
            </a:lvl1pPr>
            <a:lvl2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2pPr>
            <a:lvl3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3pPr>
            <a:lvl4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4pPr>
            <a:lvl5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5pPr>
            <a:lvl6pPr marL="4968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6pPr>
            <a:lvl7pPr marL="9540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7pPr>
            <a:lvl8pPr marL="14112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8pPr>
            <a:lvl9pPr marL="18684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9pPr>
          </a:lstStyle>
          <a:p>
            <a:pPr marL="39688" marR="0" lvl="0" indent="-39688"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srgbClr val="FFFF00"/>
                </a:solidFill>
                <a:effectLst/>
                <a:uLnTx/>
                <a:uFillTx/>
                <a:latin typeface="Helvetica"/>
                <a:ea typeface="ヒラギノ角ゴ ProN W3"/>
                <a:sym typeface="Helvetica" charset="0"/>
              </a:rPr>
              <a:t>Monitor architecture (II)</a:t>
            </a:r>
          </a:p>
        </p:txBody>
      </p:sp>
      <p:pic>
        <p:nvPicPr>
          <p:cNvPr id="17" name="Imagen 16">
            <a:extLst>
              <a:ext uri="{FF2B5EF4-FFF2-40B4-BE49-F238E27FC236}">
                <a16:creationId xmlns:a16="http://schemas.microsoft.com/office/drawing/2014/main" id="{7C1461D9-E630-4ABC-9B37-B1898546A47D}"/>
              </a:ext>
            </a:extLst>
          </p:cNvPr>
          <p:cNvPicPr>
            <a:picLocks noChangeAspect="1"/>
          </p:cNvPicPr>
          <p:nvPr/>
        </p:nvPicPr>
        <p:blipFill>
          <a:blip r:embed="rId7"/>
          <a:srcRect/>
          <a:stretch/>
        </p:blipFill>
        <p:spPr>
          <a:xfrm>
            <a:off x="649038" y="1772816"/>
            <a:ext cx="8063739" cy="4773461"/>
          </a:xfrm>
          <a:prstGeom prst="rect">
            <a:avLst/>
          </a:prstGeom>
        </p:spPr>
      </p:pic>
      <p:sp>
        <p:nvSpPr>
          <p:cNvPr id="18" name="Marcador de contenido 2">
            <a:extLst>
              <a:ext uri="{FF2B5EF4-FFF2-40B4-BE49-F238E27FC236}">
                <a16:creationId xmlns:a16="http://schemas.microsoft.com/office/drawing/2014/main" id="{DA3DB985-8DA9-4304-85E5-2F529A311650}"/>
              </a:ext>
            </a:extLst>
          </p:cNvPr>
          <p:cNvSpPr>
            <a:spLocks noGrp="1"/>
          </p:cNvSpPr>
          <p:nvPr>
            <p:ph idx="1"/>
          </p:nvPr>
        </p:nvSpPr>
        <p:spPr>
          <a:xfrm>
            <a:off x="107504" y="980728"/>
            <a:ext cx="8229600" cy="2321011"/>
          </a:xfrm>
        </p:spPr>
        <p:txBody>
          <a:bodyPr/>
          <a:lstStyle/>
          <a:p>
            <a:r>
              <a:rPr lang="en-US" sz="2400" b="1" dirty="0"/>
              <a:t>Large scale deployment example</a:t>
            </a:r>
          </a:p>
        </p:txBody>
      </p:sp>
    </p:spTree>
    <p:extLst>
      <p:ext uri="{BB962C8B-B14F-4D97-AF65-F5344CB8AC3E}">
        <p14:creationId xmlns:p14="http://schemas.microsoft.com/office/powerpoint/2010/main" val="958165123"/>
      </p:ext>
    </p:extLst>
  </p:cSld>
  <p:clrMapOvr>
    <a:masterClrMapping/>
  </p:clrMapOvr>
  <p:transition advClick="0" advTm="15000">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Flex-MPI</a:t>
            </a:r>
            <a:endParaRPr lang="en-US" dirty="0"/>
          </a:p>
        </p:txBody>
      </p:sp>
      <p:grpSp>
        <p:nvGrpSpPr>
          <p:cNvPr id="5" name="Group 7"/>
          <p:cNvGrpSpPr>
            <a:grpSpLocks/>
          </p:cNvGrpSpPr>
          <p:nvPr/>
        </p:nvGrpSpPr>
        <p:grpSpPr bwMode="auto">
          <a:xfrm>
            <a:off x="0" y="-2232"/>
            <a:ext cx="9160744" cy="780232"/>
            <a:chOff x="-1" y="-1"/>
            <a:chExt cx="13028637" cy="1110749"/>
          </a:xfrm>
        </p:grpSpPr>
        <p:pic>
          <p:nvPicPr>
            <p:cNvPr id="6" name="Picture 8" descr="image.jpg"/>
            <p:cNvPicPr>
              <a:picLocks noChangeAspect="1"/>
            </p:cNvPicPr>
            <p:nvPr/>
          </p:nvPicPr>
          <p:blipFill>
            <a:blip r:embed="rId3" cstate="print"/>
            <a:srcRect/>
            <a:stretch>
              <a:fillRect/>
            </a:stretch>
          </p:blipFill>
          <p:spPr bwMode="auto">
            <a:xfrm>
              <a:off x="5494940" y="0"/>
              <a:ext cx="7533696" cy="1110748"/>
            </a:xfrm>
            <a:prstGeom prst="rect">
              <a:avLst/>
            </a:prstGeom>
            <a:noFill/>
            <a:ln w="12700" cap="flat" cmpd="sng">
              <a:noFill/>
              <a:prstDash val="solid"/>
              <a:miter lim="0"/>
              <a:headEnd type="none" w="med" len="med"/>
              <a:tailEnd type="none" w="med" len="med"/>
            </a:ln>
            <a:effectLst/>
          </p:spPr>
        </p:pic>
        <p:pic>
          <p:nvPicPr>
            <p:cNvPr id="7" name="Picture 9" descr="image.jpg"/>
            <p:cNvPicPr>
              <a:picLocks noChangeAspect="1"/>
            </p:cNvPicPr>
            <p:nvPr/>
          </p:nvPicPr>
          <p:blipFill>
            <a:blip r:embed="rId4" cstate="print"/>
            <a:srcRect/>
            <a:stretch>
              <a:fillRect/>
            </a:stretch>
          </p:blipFill>
          <p:spPr bwMode="auto">
            <a:xfrm>
              <a:off x="0" y="0"/>
              <a:ext cx="5630011" cy="1109159"/>
            </a:xfrm>
            <a:prstGeom prst="rect">
              <a:avLst/>
            </a:prstGeom>
            <a:noFill/>
            <a:ln w="12700" cap="flat" cmpd="sng">
              <a:noFill/>
              <a:prstDash val="solid"/>
              <a:miter lim="0"/>
              <a:headEnd type="none" w="med" len="med"/>
              <a:tailEnd type="none" w="med" len="med"/>
            </a:ln>
            <a:effectLst/>
          </p:spPr>
        </p:pic>
      </p:grpSp>
      <p:pic>
        <p:nvPicPr>
          <p:cNvPr id="8" name="Picture 10" descr="image.png"/>
          <p:cNvPicPr>
            <a:picLocks noChangeAspect="1"/>
          </p:cNvPicPr>
          <p:nvPr/>
        </p:nvPicPr>
        <p:blipFill>
          <a:blip r:embed="rId5" cstate="print"/>
          <a:srcRect/>
          <a:stretch>
            <a:fillRect/>
          </a:stretch>
        </p:blipFill>
        <p:spPr bwMode="auto">
          <a:xfrm>
            <a:off x="7400479" y="82600"/>
            <a:ext cx="1415355" cy="561454"/>
          </a:xfrm>
          <a:prstGeom prst="rect">
            <a:avLst/>
          </a:prstGeom>
          <a:noFill/>
          <a:ln w="12700" cap="flat" cmpd="sng">
            <a:noFill/>
            <a:prstDash val="solid"/>
            <a:miter lim="0"/>
            <a:headEnd type="none" w="med" len="med"/>
            <a:tailEnd type="none" w="med" len="med"/>
          </a:ln>
          <a:effectLst/>
        </p:spPr>
      </p:pic>
      <p:sp>
        <p:nvSpPr>
          <p:cNvPr id="10" name="Marcador de contenido 2">
            <a:extLst>
              <a:ext uri="{FF2B5EF4-FFF2-40B4-BE49-F238E27FC236}">
                <a16:creationId xmlns:a16="http://schemas.microsoft.com/office/drawing/2014/main" id="{DA3DB985-8DA9-4304-85E5-2F529A311650}"/>
              </a:ext>
            </a:extLst>
          </p:cNvPr>
          <p:cNvSpPr>
            <a:spLocks noGrp="1"/>
          </p:cNvSpPr>
          <p:nvPr>
            <p:ph idx="1"/>
          </p:nvPr>
        </p:nvSpPr>
        <p:spPr>
          <a:xfrm>
            <a:off x="457200" y="1143000"/>
            <a:ext cx="8229600" cy="4965700"/>
          </a:xfrm>
        </p:spPr>
        <p:txBody>
          <a:bodyPr/>
          <a:lstStyle/>
          <a:p>
            <a:pPr lvl="1">
              <a:lnSpc>
                <a:spcPct val="150000"/>
              </a:lnSpc>
            </a:pPr>
            <a:r>
              <a:rPr lang="en-US" sz="2000" dirty="0"/>
              <a:t>Three main roles: server, </a:t>
            </a:r>
            <a:r>
              <a:rPr lang="en-US" sz="2000" dirty="0" err="1"/>
              <a:t>Agg</a:t>
            </a:r>
            <a:r>
              <a:rPr lang="en-US" sz="2000" dirty="0"/>
              <a:t>. node and DM node.</a:t>
            </a:r>
          </a:p>
          <a:p>
            <a:pPr lvl="1">
              <a:lnSpc>
                <a:spcPct val="150000"/>
              </a:lnSpc>
            </a:pPr>
            <a:r>
              <a:rPr lang="en-US" sz="2000" dirty="0"/>
              <a:t>DM reads stats from each node and each ‘x’ time</a:t>
            </a:r>
            <a:endParaRPr lang="en-US" sz="2000" dirty="0">
              <a:solidFill>
                <a:schemeClr val="bg1">
                  <a:lumMod val="85000"/>
                </a:schemeClr>
              </a:solidFill>
            </a:endParaRPr>
          </a:p>
          <a:p>
            <a:pPr lvl="2">
              <a:lnSpc>
                <a:spcPct val="150000"/>
              </a:lnSpc>
            </a:pPr>
            <a:r>
              <a:rPr lang="en-US" sz="2000" dirty="0"/>
              <a:t>Configuration (total resources)</a:t>
            </a:r>
          </a:p>
          <a:p>
            <a:pPr lvl="2">
              <a:lnSpc>
                <a:spcPct val="150000"/>
              </a:lnSpc>
            </a:pPr>
            <a:r>
              <a:rPr lang="en-US" sz="2000" dirty="0"/>
              <a:t>Current CPU usage, main memory, IO, net, GPU, etc.</a:t>
            </a:r>
          </a:p>
          <a:p>
            <a:pPr lvl="1">
              <a:lnSpc>
                <a:spcPct val="150000"/>
              </a:lnSpc>
            </a:pPr>
            <a:r>
              <a:rPr lang="en-US" sz="2000" dirty="0"/>
              <a:t>Each node sends its information to the server through UDP sockets</a:t>
            </a:r>
            <a:endParaRPr lang="en-US" sz="2000" dirty="0">
              <a:solidFill>
                <a:schemeClr val="bg1">
                  <a:lumMod val="85000"/>
                </a:schemeClr>
              </a:solidFill>
            </a:endParaRPr>
          </a:p>
          <a:p>
            <a:pPr lvl="1">
              <a:lnSpc>
                <a:spcPct val="150000"/>
              </a:lnSpc>
            </a:pPr>
            <a:r>
              <a:rPr lang="en-US" sz="2000" dirty="0"/>
              <a:t>Server processes the information received and manage an in-memory DB.</a:t>
            </a:r>
          </a:p>
        </p:txBody>
      </p:sp>
      <p:sp>
        <p:nvSpPr>
          <p:cNvPr id="13" name="Marcador de número de diapositiva 3">
            <a:extLst>
              <a:ext uri="{FF2B5EF4-FFF2-40B4-BE49-F238E27FC236}">
                <a16:creationId xmlns:a16="http://schemas.microsoft.com/office/drawing/2014/main" id="{EAA0C187-163A-4B9B-B554-699AF6AAAE66}"/>
              </a:ext>
            </a:extLst>
          </p:cNvPr>
          <p:cNvSpPr txBox="1">
            <a:spLocks/>
          </p:cNvSpPr>
          <p:nvPr/>
        </p:nvSpPr>
        <p:spPr>
          <a:xfrm>
            <a:off x="7749034" y="6540004"/>
            <a:ext cx="2133600" cy="365125"/>
          </a:xfrm>
        </p:spPr>
        <p:txBody>
          <a:bodyPr/>
          <a:lstStyle>
            <a:defPPr>
              <a:defRPr lang="en-US"/>
            </a:defPPr>
            <a:lvl1pPr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5pPr>
            <a:lvl6pPr marL="22860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6pPr>
            <a:lvl7pPr marL="27432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7pPr>
            <a:lvl8pPr marL="32004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8pPr>
            <a:lvl9pPr marL="36576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132FADFE-3B8F-471C-ABF0-DBC7717ECBBC}" type="slidenum">
              <a:rPr kumimoji="0" lang="es-ES" sz="2000" b="0" i="0" u="none" strike="noStrike" kern="1200" cap="none" spc="0" normalizeH="0" baseline="0" noProof="0" smtClean="0">
                <a:ln>
                  <a:noFill/>
                </a:ln>
                <a:solidFill>
                  <a:srgbClr val="000000"/>
                </a:solidFill>
                <a:effectLst/>
                <a:uLnTx/>
                <a:uFillTx/>
                <a:latin typeface="Arial" charset="0"/>
                <a:ea typeface="ヒラギノ角ゴ ProN W3" charset="0"/>
                <a:sym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13</a:t>
            </a:fld>
            <a:endParaRPr kumimoji="0" lang="es-ES" sz="2000" b="0" i="0" u="none" strike="noStrike" kern="1200" cap="none" spc="0" normalizeH="0" baseline="0" noProof="0" dirty="0">
              <a:ln>
                <a:noFill/>
              </a:ln>
              <a:solidFill>
                <a:srgbClr val="000000"/>
              </a:solidFill>
              <a:effectLst/>
              <a:uLnTx/>
              <a:uFillTx/>
              <a:latin typeface="Arial" charset="0"/>
              <a:ea typeface="ヒラギノ角ゴ ProN W3" charset="0"/>
              <a:sym typeface="Arial" charset="0"/>
            </a:endParaRPr>
          </a:p>
        </p:txBody>
      </p:sp>
      <p:sp>
        <p:nvSpPr>
          <p:cNvPr id="14" name="Rectángulo 13">
            <a:extLst>
              <a:ext uri="{FF2B5EF4-FFF2-40B4-BE49-F238E27FC236}">
                <a16:creationId xmlns:a16="http://schemas.microsoft.com/office/drawing/2014/main" id="{2A1541C3-9E89-47C4-ABBB-8B377FB7C0A1}"/>
              </a:ext>
            </a:extLst>
          </p:cNvPr>
          <p:cNvSpPr/>
          <p:nvPr/>
        </p:nvSpPr>
        <p:spPr>
          <a:xfrm>
            <a:off x="107504" y="6597352"/>
            <a:ext cx="5194126" cy="307777"/>
          </a:xfrm>
          <a:prstGeom prst="rect">
            <a:avLst/>
          </a:prstGeom>
        </p:spPr>
        <p:txBody>
          <a:bodyPr wrap="square">
            <a:spAutoFit/>
          </a:bodyPr>
          <a:lstStyle/>
          <a:p>
            <a:r>
              <a:rPr lang="en-GB" sz="1400" i="1" dirty="0">
                <a:solidFill>
                  <a:schemeClr val="accent5">
                    <a:lumMod val="20000"/>
                    <a:lumOff val="80000"/>
                  </a:schemeClr>
                </a:solidFill>
                <a:latin typeface="Source Sans Pro"/>
              </a:rPr>
              <a:t>14</a:t>
            </a:r>
            <a:r>
              <a:rPr lang="en-GB" sz="1400" i="1" baseline="30000" dirty="0">
                <a:solidFill>
                  <a:schemeClr val="accent5">
                    <a:lumMod val="20000"/>
                    <a:lumOff val="80000"/>
                  </a:schemeClr>
                </a:solidFill>
                <a:latin typeface="Source Sans Pro"/>
              </a:rPr>
              <a:t>th</a:t>
            </a:r>
            <a:r>
              <a:rPr lang="en-GB" sz="1400" i="1" dirty="0">
                <a:solidFill>
                  <a:schemeClr val="accent5">
                    <a:lumMod val="20000"/>
                    <a:lumOff val="80000"/>
                  </a:schemeClr>
                </a:solidFill>
                <a:latin typeface="Source Sans Pro"/>
              </a:rPr>
              <a:t> Scheduling for Large Scale Workshop</a:t>
            </a:r>
          </a:p>
        </p:txBody>
      </p:sp>
      <p:grpSp>
        <p:nvGrpSpPr>
          <p:cNvPr id="11" name="Grupo 10">
            <a:extLst>
              <a:ext uri="{FF2B5EF4-FFF2-40B4-BE49-F238E27FC236}">
                <a16:creationId xmlns:a16="http://schemas.microsoft.com/office/drawing/2014/main" id="{1429DBBF-A910-4388-B1F2-32268C1C62D0}"/>
              </a:ext>
            </a:extLst>
          </p:cNvPr>
          <p:cNvGrpSpPr/>
          <p:nvPr/>
        </p:nvGrpSpPr>
        <p:grpSpPr>
          <a:xfrm>
            <a:off x="0" y="7975"/>
            <a:ext cx="9134475" cy="790575"/>
            <a:chOff x="4762" y="3033712"/>
            <a:chExt cx="9134475" cy="790575"/>
          </a:xfrm>
        </p:grpSpPr>
        <p:pic>
          <p:nvPicPr>
            <p:cNvPr id="15" name="Imagen 14">
              <a:extLst>
                <a:ext uri="{FF2B5EF4-FFF2-40B4-BE49-F238E27FC236}">
                  <a16:creationId xmlns:a16="http://schemas.microsoft.com/office/drawing/2014/main" id="{6ED524CE-1C17-4AB2-9AE5-C225BEEF79CB}"/>
                </a:ext>
              </a:extLst>
            </p:cNvPr>
            <p:cNvPicPr>
              <a:picLocks noChangeAspect="1"/>
            </p:cNvPicPr>
            <p:nvPr/>
          </p:nvPicPr>
          <p:blipFill>
            <a:blip r:embed="rId6"/>
            <a:stretch>
              <a:fillRect/>
            </a:stretch>
          </p:blipFill>
          <p:spPr>
            <a:xfrm>
              <a:off x="4762" y="3033712"/>
              <a:ext cx="9134475" cy="790575"/>
            </a:xfrm>
            <a:prstGeom prst="rect">
              <a:avLst/>
            </a:prstGeom>
          </p:spPr>
        </p:pic>
        <p:pic>
          <p:nvPicPr>
            <p:cNvPr id="16" name="Picture 10" descr="image.png">
              <a:extLst>
                <a:ext uri="{FF2B5EF4-FFF2-40B4-BE49-F238E27FC236}">
                  <a16:creationId xmlns:a16="http://schemas.microsoft.com/office/drawing/2014/main" id="{5CA18B2C-90D4-4114-AFC5-6B6B4EEE9257}"/>
                </a:ext>
              </a:extLst>
            </p:cNvPr>
            <p:cNvPicPr>
              <a:picLocks noChangeAspect="1"/>
            </p:cNvPicPr>
            <p:nvPr/>
          </p:nvPicPr>
          <p:blipFill>
            <a:blip r:embed="rId5" cstate="print"/>
            <a:srcRect/>
            <a:stretch>
              <a:fillRect/>
            </a:stretch>
          </p:blipFill>
          <p:spPr bwMode="auto">
            <a:xfrm>
              <a:off x="7400479" y="3111285"/>
              <a:ext cx="1415355" cy="561454"/>
            </a:xfrm>
            <a:prstGeom prst="rect">
              <a:avLst/>
            </a:prstGeom>
            <a:noFill/>
            <a:ln w="12700" cap="flat" cmpd="sng">
              <a:noFill/>
              <a:prstDash val="solid"/>
              <a:miter lim="0"/>
              <a:headEnd type="none" w="med" len="med"/>
              <a:tailEnd type="none" w="med" len="med"/>
            </a:ln>
            <a:effectLst/>
          </p:spPr>
        </p:pic>
      </p:grpSp>
      <p:sp>
        <p:nvSpPr>
          <p:cNvPr id="12" name="Título 1">
            <a:extLst>
              <a:ext uri="{FF2B5EF4-FFF2-40B4-BE49-F238E27FC236}">
                <a16:creationId xmlns:a16="http://schemas.microsoft.com/office/drawing/2014/main" id="{B7C54B72-2B9E-4F31-B4D1-26C002EAAF43}"/>
              </a:ext>
            </a:extLst>
          </p:cNvPr>
          <p:cNvSpPr txBox="1">
            <a:spLocks/>
          </p:cNvSpPr>
          <p:nvPr/>
        </p:nvSpPr>
        <p:spPr bwMode="auto">
          <a:xfrm>
            <a:off x="3177107" y="-162272"/>
            <a:ext cx="4583122" cy="847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800" tIns="50800" rIns="91440" bIns="50800" numCol="1" anchor="b" anchorCtr="0" compatLnSpc="1">
            <a:prstTxWarp prst="textNoShape">
              <a:avLst/>
            </a:prstTxWarp>
            <a:normAutofit/>
          </a:bodyPr>
          <a:lstStyle>
            <a:lvl1pPr marL="39688" indent="-39688" algn="l" rtl="0" eaLnBrk="1" fontAlgn="base" hangingPunct="1">
              <a:spcBef>
                <a:spcPct val="0"/>
              </a:spcBef>
              <a:spcAft>
                <a:spcPct val="0"/>
              </a:spcAft>
              <a:defRPr sz="2400">
                <a:solidFill>
                  <a:srgbClr val="FFFFFF"/>
                </a:solidFill>
                <a:latin typeface="+mj-lt"/>
                <a:ea typeface="+mj-ea"/>
                <a:cs typeface="+mj-cs"/>
                <a:sym typeface="Helvetica" charset="0"/>
              </a:defRPr>
            </a:lvl1pPr>
            <a:lvl2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2pPr>
            <a:lvl3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3pPr>
            <a:lvl4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4pPr>
            <a:lvl5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5pPr>
            <a:lvl6pPr marL="4968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6pPr>
            <a:lvl7pPr marL="9540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7pPr>
            <a:lvl8pPr marL="14112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8pPr>
            <a:lvl9pPr marL="18684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9pPr>
          </a:lstStyle>
          <a:p>
            <a:pPr marL="39688" marR="0" lvl="0" indent="-39688"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err="1">
                <a:ln>
                  <a:noFill/>
                </a:ln>
                <a:solidFill>
                  <a:srgbClr val="FFFF00"/>
                </a:solidFill>
                <a:effectLst/>
                <a:uLnTx/>
                <a:uFillTx/>
                <a:latin typeface="Helvetica"/>
                <a:ea typeface="ヒラギノ角ゴ ProN W3"/>
                <a:sym typeface="Helvetica" charset="0"/>
              </a:rPr>
              <a:t>DaeMon</a:t>
            </a:r>
            <a:r>
              <a:rPr kumimoji="0" lang="en-US" sz="3200" b="0" i="0" u="none" strike="noStrike" kern="0" cap="none" spc="0" normalizeH="0" baseline="0" noProof="0" dirty="0">
                <a:ln>
                  <a:noFill/>
                </a:ln>
                <a:solidFill>
                  <a:srgbClr val="FFFF00"/>
                </a:solidFill>
                <a:effectLst/>
                <a:uLnTx/>
                <a:uFillTx/>
                <a:latin typeface="Helvetica"/>
                <a:ea typeface="ヒラギノ角ゴ ProN W3"/>
                <a:sym typeface="Helvetica" charset="0"/>
              </a:rPr>
              <a:t> monitor</a:t>
            </a:r>
          </a:p>
        </p:txBody>
      </p:sp>
    </p:spTree>
    <p:extLst>
      <p:ext uri="{BB962C8B-B14F-4D97-AF65-F5344CB8AC3E}">
        <p14:creationId xmlns:p14="http://schemas.microsoft.com/office/powerpoint/2010/main" val="3558775944"/>
      </p:ext>
    </p:extLst>
  </p:cSld>
  <p:clrMapOvr>
    <a:masterClrMapping/>
  </p:clrMapOvr>
  <p:transition advClick="0" advTm="15000">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Flex-MPI</a:t>
            </a:r>
            <a:endParaRPr lang="en-US" dirty="0"/>
          </a:p>
        </p:txBody>
      </p:sp>
      <p:grpSp>
        <p:nvGrpSpPr>
          <p:cNvPr id="5" name="Group 7"/>
          <p:cNvGrpSpPr>
            <a:grpSpLocks/>
          </p:cNvGrpSpPr>
          <p:nvPr/>
        </p:nvGrpSpPr>
        <p:grpSpPr bwMode="auto">
          <a:xfrm>
            <a:off x="0" y="-2232"/>
            <a:ext cx="9160744" cy="780232"/>
            <a:chOff x="-1" y="-1"/>
            <a:chExt cx="13028637" cy="1110749"/>
          </a:xfrm>
        </p:grpSpPr>
        <p:pic>
          <p:nvPicPr>
            <p:cNvPr id="6" name="Picture 8" descr="image.jpg"/>
            <p:cNvPicPr>
              <a:picLocks noChangeAspect="1"/>
            </p:cNvPicPr>
            <p:nvPr/>
          </p:nvPicPr>
          <p:blipFill>
            <a:blip r:embed="rId3" cstate="print"/>
            <a:srcRect/>
            <a:stretch>
              <a:fillRect/>
            </a:stretch>
          </p:blipFill>
          <p:spPr bwMode="auto">
            <a:xfrm>
              <a:off x="5494940" y="0"/>
              <a:ext cx="7533696" cy="1110748"/>
            </a:xfrm>
            <a:prstGeom prst="rect">
              <a:avLst/>
            </a:prstGeom>
            <a:noFill/>
            <a:ln w="12700" cap="flat" cmpd="sng">
              <a:noFill/>
              <a:prstDash val="solid"/>
              <a:miter lim="0"/>
              <a:headEnd type="none" w="med" len="med"/>
              <a:tailEnd type="none" w="med" len="med"/>
            </a:ln>
            <a:effectLst/>
          </p:spPr>
        </p:pic>
        <p:pic>
          <p:nvPicPr>
            <p:cNvPr id="7" name="Picture 9" descr="image.jpg"/>
            <p:cNvPicPr>
              <a:picLocks noChangeAspect="1"/>
            </p:cNvPicPr>
            <p:nvPr/>
          </p:nvPicPr>
          <p:blipFill>
            <a:blip r:embed="rId4" cstate="print"/>
            <a:srcRect/>
            <a:stretch>
              <a:fillRect/>
            </a:stretch>
          </p:blipFill>
          <p:spPr bwMode="auto">
            <a:xfrm>
              <a:off x="0" y="0"/>
              <a:ext cx="5630011" cy="1109159"/>
            </a:xfrm>
            <a:prstGeom prst="rect">
              <a:avLst/>
            </a:prstGeom>
            <a:noFill/>
            <a:ln w="12700" cap="flat" cmpd="sng">
              <a:noFill/>
              <a:prstDash val="solid"/>
              <a:miter lim="0"/>
              <a:headEnd type="none" w="med" len="med"/>
              <a:tailEnd type="none" w="med" len="med"/>
            </a:ln>
            <a:effectLst/>
          </p:spPr>
        </p:pic>
      </p:grpSp>
      <p:pic>
        <p:nvPicPr>
          <p:cNvPr id="8" name="Picture 10" descr="image.png"/>
          <p:cNvPicPr>
            <a:picLocks noChangeAspect="1"/>
          </p:cNvPicPr>
          <p:nvPr/>
        </p:nvPicPr>
        <p:blipFill>
          <a:blip r:embed="rId5" cstate="print"/>
          <a:srcRect/>
          <a:stretch>
            <a:fillRect/>
          </a:stretch>
        </p:blipFill>
        <p:spPr bwMode="auto">
          <a:xfrm>
            <a:off x="7400479" y="82600"/>
            <a:ext cx="1415355" cy="561454"/>
          </a:xfrm>
          <a:prstGeom prst="rect">
            <a:avLst/>
          </a:prstGeom>
          <a:noFill/>
          <a:ln w="12700" cap="flat" cmpd="sng">
            <a:noFill/>
            <a:prstDash val="solid"/>
            <a:miter lim="0"/>
            <a:headEnd type="none" w="med" len="med"/>
            <a:tailEnd type="none" w="med" len="med"/>
          </a:ln>
          <a:effectLst/>
        </p:spPr>
      </p:pic>
      <p:sp>
        <p:nvSpPr>
          <p:cNvPr id="13" name="Marcador de número de diapositiva 3">
            <a:extLst>
              <a:ext uri="{FF2B5EF4-FFF2-40B4-BE49-F238E27FC236}">
                <a16:creationId xmlns:a16="http://schemas.microsoft.com/office/drawing/2014/main" id="{EAA0C187-163A-4B9B-B554-699AF6AAAE66}"/>
              </a:ext>
            </a:extLst>
          </p:cNvPr>
          <p:cNvSpPr txBox="1">
            <a:spLocks/>
          </p:cNvSpPr>
          <p:nvPr/>
        </p:nvSpPr>
        <p:spPr>
          <a:xfrm>
            <a:off x="7749034" y="6540004"/>
            <a:ext cx="2133600" cy="365125"/>
          </a:xfrm>
        </p:spPr>
        <p:txBody>
          <a:bodyPr/>
          <a:lstStyle>
            <a:defPPr>
              <a:defRPr lang="en-US"/>
            </a:defPPr>
            <a:lvl1pPr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5pPr>
            <a:lvl6pPr marL="22860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6pPr>
            <a:lvl7pPr marL="27432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7pPr>
            <a:lvl8pPr marL="32004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8pPr>
            <a:lvl9pPr marL="36576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132FADFE-3B8F-471C-ABF0-DBC7717ECBBC}" type="slidenum">
              <a:rPr kumimoji="0" lang="es-ES" sz="2000" b="0" i="0" u="none" strike="noStrike" kern="1200" cap="none" spc="0" normalizeH="0" baseline="0" noProof="0" smtClean="0">
                <a:ln>
                  <a:noFill/>
                </a:ln>
                <a:solidFill>
                  <a:srgbClr val="000000"/>
                </a:solidFill>
                <a:effectLst/>
                <a:uLnTx/>
                <a:uFillTx/>
                <a:latin typeface="Arial" charset="0"/>
                <a:ea typeface="ヒラギノ角ゴ ProN W3" charset="0"/>
                <a:sym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14</a:t>
            </a:fld>
            <a:endParaRPr kumimoji="0" lang="es-ES" sz="2000" b="0" i="0" u="none" strike="noStrike" kern="1200" cap="none" spc="0" normalizeH="0" baseline="0" noProof="0" dirty="0">
              <a:ln>
                <a:noFill/>
              </a:ln>
              <a:solidFill>
                <a:srgbClr val="000000"/>
              </a:solidFill>
              <a:effectLst/>
              <a:uLnTx/>
              <a:uFillTx/>
              <a:latin typeface="Arial" charset="0"/>
              <a:ea typeface="ヒラギノ角ゴ ProN W3" charset="0"/>
              <a:sym typeface="Arial" charset="0"/>
            </a:endParaRPr>
          </a:p>
        </p:txBody>
      </p:sp>
      <p:sp>
        <p:nvSpPr>
          <p:cNvPr id="14" name="Rectángulo 13">
            <a:extLst>
              <a:ext uri="{FF2B5EF4-FFF2-40B4-BE49-F238E27FC236}">
                <a16:creationId xmlns:a16="http://schemas.microsoft.com/office/drawing/2014/main" id="{2A1541C3-9E89-47C4-ABBB-8B377FB7C0A1}"/>
              </a:ext>
            </a:extLst>
          </p:cNvPr>
          <p:cNvSpPr/>
          <p:nvPr/>
        </p:nvSpPr>
        <p:spPr>
          <a:xfrm>
            <a:off x="107504" y="6597352"/>
            <a:ext cx="5194126" cy="307777"/>
          </a:xfrm>
          <a:prstGeom prst="rect">
            <a:avLst/>
          </a:prstGeom>
        </p:spPr>
        <p:txBody>
          <a:bodyPr wrap="square">
            <a:spAutoFit/>
          </a:bodyPr>
          <a:lstStyle/>
          <a:p>
            <a:r>
              <a:rPr lang="en-GB" sz="1400" i="1" dirty="0">
                <a:solidFill>
                  <a:schemeClr val="accent5">
                    <a:lumMod val="20000"/>
                    <a:lumOff val="80000"/>
                  </a:schemeClr>
                </a:solidFill>
                <a:latin typeface="Source Sans Pro"/>
              </a:rPr>
              <a:t>14</a:t>
            </a:r>
            <a:r>
              <a:rPr lang="en-GB" sz="1400" i="1" baseline="30000" dirty="0">
                <a:solidFill>
                  <a:schemeClr val="accent5">
                    <a:lumMod val="20000"/>
                    <a:lumOff val="80000"/>
                  </a:schemeClr>
                </a:solidFill>
                <a:latin typeface="Source Sans Pro"/>
              </a:rPr>
              <a:t>th</a:t>
            </a:r>
            <a:r>
              <a:rPr lang="en-GB" sz="1400" i="1" dirty="0">
                <a:solidFill>
                  <a:schemeClr val="accent5">
                    <a:lumMod val="20000"/>
                    <a:lumOff val="80000"/>
                  </a:schemeClr>
                </a:solidFill>
                <a:latin typeface="Source Sans Pro"/>
              </a:rPr>
              <a:t> Scheduling for Large Scale Workshop</a:t>
            </a:r>
          </a:p>
        </p:txBody>
      </p:sp>
      <p:grpSp>
        <p:nvGrpSpPr>
          <p:cNvPr id="11" name="Grupo 10">
            <a:extLst>
              <a:ext uri="{FF2B5EF4-FFF2-40B4-BE49-F238E27FC236}">
                <a16:creationId xmlns:a16="http://schemas.microsoft.com/office/drawing/2014/main" id="{919C95CB-E4E8-479F-BB0A-411283266F32}"/>
              </a:ext>
            </a:extLst>
          </p:cNvPr>
          <p:cNvGrpSpPr/>
          <p:nvPr/>
        </p:nvGrpSpPr>
        <p:grpSpPr>
          <a:xfrm>
            <a:off x="0" y="7975"/>
            <a:ext cx="9134475" cy="790575"/>
            <a:chOff x="4762" y="3033712"/>
            <a:chExt cx="9134475" cy="790575"/>
          </a:xfrm>
        </p:grpSpPr>
        <p:pic>
          <p:nvPicPr>
            <p:cNvPr id="15" name="Imagen 14">
              <a:extLst>
                <a:ext uri="{FF2B5EF4-FFF2-40B4-BE49-F238E27FC236}">
                  <a16:creationId xmlns:a16="http://schemas.microsoft.com/office/drawing/2014/main" id="{67048B5E-8E22-452D-83DB-2CCDD12876D7}"/>
                </a:ext>
              </a:extLst>
            </p:cNvPr>
            <p:cNvPicPr>
              <a:picLocks noChangeAspect="1"/>
            </p:cNvPicPr>
            <p:nvPr/>
          </p:nvPicPr>
          <p:blipFill>
            <a:blip r:embed="rId6"/>
            <a:stretch>
              <a:fillRect/>
            </a:stretch>
          </p:blipFill>
          <p:spPr>
            <a:xfrm>
              <a:off x="4762" y="3033712"/>
              <a:ext cx="9134475" cy="790575"/>
            </a:xfrm>
            <a:prstGeom prst="rect">
              <a:avLst/>
            </a:prstGeom>
          </p:spPr>
        </p:pic>
        <p:pic>
          <p:nvPicPr>
            <p:cNvPr id="16" name="Picture 10" descr="image.png">
              <a:extLst>
                <a:ext uri="{FF2B5EF4-FFF2-40B4-BE49-F238E27FC236}">
                  <a16:creationId xmlns:a16="http://schemas.microsoft.com/office/drawing/2014/main" id="{6096311F-5D6B-4C8F-8A56-DAB3636348BE}"/>
                </a:ext>
              </a:extLst>
            </p:cNvPr>
            <p:cNvPicPr>
              <a:picLocks noChangeAspect="1"/>
            </p:cNvPicPr>
            <p:nvPr/>
          </p:nvPicPr>
          <p:blipFill>
            <a:blip r:embed="rId5" cstate="print"/>
            <a:srcRect/>
            <a:stretch>
              <a:fillRect/>
            </a:stretch>
          </p:blipFill>
          <p:spPr bwMode="auto">
            <a:xfrm>
              <a:off x="7400479" y="3111285"/>
              <a:ext cx="1415355" cy="561454"/>
            </a:xfrm>
            <a:prstGeom prst="rect">
              <a:avLst/>
            </a:prstGeom>
            <a:noFill/>
            <a:ln w="12700" cap="flat" cmpd="sng">
              <a:noFill/>
              <a:prstDash val="solid"/>
              <a:miter lim="0"/>
              <a:headEnd type="none" w="med" len="med"/>
              <a:tailEnd type="none" w="med" len="med"/>
            </a:ln>
            <a:effectLst/>
          </p:spPr>
        </p:pic>
      </p:grpSp>
      <p:sp>
        <p:nvSpPr>
          <p:cNvPr id="12" name="Título 1">
            <a:extLst>
              <a:ext uri="{FF2B5EF4-FFF2-40B4-BE49-F238E27FC236}">
                <a16:creationId xmlns:a16="http://schemas.microsoft.com/office/drawing/2014/main" id="{B7C54B72-2B9E-4F31-B4D1-26C002EAAF43}"/>
              </a:ext>
            </a:extLst>
          </p:cNvPr>
          <p:cNvSpPr txBox="1">
            <a:spLocks/>
          </p:cNvSpPr>
          <p:nvPr/>
        </p:nvSpPr>
        <p:spPr bwMode="auto">
          <a:xfrm>
            <a:off x="3177107" y="-162272"/>
            <a:ext cx="4583122" cy="847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800" tIns="50800" rIns="91440" bIns="50800" numCol="1" anchor="b" anchorCtr="0" compatLnSpc="1">
            <a:prstTxWarp prst="textNoShape">
              <a:avLst/>
            </a:prstTxWarp>
            <a:normAutofit/>
          </a:bodyPr>
          <a:lstStyle>
            <a:lvl1pPr marL="39688" indent="-39688" algn="l" rtl="0" eaLnBrk="1" fontAlgn="base" hangingPunct="1">
              <a:spcBef>
                <a:spcPct val="0"/>
              </a:spcBef>
              <a:spcAft>
                <a:spcPct val="0"/>
              </a:spcAft>
              <a:defRPr sz="2400">
                <a:solidFill>
                  <a:srgbClr val="FFFFFF"/>
                </a:solidFill>
                <a:latin typeface="+mj-lt"/>
                <a:ea typeface="+mj-ea"/>
                <a:cs typeface="+mj-cs"/>
                <a:sym typeface="Helvetica" charset="0"/>
              </a:defRPr>
            </a:lvl1pPr>
            <a:lvl2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2pPr>
            <a:lvl3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3pPr>
            <a:lvl4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4pPr>
            <a:lvl5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5pPr>
            <a:lvl6pPr marL="4968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6pPr>
            <a:lvl7pPr marL="9540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7pPr>
            <a:lvl8pPr marL="14112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8pPr>
            <a:lvl9pPr marL="18684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9pPr>
          </a:lstStyle>
          <a:p>
            <a:pPr marL="39688" marR="0" lvl="0" indent="-39688"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srgbClr val="FFFF00"/>
                </a:solidFill>
                <a:effectLst/>
                <a:uLnTx/>
                <a:uFillTx/>
                <a:latin typeface="Helvetica"/>
                <a:ea typeface="ヒラギノ角ゴ ProN W3"/>
                <a:sym typeface="Helvetica" charset="0"/>
              </a:rPr>
              <a:t>Focus</a:t>
            </a:r>
            <a:r>
              <a:rPr kumimoji="0" lang="en-US" sz="3200" b="0" i="0" u="none" strike="noStrike" kern="0" cap="none" spc="0" normalizeH="0" noProof="0" dirty="0">
                <a:ln>
                  <a:noFill/>
                </a:ln>
                <a:solidFill>
                  <a:srgbClr val="FFFF00"/>
                </a:solidFill>
                <a:effectLst/>
                <a:uLnTx/>
                <a:uFillTx/>
                <a:latin typeface="Helvetica"/>
                <a:ea typeface="ヒラギノ角ゴ ProN W3"/>
                <a:sym typeface="Helvetica" charset="0"/>
              </a:rPr>
              <a:t> on server</a:t>
            </a:r>
            <a:endParaRPr kumimoji="0" lang="en-US" sz="3200" b="0" i="0" u="none" strike="noStrike" kern="0" cap="none" spc="0" normalizeH="0" baseline="0" noProof="0" dirty="0">
              <a:ln>
                <a:noFill/>
              </a:ln>
              <a:solidFill>
                <a:srgbClr val="FFFF00"/>
              </a:solidFill>
              <a:effectLst/>
              <a:uLnTx/>
              <a:uFillTx/>
              <a:latin typeface="Helvetica"/>
              <a:ea typeface="ヒラギノ角ゴ ProN W3"/>
              <a:sym typeface="Helvetica" charset="0"/>
            </a:endParaRPr>
          </a:p>
        </p:txBody>
      </p:sp>
      <p:pic>
        <p:nvPicPr>
          <p:cNvPr id="17" name="Imagen 16">
            <a:extLst>
              <a:ext uri="{FF2B5EF4-FFF2-40B4-BE49-F238E27FC236}">
                <a16:creationId xmlns:a16="http://schemas.microsoft.com/office/drawing/2014/main" id="{7C1461D9-E630-4ABC-9B37-B1898546A47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9038" y="1104333"/>
            <a:ext cx="8063739" cy="4772416"/>
          </a:xfrm>
          <a:prstGeom prst="rect">
            <a:avLst/>
          </a:prstGeom>
        </p:spPr>
      </p:pic>
    </p:spTree>
    <p:extLst>
      <p:ext uri="{BB962C8B-B14F-4D97-AF65-F5344CB8AC3E}">
        <p14:creationId xmlns:p14="http://schemas.microsoft.com/office/powerpoint/2010/main" val="3207636011"/>
      </p:ext>
    </p:extLst>
  </p:cSld>
  <p:clrMapOvr>
    <a:masterClrMapping/>
  </p:clrMapOvr>
  <p:transition advClick="0" advTm="15000">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Flex-MPI</a:t>
            </a:r>
            <a:endParaRPr lang="en-US" dirty="0"/>
          </a:p>
        </p:txBody>
      </p:sp>
      <p:grpSp>
        <p:nvGrpSpPr>
          <p:cNvPr id="5" name="Group 7"/>
          <p:cNvGrpSpPr>
            <a:grpSpLocks/>
          </p:cNvGrpSpPr>
          <p:nvPr/>
        </p:nvGrpSpPr>
        <p:grpSpPr bwMode="auto">
          <a:xfrm>
            <a:off x="0" y="-2232"/>
            <a:ext cx="9160744" cy="780232"/>
            <a:chOff x="-1" y="-1"/>
            <a:chExt cx="13028637" cy="1110749"/>
          </a:xfrm>
        </p:grpSpPr>
        <p:pic>
          <p:nvPicPr>
            <p:cNvPr id="6" name="Picture 8" descr="image.jpg"/>
            <p:cNvPicPr>
              <a:picLocks noChangeAspect="1"/>
            </p:cNvPicPr>
            <p:nvPr/>
          </p:nvPicPr>
          <p:blipFill>
            <a:blip r:embed="rId3" cstate="print"/>
            <a:srcRect/>
            <a:stretch>
              <a:fillRect/>
            </a:stretch>
          </p:blipFill>
          <p:spPr bwMode="auto">
            <a:xfrm>
              <a:off x="5494940" y="0"/>
              <a:ext cx="7533696" cy="1110748"/>
            </a:xfrm>
            <a:prstGeom prst="rect">
              <a:avLst/>
            </a:prstGeom>
            <a:noFill/>
            <a:ln w="12700" cap="flat" cmpd="sng">
              <a:noFill/>
              <a:prstDash val="solid"/>
              <a:miter lim="0"/>
              <a:headEnd type="none" w="med" len="med"/>
              <a:tailEnd type="none" w="med" len="med"/>
            </a:ln>
            <a:effectLst/>
          </p:spPr>
        </p:pic>
        <p:pic>
          <p:nvPicPr>
            <p:cNvPr id="7" name="Picture 9" descr="image.jpg"/>
            <p:cNvPicPr>
              <a:picLocks noChangeAspect="1"/>
            </p:cNvPicPr>
            <p:nvPr/>
          </p:nvPicPr>
          <p:blipFill>
            <a:blip r:embed="rId4" cstate="print"/>
            <a:srcRect/>
            <a:stretch>
              <a:fillRect/>
            </a:stretch>
          </p:blipFill>
          <p:spPr bwMode="auto">
            <a:xfrm>
              <a:off x="0" y="0"/>
              <a:ext cx="5630011" cy="1109159"/>
            </a:xfrm>
            <a:prstGeom prst="rect">
              <a:avLst/>
            </a:prstGeom>
            <a:noFill/>
            <a:ln w="12700" cap="flat" cmpd="sng">
              <a:noFill/>
              <a:prstDash val="solid"/>
              <a:miter lim="0"/>
              <a:headEnd type="none" w="med" len="med"/>
              <a:tailEnd type="none" w="med" len="med"/>
            </a:ln>
            <a:effectLst/>
          </p:spPr>
        </p:pic>
      </p:grpSp>
      <p:pic>
        <p:nvPicPr>
          <p:cNvPr id="8" name="Picture 10" descr="image.png"/>
          <p:cNvPicPr>
            <a:picLocks noChangeAspect="1"/>
          </p:cNvPicPr>
          <p:nvPr/>
        </p:nvPicPr>
        <p:blipFill>
          <a:blip r:embed="rId5" cstate="print"/>
          <a:srcRect/>
          <a:stretch>
            <a:fillRect/>
          </a:stretch>
        </p:blipFill>
        <p:spPr bwMode="auto">
          <a:xfrm>
            <a:off x="7400479" y="82600"/>
            <a:ext cx="1415355" cy="561454"/>
          </a:xfrm>
          <a:prstGeom prst="rect">
            <a:avLst/>
          </a:prstGeom>
          <a:noFill/>
          <a:ln w="12700" cap="flat" cmpd="sng">
            <a:noFill/>
            <a:prstDash val="solid"/>
            <a:miter lim="0"/>
            <a:headEnd type="none" w="med" len="med"/>
            <a:tailEnd type="none" w="med" len="med"/>
          </a:ln>
          <a:effectLst/>
        </p:spPr>
      </p:pic>
      <p:sp>
        <p:nvSpPr>
          <p:cNvPr id="10" name="Marcador de contenido 2">
            <a:extLst>
              <a:ext uri="{FF2B5EF4-FFF2-40B4-BE49-F238E27FC236}">
                <a16:creationId xmlns:a16="http://schemas.microsoft.com/office/drawing/2014/main" id="{DA3DB985-8DA9-4304-85E5-2F529A311650}"/>
              </a:ext>
            </a:extLst>
          </p:cNvPr>
          <p:cNvSpPr>
            <a:spLocks noGrp="1"/>
          </p:cNvSpPr>
          <p:nvPr>
            <p:ph idx="1"/>
          </p:nvPr>
        </p:nvSpPr>
        <p:spPr>
          <a:xfrm>
            <a:off x="452437" y="873175"/>
            <a:ext cx="8229600" cy="4965700"/>
          </a:xfrm>
        </p:spPr>
        <p:txBody>
          <a:bodyPr/>
          <a:lstStyle/>
          <a:p>
            <a:pPr lvl="1">
              <a:lnSpc>
                <a:spcPct val="150000"/>
              </a:lnSpc>
            </a:pPr>
            <a:r>
              <a:rPr lang="en-US" sz="2000" dirty="0"/>
              <a:t>It start as a watchdog process </a:t>
            </a:r>
          </a:p>
          <a:p>
            <a:pPr lvl="1">
              <a:lnSpc>
                <a:spcPct val="150000"/>
              </a:lnSpc>
            </a:pPr>
            <a:r>
              <a:rPr lang="en-US" sz="2000" dirty="0"/>
              <a:t>Th1: Receiver</a:t>
            </a:r>
            <a:endParaRPr lang="en-US" sz="2000" dirty="0">
              <a:solidFill>
                <a:schemeClr val="bg1">
                  <a:lumMod val="85000"/>
                </a:schemeClr>
              </a:solidFill>
            </a:endParaRPr>
          </a:p>
          <a:p>
            <a:pPr lvl="1">
              <a:lnSpc>
                <a:spcPct val="150000"/>
              </a:lnSpc>
            </a:pPr>
            <a:r>
              <a:rPr lang="en-US" sz="2000" dirty="0"/>
              <a:t>Th2: Dispatcher</a:t>
            </a:r>
            <a:endParaRPr lang="en-US" sz="2000" dirty="0">
              <a:solidFill>
                <a:schemeClr val="bg1">
                  <a:lumMod val="85000"/>
                </a:schemeClr>
              </a:solidFill>
            </a:endParaRPr>
          </a:p>
          <a:p>
            <a:pPr lvl="1">
              <a:lnSpc>
                <a:spcPct val="150000"/>
              </a:lnSpc>
            </a:pPr>
            <a:r>
              <a:rPr lang="en-US" sz="2000" dirty="0"/>
              <a:t>Th3: Client manager</a:t>
            </a:r>
            <a:endParaRPr lang="en-US" sz="2000" dirty="0">
              <a:solidFill>
                <a:schemeClr val="bg1">
                  <a:lumMod val="85000"/>
                </a:schemeClr>
              </a:solidFill>
            </a:endParaRPr>
          </a:p>
          <a:p>
            <a:pPr lvl="1">
              <a:lnSpc>
                <a:spcPct val="150000"/>
              </a:lnSpc>
            </a:pPr>
            <a:r>
              <a:rPr lang="en-US" sz="2000" dirty="0"/>
              <a:t>Pool of threads: Processors</a:t>
            </a:r>
            <a:endParaRPr lang="en-US" sz="2000" dirty="0">
              <a:solidFill>
                <a:schemeClr val="bg1">
                  <a:lumMod val="85000"/>
                </a:schemeClr>
              </a:solidFill>
            </a:endParaRPr>
          </a:p>
          <a:p>
            <a:pPr lvl="2">
              <a:lnSpc>
                <a:spcPct val="150000"/>
              </a:lnSpc>
            </a:pPr>
            <a:r>
              <a:rPr lang="en-US" sz="2000" dirty="0"/>
              <a:t>Extracts main information </a:t>
            </a:r>
          </a:p>
          <a:p>
            <a:pPr lvl="2">
              <a:lnSpc>
                <a:spcPct val="150000"/>
              </a:lnSpc>
            </a:pPr>
            <a:r>
              <a:rPr lang="en-US" sz="2000" dirty="0"/>
              <a:t>Stores it into in-memory database</a:t>
            </a:r>
          </a:p>
          <a:p>
            <a:pPr lvl="2">
              <a:lnSpc>
                <a:spcPct val="150000"/>
              </a:lnSpc>
            </a:pPr>
            <a:r>
              <a:rPr lang="en-US" sz="2000" dirty="0"/>
              <a:t>Send notifications if hot-spot is detected</a:t>
            </a:r>
          </a:p>
        </p:txBody>
      </p:sp>
      <p:sp>
        <p:nvSpPr>
          <p:cNvPr id="13" name="Marcador de número de diapositiva 3">
            <a:extLst>
              <a:ext uri="{FF2B5EF4-FFF2-40B4-BE49-F238E27FC236}">
                <a16:creationId xmlns:a16="http://schemas.microsoft.com/office/drawing/2014/main" id="{EAA0C187-163A-4B9B-B554-699AF6AAAE66}"/>
              </a:ext>
            </a:extLst>
          </p:cNvPr>
          <p:cNvSpPr txBox="1">
            <a:spLocks/>
          </p:cNvSpPr>
          <p:nvPr/>
        </p:nvSpPr>
        <p:spPr>
          <a:xfrm>
            <a:off x="7749034" y="6540004"/>
            <a:ext cx="2133600" cy="365125"/>
          </a:xfrm>
        </p:spPr>
        <p:txBody>
          <a:bodyPr/>
          <a:lstStyle>
            <a:defPPr>
              <a:defRPr lang="en-US"/>
            </a:defPPr>
            <a:lvl1pPr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5pPr>
            <a:lvl6pPr marL="22860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6pPr>
            <a:lvl7pPr marL="27432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7pPr>
            <a:lvl8pPr marL="32004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8pPr>
            <a:lvl9pPr marL="36576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132FADFE-3B8F-471C-ABF0-DBC7717ECBBC}" type="slidenum">
              <a:rPr kumimoji="0" lang="es-ES" sz="2000" b="0" i="0" u="none" strike="noStrike" kern="1200" cap="none" spc="0" normalizeH="0" baseline="0" noProof="0" smtClean="0">
                <a:ln>
                  <a:noFill/>
                </a:ln>
                <a:solidFill>
                  <a:srgbClr val="000000"/>
                </a:solidFill>
                <a:effectLst/>
                <a:uLnTx/>
                <a:uFillTx/>
                <a:latin typeface="Arial" charset="0"/>
                <a:ea typeface="ヒラギノ角ゴ ProN W3" charset="0"/>
                <a:sym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15</a:t>
            </a:fld>
            <a:endParaRPr kumimoji="0" lang="es-ES" sz="2000" b="0" i="0" u="none" strike="noStrike" kern="1200" cap="none" spc="0" normalizeH="0" baseline="0" noProof="0" dirty="0">
              <a:ln>
                <a:noFill/>
              </a:ln>
              <a:solidFill>
                <a:srgbClr val="000000"/>
              </a:solidFill>
              <a:effectLst/>
              <a:uLnTx/>
              <a:uFillTx/>
              <a:latin typeface="Arial" charset="0"/>
              <a:ea typeface="ヒラギノ角ゴ ProN W3" charset="0"/>
              <a:sym typeface="Arial" charset="0"/>
            </a:endParaRPr>
          </a:p>
        </p:txBody>
      </p:sp>
      <p:sp>
        <p:nvSpPr>
          <p:cNvPr id="14" name="Rectángulo 13">
            <a:extLst>
              <a:ext uri="{FF2B5EF4-FFF2-40B4-BE49-F238E27FC236}">
                <a16:creationId xmlns:a16="http://schemas.microsoft.com/office/drawing/2014/main" id="{2A1541C3-9E89-47C4-ABBB-8B377FB7C0A1}"/>
              </a:ext>
            </a:extLst>
          </p:cNvPr>
          <p:cNvSpPr/>
          <p:nvPr/>
        </p:nvSpPr>
        <p:spPr>
          <a:xfrm>
            <a:off x="107504" y="6597352"/>
            <a:ext cx="5194126" cy="307777"/>
          </a:xfrm>
          <a:prstGeom prst="rect">
            <a:avLst/>
          </a:prstGeom>
        </p:spPr>
        <p:txBody>
          <a:bodyPr wrap="square">
            <a:spAutoFit/>
          </a:bodyPr>
          <a:lstStyle/>
          <a:p>
            <a:r>
              <a:rPr lang="en-GB" sz="1400" i="1" dirty="0">
                <a:solidFill>
                  <a:schemeClr val="accent5">
                    <a:lumMod val="20000"/>
                    <a:lumOff val="80000"/>
                  </a:schemeClr>
                </a:solidFill>
                <a:latin typeface="Source Sans Pro"/>
              </a:rPr>
              <a:t>14</a:t>
            </a:r>
            <a:r>
              <a:rPr lang="en-GB" sz="1400" i="1" baseline="30000" dirty="0">
                <a:solidFill>
                  <a:schemeClr val="accent5">
                    <a:lumMod val="20000"/>
                    <a:lumOff val="80000"/>
                  </a:schemeClr>
                </a:solidFill>
                <a:latin typeface="Source Sans Pro"/>
              </a:rPr>
              <a:t>th</a:t>
            </a:r>
            <a:r>
              <a:rPr lang="en-GB" sz="1400" i="1" dirty="0">
                <a:solidFill>
                  <a:schemeClr val="accent5">
                    <a:lumMod val="20000"/>
                    <a:lumOff val="80000"/>
                  </a:schemeClr>
                </a:solidFill>
                <a:latin typeface="Source Sans Pro"/>
              </a:rPr>
              <a:t> Scheduling for Large Scale Workshop</a:t>
            </a:r>
          </a:p>
        </p:txBody>
      </p:sp>
      <p:grpSp>
        <p:nvGrpSpPr>
          <p:cNvPr id="11" name="Grupo 10">
            <a:extLst>
              <a:ext uri="{FF2B5EF4-FFF2-40B4-BE49-F238E27FC236}">
                <a16:creationId xmlns:a16="http://schemas.microsoft.com/office/drawing/2014/main" id="{1429DBBF-A910-4388-B1F2-32268C1C62D0}"/>
              </a:ext>
            </a:extLst>
          </p:cNvPr>
          <p:cNvGrpSpPr/>
          <p:nvPr/>
        </p:nvGrpSpPr>
        <p:grpSpPr>
          <a:xfrm>
            <a:off x="0" y="7975"/>
            <a:ext cx="9134475" cy="790575"/>
            <a:chOff x="4762" y="3033712"/>
            <a:chExt cx="9134475" cy="790575"/>
          </a:xfrm>
        </p:grpSpPr>
        <p:pic>
          <p:nvPicPr>
            <p:cNvPr id="15" name="Imagen 14">
              <a:extLst>
                <a:ext uri="{FF2B5EF4-FFF2-40B4-BE49-F238E27FC236}">
                  <a16:creationId xmlns:a16="http://schemas.microsoft.com/office/drawing/2014/main" id="{6ED524CE-1C17-4AB2-9AE5-C225BEEF79CB}"/>
                </a:ext>
              </a:extLst>
            </p:cNvPr>
            <p:cNvPicPr>
              <a:picLocks noChangeAspect="1"/>
            </p:cNvPicPr>
            <p:nvPr/>
          </p:nvPicPr>
          <p:blipFill>
            <a:blip r:embed="rId6"/>
            <a:stretch>
              <a:fillRect/>
            </a:stretch>
          </p:blipFill>
          <p:spPr>
            <a:xfrm>
              <a:off x="4762" y="3033712"/>
              <a:ext cx="9134475" cy="790575"/>
            </a:xfrm>
            <a:prstGeom prst="rect">
              <a:avLst/>
            </a:prstGeom>
          </p:spPr>
        </p:pic>
        <p:pic>
          <p:nvPicPr>
            <p:cNvPr id="16" name="Picture 10" descr="image.png">
              <a:extLst>
                <a:ext uri="{FF2B5EF4-FFF2-40B4-BE49-F238E27FC236}">
                  <a16:creationId xmlns:a16="http://schemas.microsoft.com/office/drawing/2014/main" id="{5CA18B2C-90D4-4114-AFC5-6B6B4EEE9257}"/>
                </a:ext>
              </a:extLst>
            </p:cNvPr>
            <p:cNvPicPr>
              <a:picLocks noChangeAspect="1"/>
            </p:cNvPicPr>
            <p:nvPr/>
          </p:nvPicPr>
          <p:blipFill>
            <a:blip r:embed="rId5" cstate="print"/>
            <a:srcRect/>
            <a:stretch>
              <a:fillRect/>
            </a:stretch>
          </p:blipFill>
          <p:spPr bwMode="auto">
            <a:xfrm>
              <a:off x="7400479" y="3111285"/>
              <a:ext cx="1415355" cy="561454"/>
            </a:xfrm>
            <a:prstGeom prst="rect">
              <a:avLst/>
            </a:prstGeom>
            <a:noFill/>
            <a:ln w="12700" cap="flat" cmpd="sng">
              <a:noFill/>
              <a:prstDash val="solid"/>
              <a:miter lim="0"/>
              <a:headEnd type="none" w="med" len="med"/>
              <a:tailEnd type="none" w="med" len="med"/>
            </a:ln>
            <a:effectLst/>
          </p:spPr>
        </p:pic>
      </p:grpSp>
      <p:sp>
        <p:nvSpPr>
          <p:cNvPr id="12" name="Título 1">
            <a:extLst>
              <a:ext uri="{FF2B5EF4-FFF2-40B4-BE49-F238E27FC236}">
                <a16:creationId xmlns:a16="http://schemas.microsoft.com/office/drawing/2014/main" id="{B7C54B72-2B9E-4F31-B4D1-26C002EAAF43}"/>
              </a:ext>
            </a:extLst>
          </p:cNvPr>
          <p:cNvSpPr txBox="1">
            <a:spLocks/>
          </p:cNvSpPr>
          <p:nvPr/>
        </p:nvSpPr>
        <p:spPr bwMode="auto">
          <a:xfrm>
            <a:off x="3177107" y="-162272"/>
            <a:ext cx="4583122" cy="847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800" tIns="50800" rIns="91440" bIns="50800" numCol="1" anchor="b" anchorCtr="0" compatLnSpc="1">
            <a:prstTxWarp prst="textNoShape">
              <a:avLst/>
            </a:prstTxWarp>
            <a:normAutofit/>
          </a:bodyPr>
          <a:lstStyle>
            <a:lvl1pPr marL="39688" indent="-39688" algn="l" rtl="0" eaLnBrk="1" fontAlgn="base" hangingPunct="1">
              <a:spcBef>
                <a:spcPct val="0"/>
              </a:spcBef>
              <a:spcAft>
                <a:spcPct val="0"/>
              </a:spcAft>
              <a:defRPr sz="2400">
                <a:solidFill>
                  <a:srgbClr val="FFFFFF"/>
                </a:solidFill>
                <a:latin typeface="+mj-lt"/>
                <a:ea typeface="+mj-ea"/>
                <a:cs typeface="+mj-cs"/>
                <a:sym typeface="Helvetica" charset="0"/>
              </a:defRPr>
            </a:lvl1pPr>
            <a:lvl2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2pPr>
            <a:lvl3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3pPr>
            <a:lvl4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4pPr>
            <a:lvl5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5pPr>
            <a:lvl6pPr marL="4968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6pPr>
            <a:lvl7pPr marL="9540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7pPr>
            <a:lvl8pPr marL="14112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8pPr>
            <a:lvl9pPr marL="18684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9pPr>
          </a:lstStyle>
          <a:p>
            <a:pPr marL="39688" marR="0" lvl="0" indent="-39688"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srgbClr val="FFFF00"/>
                </a:solidFill>
                <a:effectLst/>
                <a:uLnTx/>
                <a:uFillTx/>
                <a:latin typeface="Helvetica"/>
                <a:ea typeface="ヒラギノ角ゴ ProN W3"/>
                <a:sym typeface="Helvetica" charset="0"/>
              </a:rPr>
              <a:t>Server</a:t>
            </a:r>
          </a:p>
        </p:txBody>
      </p:sp>
    </p:spTree>
    <p:extLst>
      <p:ext uri="{BB962C8B-B14F-4D97-AF65-F5344CB8AC3E}">
        <p14:creationId xmlns:p14="http://schemas.microsoft.com/office/powerpoint/2010/main" val="509605619"/>
      </p:ext>
    </p:extLst>
  </p:cSld>
  <p:clrMapOvr>
    <a:masterClrMapping/>
  </p:clrMapOvr>
  <p:transition advClick="0" advTm="15000">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Flex-MPI</a:t>
            </a:r>
            <a:endParaRPr lang="en-US" dirty="0"/>
          </a:p>
        </p:txBody>
      </p:sp>
      <p:grpSp>
        <p:nvGrpSpPr>
          <p:cNvPr id="5" name="Group 7"/>
          <p:cNvGrpSpPr>
            <a:grpSpLocks/>
          </p:cNvGrpSpPr>
          <p:nvPr/>
        </p:nvGrpSpPr>
        <p:grpSpPr bwMode="auto">
          <a:xfrm>
            <a:off x="0" y="-2232"/>
            <a:ext cx="9160744" cy="780232"/>
            <a:chOff x="-1" y="-1"/>
            <a:chExt cx="13028637" cy="1110749"/>
          </a:xfrm>
        </p:grpSpPr>
        <p:pic>
          <p:nvPicPr>
            <p:cNvPr id="6" name="Picture 8" descr="image.jpg"/>
            <p:cNvPicPr>
              <a:picLocks noChangeAspect="1"/>
            </p:cNvPicPr>
            <p:nvPr/>
          </p:nvPicPr>
          <p:blipFill>
            <a:blip r:embed="rId3" cstate="print"/>
            <a:srcRect/>
            <a:stretch>
              <a:fillRect/>
            </a:stretch>
          </p:blipFill>
          <p:spPr bwMode="auto">
            <a:xfrm>
              <a:off x="5494940" y="0"/>
              <a:ext cx="7533696" cy="1110748"/>
            </a:xfrm>
            <a:prstGeom prst="rect">
              <a:avLst/>
            </a:prstGeom>
            <a:noFill/>
            <a:ln w="12700" cap="flat" cmpd="sng">
              <a:noFill/>
              <a:prstDash val="solid"/>
              <a:miter lim="0"/>
              <a:headEnd type="none" w="med" len="med"/>
              <a:tailEnd type="none" w="med" len="med"/>
            </a:ln>
            <a:effectLst/>
          </p:spPr>
        </p:pic>
        <p:pic>
          <p:nvPicPr>
            <p:cNvPr id="7" name="Picture 9" descr="image.jpg"/>
            <p:cNvPicPr>
              <a:picLocks noChangeAspect="1"/>
            </p:cNvPicPr>
            <p:nvPr/>
          </p:nvPicPr>
          <p:blipFill>
            <a:blip r:embed="rId4" cstate="print"/>
            <a:srcRect/>
            <a:stretch>
              <a:fillRect/>
            </a:stretch>
          </p:blipFill>
          <p:spPr bwMode="auto">
            <a:xfrm>
              <a:off x="0" y="0"/>
              <a:ext cx="5630011" cy="1109159"/>
            </a:xfrm>
            <a:prstGeom prst="rect">
              <a:avLst/>
            </a:prstGeom>
            <a:noFill/>
            <a:ln w="12700" cap="flat" cmpd="sng">
              <a:noFill/>
              <a:prstDash val="solid"/>
              <a:miter lim="0"/>
              <a:headEnd type="none" w="med" len="med"/>
              <a:tailEnd type="none" w="med" len="med"/>
            </a:ln>
            <a:effectLst/>
          </p:spPr>
        </p:pic>
      </p:grpSp>
      <p:pic>
        <p:nvPicPr>
          <p:cNvPr id="8" name="Picture 10" descr="image.png"/>
          <p:cNvPicPr>
            <a:picLocks noChangeAspect="1"/>
          </p:cNvPicPr>
          <p:nvPr/>
        </p:nvPicPr>
        <p:blipFill>
          <a:blip r:embed="rId5" cstate="print"/>
          <a:srcRect/>
          <a:stretch>
            <a:fillRect/>
          </a:stretch>
        </p:blipFill>
        <p:spPr bwMode="auto">
          <a:xfrm>
            <a:off x="7400479" y="82600"/>
            <a:ext cx="1415355" cy="561454"/>
          </a:xfrm>
          <a:prstGeom prst="rect">
            <a:avLst/>
          </a:prstGeom>
          <a:noFill/>
          <a:ln w="12700" cap="flat" cmpd="sng">
            <a:noFill/>
            <a:prstDash val="solid"/>
            <a:miter lim="0"/>
            <a:headEnd type="none" w="med" len="med"/>
            <a:tailEnd type="none" w="med" len="med"/>
          </a:ln>
          <a:effectLst/>
        </p:spPr>
      </p:pic>
      <p:sp>
        <p:nvSpPr>
          <p:cNvPr id="13" name="Marcador de número de diapositiva 3">
            <a:extLst>
              <a:ext uri="{FF2B5EF4-FFF2-40B4-BE49-F238E27FC236}">
                <a16:creationId xmlns:a16="http://schemas.microsoft.com/office/drawing/2014/main" id="{EAA0C187-163A-4B9B-B554-699AF6AAAE66}"/>
              </a:ext>
            </a:extLst>
          </p:cNvPr>
          <p:cNvSpPr txBox="1">
            <a:spLocks/>
          </p:cNvSpPr>
          <p:nvPr/>
        </p:nvSpPr>
        <p:spPr>
          <a:xfrm>
            <a:off x="7749034" y="6540004"/>
            <a:ext cx="2133600" cy="365125"/>
          </a:xfrm>
        </p:spPr>
        <p:txBody>
          <a:bodyPr/>
          <a:lstStyle>
            <a:defPPr>
              <a:defRPr lang="en-US"/>
            </a:defPPr>
            <a:lvl1pPr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5pPr>
            <a:lvl6pPr marL="22860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6pPr>
            <a:lvl7pPr marL="27432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7pPr>
            <a:lvl8pPr marL="32004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8pPr>
            <a:lvl9pPr marL="36576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132FADFE-3B8F-471C-ABF0-DBC7717ECBBC}" type="slidenum">
              <a:rPr kumimoji="0" lang="es-ES" sz="2000" b="0" i="0" u="none" strike="noStrike" kern="1200" cap="none" spc="0" normalizeH="0" baseline="0" noProof="0" smtClean="0">
                <a:ln>
                  <a:noFill/>
                </a:ln>
                <a:solidFill>
                  <a:srgbClr val="000000"/>
                </a:solidFill>
                <a:effectLst/>
                <a:uLnTx/>
                <a:uFillTx/>
                <a:latin typeface="Arial" charset="0"/>
                <a:ea typeface="ヒラギノ角ゴ ProN W3" charset="0"/>
                <a:sym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16</a:t>
            </a:fld>
            <a:endParaRPr kumimoji="0" lang="es-ES" sz="2000" b="0" i="0" u="none" strike="noStrike" kern="1200" cap="none" spc="0" normalizeH="0" baseline="0" noProof="0" dirty="0">
              <a:ln>
                <a:noFill/>
              </a:ln>
              <a:solidFill>
                <a:srgbClr val="000000"/>
              </a:solidFill>
              <a:effectLst/>
              <a:uLnTx/>
              <a:uFillTx/>
              <a:latin typeface="Arial" charset="0"/>
              <a:ea typeface="ヒラギノ角ゴ ProN W3" charset="0"/>
              <a:sym typeface="Arial" charset="0"/>
            </a:endParaRPr>
          </a:p>
        </p:txBody>
      </p:sp>
      <p:sp>
        <p:nvSpPr>
          <p:cNvPr id="14" name="Rectángulo 13">
            <a:extLst>
              <a:ext uri="{FF2B5EF4-FFF2-40B4-BE49-F238E27FC236}">
                <a16:creationId xmlns:a16="http://schemas.microsoft.com/office/drawing/2014/main" id="{2A1541C3-9E89-47C4-ABBB-8B377FB7C0A1}"/>
              </a:ext>
            </a:extLst>
          </p:cNvPr>
          <p:cNvSpPr/>
          <p:nvPr/>
        </p:nvSpPr>
        <p:spPr>
          <a:xfrm>
            <a:off x="107504" y="6597352"/>
            <a:ext cx="5194126" cy="307777"/>
          </a:xfrm>
          <a:prstGeom prst="rect">
            <a:avLst/>
          </a:prstGeom>
        </p:spPr>
        <p:txBody>
          <a:bodyPr wrap="square">
            <a:spAutoFit/>
          </a:bodyPr>
          <a:lstStyle/>
          <a:p>
            <a:r>
              <a:rPr lang="en-GB" sz="1400" i="1" dirty="0">
                <a:solidFill>
                  <a:schemeClr val="accent5">
                    <a:lumMod val="20000"/>
                    <a:lumOff val="80000"/>
                  </a:schemeClr>
                </a:solidFill>
                <a:latin typeface="Source Sans Pro"/>
              </a:rPr>
              <a:t>14</a:t>
            </a:r>
            <a:r>
              <a:rPr lang="en-GB" sz="1400" i="1" baseline="30000" dirty="0">
                <a:solidFill>
                  <a:schemeClr val="accent5">
                    <a:lumMod val="20000"/>
                    <a:lumOff val="80000"/>
                  </a:schemeClr>
                </a:solidFill>
                <a:latin typeface="Source Sans Pro"/>
              </a:rPr>
              <a:t>th</a:t>
            </a:r>
            <a:r>
              <a:rPr lang="en-GB" sz="1400" i="1" dirty="0">
                <a:solidFill>
                  <a:schemeClr val="accent5">
                    <a:lumMod val="20000"/>
                    <a:lumOff val="80000"/>
                  </a:schemeClr>
                </a:solidFill>
                <a:latin typeface="Source Sans Pro"/>
              </a:rPr>
              <a:t> Scheduling for Large Scale Workshop</a:t>
            </a:r>
          </a:p>
        </p:txBody>
      </p:sp>
      <p:grpSp>
        <p:nvGrpSpPr>
          <p:cNvPr id="11" name="Grupo 10">
            <a:extLst>
              <a:ext uri="{FF2B5EF4-FFF2-40B4-BE49-F238E27FC236}">
                <a16:creationId xmlns:a16="http://schemas.microsoft.com/office/drawing/2014/main" id="{919C95CB-E4E8-479F-BB0A-411283266F32}"/>
              </a:ext>
            </a:extLst>
          </p:cNvPr>
          <p:cNvGrpSpPr/>
          <p:nvPr/>
        </p:nvGrpSpPr>
        <p:grpSpPr>
          <a:xfrm>
            <a:off x="0" y="7975"/>
            <a:ext cx="9134475" cy="790575"/>
            <a:chOff x="4762" y="3033712"/>
            <a:chExt cx="9134475" cy="790575"/>
          </a:xfrm>
        </p:grpSpPr>
        <p:pic>
          <p:nvPicPr>
            <p:cNvPr id="15" name="Imagen 14">
              <a:extLst>
                <a:ext uri="{FF2B5EF4-FFF2-40B4-BE49-F238E27FC236}">
                  <a16:creationId xmlns:a16="http://schemas.microsoft.com/office/drawing/2014/main" id="{67048B5E-8E22-452D-83DB-2CCDD12876D7}"/>
                </a:ext>
              </a:extLst>
            </p:cNvPr>
            <p:cNvPicPr>
              <a:picLocks noChangeAspect="1"/>
            </p:cNvPicPr>
            <p:nvPr/>
          </p:nvPicPr>
          <p:blipFill>
            <a:blip r:embed="rId6"/>
            <a:stretch>
              <a:fillRect/>
            </a:stretch>
          </p:blipFill>
          <p:spPr>
            <a:xfrm>
              <a:off x="4762" y="3033712"/>
              <a:ext cx="9134475" cy="790575"/>
            </a:xfrm>
            <a:prstGeom prst="rect">
              <a:avLst/>
            </a:prstGeom>
          </p:spPr>
        </p:pic>
        <p:pic>
          <p:nvPicPr>
            <p:cNvPr id="16" name="Picture 10" descr="image.png">
              <a:extLst>
                <a:ext uri="{FF2B5EF4-FFF2-40B4-BE49-F238E27FC236}">
                  <a16:creationId xmlns:a16="http://schemas.microsoft.com/office/drawing/2014/main" id="{6096311F-5D6B-4C8F-8A56-DAB3636348BE}"/>
                </a:ext>
              </a:extLst>
            </p:cNvPr>
            <p:cNvPicPr>
              <a:picLocks noChangeAspect="1"/>
            </p:cNvPicPr>
            <p:nvPr/>
          </p:nvPicPr>
          <p:blipFill>
            <a:blip r:embed="rId5" cstate="print"/>
            <a:srcRect/>
            <a:stretch>
              <a:fillRect/>
            </a:stretch>
          </p:blipFill>
          <p:spPr bwMode="auto">
            <a:xfrm>
              <a:off x="7400479" y="3111285"/>
              <a:ext cx="1415355" cy="561454"/>
            </a:xfrm>
            <a:prstGeom prst="rect">
              <a:avLst/>
            </a:prstGeom>
            <a:noFill/>
            <a:ln w="12700" cap="flat" cmpd="sng">
              <a:noFill/>
              <a:prstDash val="solid"/>
              <a:miter lim="0"/>
              <a:headEnd type="none" w="med" len="med"/>
              <a:tailEnd type="none" w="med" len="med"/>
            </a:ln>
            <a:effectLst/>
          </p:spPr>
        </p:pic>
      </p:grpSp>
      <p:sp>
        <p:nvSpPr>
          <p:cNvPr id="12" name="Título 1">
            <a:extLst>
              <a:ext uri="{FF2B5EF4-FFF2-40B4-BE49-F238E27FC236}">
                <a16:creationId xmlns:a16="http://schemas.microsoft.com/office/drawing/2014/main" id="{B7C54B72-2B9E-4F31-B4D1-26C002EAAF43}"/>
              </a:ext>
            </a:extLst>
          </p:cNvPr>
          <p:cNvSpPr txBox="1">
            <a:spLocks/>
          </p:cNvSpPr>
          <p:nvPr/>
        </p:nvSpPr>
        <p:spPr bwMode="auto">
          <a:xfrm>
            <a:off x="2915816" y="-162272"/>
            <a:ext cx="4583122" cy="847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800" tIns="50800" rIns="91440" bIns="50800" numCol="1" anchor="b" anchorCtr="0" compatLnSpc="1">
            <a:prstTxWarp prst="textNoShape">
              <a:avLst/>
            </a:prstTxWarp>
            <a:normAutofit/>
          </a:bodyPr>
          <a:lstStyle>
            <a:lvl1pPr marL="39688" indent="-39688" algn="l" rtl="0" eaLnBrk="1" fontAlgn="base" hangingPunct="1">
              <a:spcBef>
                <a:spcPct val="0"/>
              </a:spcBef>
              <a:spcAft>
                <a:spcPct val="0"/>
              </a:spcAft>
              <a:defRPr sz="2400">
                <a:solidFill>
                  <a:srgbClr val="FFFFFF"/>
                </a:solidFill>
                <a:latin typeface="+mj-lt"/>
                <a:ea typeface="+mj-ea"/>
                <a:cs typeface="+mj-cs"/>
                <a:sym typeface="Helvetica" charset="0"/>
              </a:defRPr>
            </a:lvl1pPr>
            <a:lvl2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2pPr>
            <a:lvl3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3pPr>
            <a:lvl4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4pPr>
            <a:lvl5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5pPr>
            <a:lvl6pPr marL="4968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6pPr>
            <a:lvl7pPr marL="9540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7pPr>
            <a:lvl8pPr marL="14112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8pPr>
            <a:lvl9pPr marL="18684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9pPr>
          </a:lstStyle>
          <a:p>
            <a:pPr marL="39688" marR="0" lvl="0" indent="-39688"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srgbClr val="FFFF00"/>
                </a:solidFill>
                <a:effectLst/>
                <a:uLnTx/>
                <a:uFillTx/>
                <a:latin typeface="Helvetica"/>
                <a:ea typeface="ヒラギノ角ゴ ProN W3"/>
                <a:sym typeface="Helvetica" charset="0"/>
              </a:rPr>
              <a:t>Focus on Aggregators</a:t>
            </a:r>
          </a:p>
        </p:txBody>
      </p:sp>
      <p:pic>
        <p:nvPicPr>
          <p:cNvPr id="17" name="Imagen 16">
            <a:extLst>
              <a:ext uri="{FF2B5EF4-FFF2-40B4-BE49-F238E27FC236}">
                <a16:creationId xmlns:a16="http://schemas.microsoft.com/office/drawing/2014/main" id="{7C1461D9-E630-4ABC-9B37-B1898546A47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9038" y="1104333"/>
            <a:ext cx="8063739" cy="4772416"/>
          </a:xfrm>
          <a:prstGeom prst="rect">
            <a:avLst/>
          </a:prstGeom>
        </p:spPr>
      </p:pic>
    </p:spTree>
    <p:extLst>
      <p:ext uri="{BB962C8B-B14F-4D97-AF65-F5344CB8AC3E}">
        <p14:creationId xmlns:p14="http://schemas.microsoft.com/office/powerpoint/2010/main" val="2731122325"/>
      </p:ext>
    </p:extLst>
  </p:cSld>
  <p:clrMapOvr>
    <a:masterClrMapping/>
  </p:clrMapOvr>
  <p:transition advClick="0" advTm="15000">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Flex-MPI</a:t>
            </a:r>
            <a:endParaRPr lang="en-US" dirty="0"/>
          </a:p>
        </p:txBody>
      </p:sp>
      <p:grpSp>
        <p:nvGrpSpPr>
          <p:cNvPr id="5" name="Group 7"/>
          <p:cNvGrpSpPr>
            <a:grpSpLocks/>
          </p:cNvGrpSpPr>
          <p:nvPr/>
        </p:nvGrpSpPr>
        <p:grpSpPr bwMode="auto">
          <a:xfrm>
            <a:off x="0" y="-2232"/>
            <a:ext cx="9160744" cy="780232"/>
            <a:chOff x="-1" y="-1"/>
            <a:chExt cx="13028637" cy="1110749"/>
          </a:xfrm>
        </p:grpSpPr>
        <p:pic>
          <p:nvPicPr>
            <p:cNvPr id="6" name="Picture 8" descr="image.jpg"/>
            <p:cNvPicPr>
              <a:picLocks noChangeAspect="1"/>
            </p:cNvPicPr>
            <p:nvPr/>
          </p:nvPicPr>
          <p:blipFill>
            <a:blip r:embed="rId3" cstate="print"/>
            <a:srcRect/>
            <a:stretch>
              <a:fillRect/>
            </a:stretch>
          </p:blipFill>
          <p:spPr bwMode="auto">
            <a:xfrm>
              <a:off x="5494940" y="0"/>
              <a:ext cx="7533696" cy="1110748"/>
            </a:xfrm>
            <a:prstGeom prst="rect">
              <a:avLst/>
            </a:prstGeom>
            <a:noFill/>
            <a:ln w="12700" cap="flat" cmpd="sng">
              <a:noFill/>
              <a:prstDash val="solid"/>
              <a:miter lim="0"/>
              <a:headEnd type="none" w="med" len="med"/>
              <a:tailEnd type="none" w="med" len="med"/>
            </a:ln>
            <a:effectLst/>
          </p:spPr>
        </p:pic>
        <p:pic>
          <p:nvPicPr>
            <p:cNvPr id="7" name="Picture 9" descr="image.jpg"/>
            <p:cNvPicPr>
              <a:picLocks noChangeAspect="1"/>
            </p:cNvPicPr>
            <p:nvPr/>
          </p:nvPicPr>
          <p:blipFill>
            <a:blip r:embed="rId4" cstate="print"/>
            <a:srcRect/>
            <a:stretch>
              <a:fillRect/>
            </a:stretch>
          </p:blipFill>
          <p:spPr bwMode="auto">
            <a:xfrm>
              <a:off x="0" y="0"/>
              <a:ext cx="5630011" cy="1109159"/>
            </a:xfrm>
            <a:prstGeom prst="rect">
              <a:avLst/>
            </a:prstGeom>
            <a:noFill/>
            <a:ln w="12700" cap="flat" cmpd="sng">
              <a:noFill/>
              <a:prstDash val="solid"/>
              <a:miter lim="0"/>
              <a:headEnd type="none" w="med" len="med"/>
              <a:tailEnd type="none" w="med" len="med"/>
            </a:ln>
            <a:effectLst/>
          </p:spPr>
        </p:pic>
      </p:grpSp>
      <p:pic>
        <p:nvPicPr>
          <p:cNvPr id="8" name="Picture 10" descr="image.png"/>
          <p:cNvPicPr>
            <a:picLocks noChangeAspect="1"/>
          </p:cNvPicPr>
          <p:nvPr/>
        </p:nvPicPr>
        <p:blipFill>
          <a:blip r:embed="rId5" cstate="print"/>
          <a:srcRect/>
          <a:stretch>
            <a:fillRect/>
          </a:stretch>
        </p:blipFill>
        <p:spPr bwMode="auto">
          <a:xfrm>
            <a:off x="7400479" y="82600"/>
            <a:ext cx="1415355" cy="561454"/>
          </a:xfrm>
          <a:prstGeom prst="rect">
            <a:avLst/>
          </a:prstGeom>
          <a:noFill/>
          <a:ln w="12700" cap="flat" cmpd="sng">
            <a:noFill/>
            <a:prstDash val="solid"/>
            <a:miter lim="0"/>
            <a:headEnd type="none" w="med" len="med"/>
            <a:tailEnd type="none" w="med" len="med"/>
          </a:ln>
          <a:effectLst/>
        </p:spPr>
      </p:pic>
      <p:sp>
        <p:nvSpPr>
          <p:cNvPr id="10" name="Marcador de contenido 2">
            <a:extLst>
              <a:ext uri="{FF2B5EF4-FFF2-40B4-BE49-F238E27FC236}">
                <a16:creationId xmlns:a16="http://schemas.microsoft.com/office/drawing/2014/main" id="{DA3DB985-8DA9-4304-85E5-2F529A311650}"/>
              </a:ext>
            </a:extLst>
          </p:cNvPr>
          <p:cNvSpPr>
            <a:spLocks noGrp="1"/>
          </p:cNvSpPr>
          <p:nvPr>
            <p:ph idx="1"/>
          </p:nvPr>
        </p:nvSpPr>
        <p:spPr>
          <a:xfrm>
            <a:off x="457200" y="980728"/>
            <a:ext cx="8229600" cy="4965700"/>
          </a:xfrm>
        </p:spPr>
        <p:txBody>
          <a:bodyPr/>
          <a:lstStyle/>
          <a:p>
            <a:pPr>
              <a:lnSpc>
                <a:spcPct val="150000"/>
              </a:lnSpc>
            </a:pPr>
            <a:r>
              <a:rPr lang="en-US" sz="2200" b="1" dirty="0">
                <a:sym typeface="Wingdings" panose="05000000000000000000" pitchFamily="2" charset="2"/>
              </a:rPr>
              <a:t>Aggregator nodes:</a:t>
            </a:r>
          </a:p>
          <a:p>
            <a:pPr lvl="1">
              <a:lnSpc>
                <a:spcPct val="150000"/>
              </a:lnSpc>
            </a:pPr>
            <a:r>
              <a:rPr lang="en-US" sz="2000" dirty="0">
                <a:sym typeface="Wingdings" panose="05000000000000000000" pitchFamily="2" charset="2"/>
              </a:rPr>
              <a:t>Node which gets samples from ‘n’ machines</a:t>
            </a:r>
          </a:p>
          <a:p>
            <a:pPr lvl="1">
              <a:lnSpc>
                <a:spcPct val="150000"/>
              </a:lnSpc>
            </a:pPr>
            <a:r>
              <a:rPr lang="en-US" sz="2000" dirty="0">
                <a:sym typeface="Wingdings" panose="05000000000000000000" pitchFamily="2" charset="2"/>
              </a:rPr>
              <a:t>Starts as a watchdog process</a:t>
            </a:r>
          </a:p>
          <a:p>
            <a:pPr lvl="1">
              <a:lnSpc>
                <a:spcPct val="150000"/>
              </a:lnSpc>
            </a:pPr>
            <a:r>
              <a:rPr lang="en-US" sz="2000" dirty="0">
                <a:sym typeface="Wingdings" panose="05000000000000000000" pitchFamily="2" charset="2"/>
              </a:rPr>
              <a:t>Allows the user to design a hierarchical (or many other) deployment with layers of intermediate nodes </a:t>
            </a:r>
            <a:endParaRPr lang="en-US" sz="2000" dirty="0">
              <a:solidFill>
                <a:schemeClr val="bg1">
                  <a:lumMod val="85000"/>
                </a:schemeClr>
              </a:solidFill>
              <a:sym typeface="Wingdings" panose="05000000000000000000" pitchFamily="2" charset="2"/>
            </a:endParaRPr>
          </a:p>
          <a:p>
            <a:pPr lvl="1">
              <a:lnSpc>
                <a:spcPct val="150000"/>
              </a:lnSpc>
            </a:pPr>
            <a:r>
              <a:rPr lang="en-US" sz="2000" dirty="0">
                <a:sym typeface="Wingdings" panose="05000000000000000000" pitchFamily="2" charset="2"/>
              </a:rPr>
              <a:t>It allows:</a:t>
            </a:r>
          </a:p>
          <a:p>
            <a:pPr lvl="2">
              <a:lnSpc>
                <a:spcPct val="150000"/>
              </a:lnSpc>
            </a:pPr>
            <a:r>
              <a:rPr lang="en-US" sz="2000" dirty="0">
                <a:sym typeface="Wingdings" panose="05000000000000000000" pitchFamily="2" charset="2"/>
              </a:rPr>
              <a:t>Partial data analysis of groups of nodes</a:t>
            </a:r>
          </a:p>
          <a:p>
            <a:pPr lvl="2">
              <a:lnSpc>
                <a:spcPct val="150000"/>
              </a:lnSpc>
            </a:pPr>
            <a:r>
              <a:rPr lang="en-US" sz="2000" dirty="0">
                <a:sym typeface="Wingdings" panose="05000000000000000000" pitchFamily="2" charset="2"/>
              </a:rPr>
              <a:t>Aggrupation of the received samples to compress them before send</a:t>
            </a:r>
          </a:p>
          <a:p>
            <a:pPr lvl="2">
              <a:lnSpc>
                <a:spcPct val="150000"/>
              </a:lnSpc>
            </a:pPr>
            <a:r>
              <a:rPr lang="en-US" sz="2000" dirty="0">
                <a:sym typeface="Wingdings" panose="05000000000000000000" pitchFamily="2" charset="2"/>
              </a:rPr>
              <a:t>All the functions that the user wants</a:t>
            </a:r>
          </a:p>
          <a:p>
            <a:pPr lvl="2"/>
            <a:endParaRPr lang="en-US" sz="2000" dirty="0"/>
          </a:p>
        </p:txBody>
      </p:sp>
      <p:sp>
        <p:nvSpPr>
          <p:cNvPr id="13" name="Marcador de número de diapositiva 3">
            <a:extLst>
              <a:ext uri="{FF2B5EF4-FFF2-40B4-BE49-F238E27FC236}">
                <a16:creationId xmlns:a16="http://schemas.microsoft.com/office/drawing/2014/main" id="{EAA0C187-163A-4B9B-B554-699AF6AAAE66}"/>
              </a:ext>
            </a:extLst>
          </p:cNvPr>
          <p:cNvSpPr txBox="1">
            <a:spLocks/>
          </p:cNvSpPr>
          <p:nvPr/>
        </p:nvSpPr>
        <p:spPr>
          <a:xfrm>
            <a:off x="7749034" y="6540004"/>
            <a:ext cx="2133600" cy="365125"/>
          </a:xfrm>
        </p:spPr>
        <p:txBody>
          <a:bodyPr/>
          <a:lstStyle>
            <a:defPPr>
              <a:defRPr lang="en-US"/>
            </a:defPPr>
            <a:lvl1pPr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5pPr>
            <a:lvl6pPr marL="22860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6pPr>
            <a:lvl7pPr marL="27432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7pPr>
            <a:lvl8pPr marL="32004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8pPr>
            <a:lvl9pPr marL="36576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132FADFE-3B8F-471C-ABF0-DBC7717ECBBC}" type="slidenum">
              <a:rPr kumimoji="0" lang="es-ES" sz="2000" b="0" i="0" u="none" strike="noStrike" kern="1200" cap="none" spc="0" normalizeH="0" baseline="0" noProof="0" smtClean="0">
                <a:ln>
                  <a:noFill/>
                </a:ln>
                <a:solidFill>
                  <a:srgbClr val="000000"/>
                </a:solidFill>
                <a:effectLst/>
                <a:uLnTx/>
                <a:uFillTx/>
                <a:latin typeface="Arial" charset="0"/>
                <a:ea typeface="ヒラギノ角ゴ ProN W3" charset="0"/>
                <a:sym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17</a:t>
            </a:fld>
            <a:endParaRPr kumimoji="0" lang="es-ES" sz="2000" b="0" i="0" u="none" strike="noStrike" kern="1200" cap="none" spc="0" normalizeH="0" baseline="0" noProof="0" dirty="0">
              <a:ln>
                <a:noFill/>
              </a:ln>
              <a:solidFill>
                <a:srgbClr val="000000"/>
              </a:solidFill>
              <a:effectLst/>
              <a:uLnTx/>
              <a:uFillTx/>
              <a:latin typeface="Arial" charset="0"/>
              <a:ea typeface="ヒラギノ角ゴ ProN W3" charset="0"/>
              <a:sym typeface="Arial" charset="0"/>
            </a:endParaRPr>
          </a:p>
        </p:txBody>
      </p:sp>
      <p:sp>
        <p:nvSpPr>
          <p:cNvPr id="14" name="Rectángulo 13">
            <a:extLst>
              <a:ext uri="{FF2B5EF4-FFF2-40B4-BE49-F238E27FC236}">
                <a16:creationId xmlns:a16="http://schemas.microsoft.com/office/drawing/2014/main" id="{2A1541C3-9E89-47C4-ABBB-8B377FB7C0A1}"/>
              </a:ext>
            </a:extLst>
          </p:cNvPr>
          <p:cNvSpPr/>
          <p:nvPr/>
        </p:nvSpPr>
        <p:spPr>
          <a:xfrm>
            <a:off x="107504" y="6597352"/>
            <a:ext cx="5194126" cy="307777"/>
          </a:xfrm>
          <a:prstGeom prst="rect">
            <a:avLst/>
          </a:prstGeom>
        </p:spPr>
        <p:txBody>
          <a:bodyPr wrap="square">
            <a:spAutoFit/>
          </a:bodyPr>
          <a:lstStyle/>
          <a:p>
            <a:r>
              <a:rPr lang="en-GB" sz="1400" i="1" dirty="0">
                <a:solidFill>
                  <a:schemeClr val="accent5">
                    <a:lumMod val="20000"/>
                    <a:lumOff val="80000"/>
                  </a:schemeClr>
                </a:solidFill>
                <a:latin typeface="Source Sans Pro"/>
              </a:rPr>
              <a:t>14</a:t>
            </a:r>
            <a:r>
              <a:rPr lang="en-GB" sz="1400" i="1" baseline="30000" dirty="0">
                <a:solidFill>
                  <a:schemeClr val="accent5">
                    <a:lumMod val="20000"/>
                    <a:lumOff val="80000"/>
                  </a:schemeClr>
                </a:solidFill>
                <a:latin typeface="Source Sans Pro"/>
              </a:rPr>
              <a:t>th</a:t>
            </a:r>
            <a:r>
              <a:rPr lang="en-GB" sz="1400" i="1" dirty="0">
                <a:solidFill>
                  <a:schemeClr val="accent5">
                    <a:lumMod val="20000"/>
                    <a:lumOff val="80000"/>
                  </a:schemeClr>
                </a:solidFill>
                <a:latin typeface="Source Sans Pro"/>
              </a:rPr>
              <a:t> Scheduling for Large Scale Workshop</a:t>
            </a:r>
          </a:p>
        </p:txBody>
      </p:sp>
      <p:grpSp>
        <p:nvGrpSpPr>
          <p:cNvPr id="11" name="Grupo 10">
            <a:extLst>
              <a:ext uri="{FF2B5EF4-FFF2-40B4-BE49-F238E27FC236}">
                <a16:creationId xmlns:a16="http://schemas.microsoft.com/office/drawing/2014/main" id="{1429DBBF-A910-4388-B1F2-32268C1C62D0}"/>
              </a:ext>
            </a:extLst>
          </p:cNvPr>
          <p:cNvGrpSpPr/>
          <p:nvPr/>
        </p:nvGrpSpPr>
        <p:grpSpPr>
          <a:xfrm>
            <a:off x="0" y="7975"/>
            <a:ext cx="9134475" cy="790575"/>
            <a:chOff x="4762" y="3033712"/>
            <a:chExt cx="9134475" cy="790575"/>
          </a:xfrm>
        </p:grpSpPr>
        <p:pic>
          <p:nvPicPr>
            <p:cNvPr id="15" name="Imagen 14">
              <a:extLst>
                <a:ext uri="{FF2B5EF4-FFF2-40B4-BE49-F238E27FC236}">
                  <a16:creationId xmlns:a16="http://schemas.microsoft.com/office/drawing/2014/main" id="{6ED524CE-1C17-4AB2-9AE5-C225BEEF79CB}"/>
                </a:ext>
              </a:extLst>
            </p:cNvPr>
            <p:cNvPicPr>
              <a:picLocks noChangeAspect="1"/>
            </p:cNvPicPr>
            <p:nvPr/>
          </p:nvPicPr>
          <p:blipFill>
            <a:blip r:embed="rId6"/>
            <a:stretch>
              <a:fillRect/>
            </a:stretch>
          </p:blipFill>
          <p:spPr>
            <a:xfrm>
              <a:off x="4762" y="3033712"/>
              <a:ext cx="9134475" cy="790575"/>
            </a:xfrm>
            <a:prstGeom prst="rect">
              <a:avLst/>
            </a:prstGeom>
          </p:spPr>
        </p:pic>
        <p:pic>
          <p:nvPicPr>
            <p:cNvPr id="16" name="Picture 10" descr="image.png">
              <a:extLst>
                <a:ext uri="{FF2B5EF4-FFF2-40B4-BE49-F238E27FC236}">
                  <a16:creationId xmlns:a16="http://schemas.microsoft.com/office/drawing/2014/main" id="{5CA18B2C-90D4-4114-AFC5-6B6B4EEE9257}"/>
                </a:ext>
              </a:extLst>
            </p:cNvPr>
            <p:cNvPicPr>
              <a:picLocks noChangeAspect="1"/>
            </p:cNvPicPr>
            <p:nvPr/>
          </p:nvPicPr>
          <p:blipFill>
            <a:blip r:embed="rId5" cstate="print"/>
            <a:srcRect/>
            <a:stretch>
              <a:fillRect/>
            </a:stretch>
          </p:blipFill>
          <p:spPr bwMode="auto">
            <a:xfrm>
              <a:off x="7400479" y="3111285"/>
              <a:ext cx="1415355" cy="561454"/>
            </a:xfrm>
            <a:prstGeom prst="rect">
              <a:avLst/>
            </a:prstGeom>
            <a:noFill/>
            <a:ln w="12700" cap="flat" cmpd="sng">
              <a:noFill/>
              <a:prstDash val="solid"/>
              <a:miter lim="0"/>
              <a:headEnd type="none" w="med" len="med"/>
              <a:tailEnd type="none" w="med" len="med"/>
            </a:ln>
            <a:effectLst/>
          </p:spPr>
        </p:pic>
      </p:grpSp>
      <p:sp>
        <p:nvSpPr>
          <p:cNvPr id="12" name="Título 1">
            <a:extLst>
              <a:ext uri="{FF2B5EF4-FFF2-40B4-BE49-F238E27FC236}">
                <a16:creationId xmlns:a16="http://schemas.microsoft.com/office/drawing/2014/main" id="{B7C54B72-2B9E-4F31-B4D1-26C002EAAF43}"/>
              </a:ext>
            </a:extLst>
          </p:cNvPr>
          <p:cNvSpPr txBox="1">
            <a:spLocks/>
          </p:cNvSpPr>
          <p:nvPr/>
        </p:nvSpPr>
        <p:spPr bwMode="auto">
          <a:xfrm>
            <a:off x="3177107" y="-162272"/>
            <a:ext cx="4583122" cy="847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800" tIns="50800" rIns="91440" bIns="50800" numCol="1" anchor="b" anchorCtr="0" compatLnSpc="1">
            <a:prstTxWarp prst="textNoShape">
              <a:avLst/>
            </a:prstTxWarp>
            <a:normAutofit/>
          </a:bodyPr>
          <a:lstStyle>
            <a:lvl1pPr marL="39688" indent="-39688" algn="l" rtl="0" eaLnBrk="1" fontAlgn="base" hangingPunct="1">
              <a:spcBef>
                <a:spcPct val="0"/>
              </a:spcBef>
              <a:spcAft>
                <a:spcPct val="0"/>
              </a:spcAft>
              <a:defRPr sz="2400">
                <a:solidFill>
                  <a:srgbClr val="FFFFFF"/>
                </a:solidFill>
                <a:latin typeface="+mj-lt"/>
                <a:ea typeface="+mj-ea"/>
                <a:cs typeface="+mj-cs"/>
                <a:sym typeface="Helvetica" charset="0"/>
              </a:defRPr>
            </a:lvl1pPr>
            <a:lvl2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2pPr>
            <a:lvl3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3pPr>
            <a:lvl4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4pPr>
            <a:lvl5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5pPr>
            <a:lvl6pPr marL="4968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6pPr>
            <a:lvl7pPr marL="9540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7pPr>
            <a:lvl8pPr marL="14112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8pPr>
            <a:lvl9pPr marL="18684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9pPr>
          </a:lstStyle>
          <a:p>
            <a:pPr marL="39688" marR="0" lvl="0" indent="-39688"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srgbClr val="FFFF00"/>
                </a:solidFill>
                <a:effectLst/>
                <a:uLnTx/>
                <a:uFillTx/>
                <a:latin typeface="Helvetica"/>
                <a:ea typeface="ヒラギノ角ゴ ProN W3"/>
                <a:sym typeface="Helvetica" charset="0"/>
              </a:rPr>
              <a:t>Aggregator node</a:t>
            </a:r>
          </a:p>
        </p:txBody>
      </p:sp>
    </p:spTree>
    <p:extLst>
      <p:ext uri="{BB962C8B-B14F-4D97-AF65-F5344CB8AC3E}">
        <p14:creationId xmlns:p14="http://schemas.microsoft.com/office/powerpoint/2010/main" val="243294817"/>
      </p:ext>
    </p:extLst>
  </p:cSld>
  <p:clrMapOvr>
    <a:masterClrMapping/>
  </p:clrMapOvr>
  <p:transition advClick="0" advTm="15000">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Flex-MPI</a:t>
            </a:r>
            <a:endParaRPr lang="en-US" dirty="0"/>
          </a:p>
        </p:txBody>
      </p:sp>
      <p:grpSp>
        <p:nvGrpSpPr>
          <p:cNvPr id="5" name="Group 7"/>
          <p:cNvGrpSpPr>
            <a:grpSpLocks/>
          </p:cNvGrpSpPr>
          <p:nvPr/>
        </p:nvGrpSpPr>
        <p:grpSpPr bwMode="auto">
          <a:xfrm>
            <a:off x="0" y="-2232"/>
            <a:ext cx="9160744" cy="780232"/>
            <a:chOff x="-1" y="-1"/>
            <a:chExt cx="13028637" cy="1110749"/>
          </a:xfrm>
        </p:grpSpPr>
        <p:pic>
          <p:nvPicPr>
            <p:cNvPr id="6" name="Picture 8" descr="image.jpg"/>
            <p:cNvPicPr>
              <a:picLocks noChangeAspect="1"/>
            </p:cNvPicPr>
            <p:nvPr/>
          </p:nvPicPr>
          <p:blipFill>
            <a:blip r:embed="rId3" cstate="print"/>
            <a:srcRect/>
            <a:stretch>
              <a:fillRect/>
            </a:stretch>
          </p:blipFill>
          <p:spPr bwMode="auto">
            <a:xfrm>
              <a:off x="5494940" y="0"/>
              <a:ext cx="7533696" cy="1110748"/>
            </a:xfrm>
            <a:prstGeom prst="rect">
              <a:avLst/>
            </a:prstGeom>
            <a:noFill/>
            <a:ln w="12700" cap="flat" cmpd="sng">
              <a:noFill/>
              <a:prstDash val="solid"/>
              <a:miter lim="0"/>
              <a:headEnd type="none" w="med" len="med"/>
              <a:tailEnd type="none" w="med" len="med"/>
            </a:ln>
            <a:effectLst/>
          </p:spPr>
        </p:pic>
        <p:pic>
          <p:nvPicPr>
            <p:cNvPr id="7" name="Picture 9" descr="image.jpg"/>
            <p:cNvPicPr>
              <a:picLocks noChangeAspect="1"/>
            </p:cNvPicPr>
            <p:nvPr/>
          </p:nvPicPr>
          <p:blipFill>
            <a:blip r:embed="rId4" cstate="print"/>
            <a:srcRect/>
            <a:stretch>
              <a:fillRect/>
            </a:stretch>
          </p:blipFill>
          <p:spPr bwMode="auto">
            <a:xfrm>
              <a:off x="0" y="0"/>
              <a:ext cx="5630011" cy="1109159"/>
            </a:xfrm>
            <a:prstGeom prst="rect">
              <a:avLst/>
            </a:prstGeom>
            <a:noFill/>
            <a:ln w="12700" cap="flat" cmpd="sng">
              <a:noFill/>
              <a:prstDash val="solid"/>
              <a:miter lim="0"/>
              <a:headEnd type="none" w="med" len="med"/>
              <a:tailEnd type="none" w="med" len="med"/>
            </a:ln>
            <a:effectLst/>
          </p:spPr>
        </p:pic>
      </p:grpSp>
      <p:pic>
        <p:nvPicPr>
          <p:cNvPr id="8" name="Picture 10" descr="image.png"/>
          <p:cNvPicPr>
            <a:picLocks noChangeAspect="1"/>
          </p:cNvPicPr>
          <p:nvPr/>
        </p:nvPicPr>
        <p:blipFill>
          <a:blip r:embed="rId5" cstate="print"/>
          <a:srcRect/>
          <a:stretch>
            <a:fillRect/>
          </a:stretch>
        </p:blipFill>
        <p:spPr bwMode="auto">
          <a:xfrm>
            <a:off x="7400479" y="82600"/>
            <a:ext cx="1415355" cy="561454"/>
          </a:xfrm>
          <a:prstGeom prst="rect">
            <a:avLst/>
          </a:prstGeom>
          <a:noFill/>
          <a:ln w="12700" cap="flat" cmpd="sng">
            <a:noFill/>
            <a:prstDash val="solid"/>
            <a:miter lim="0"/>
            <a:headEnd type="none" w="med" len="med"/>
            <a:tailEnd type="none" w="med" len="med"/>
          </a:ln>
          <a:effectLst/>
        </p:spPr>
      </p:pic>
      <p:sp>
        <p:nvSpPr>
          <p:cNvPr id="13" name="Marcador de número de diapositiva 3">
            <a:extLst>
              <a:ext uri="{FF2B5EF4-FFF2-40B4-BE49-F238E27FC236}">
                <a16:creationId xmlns:a16="http://schemas.microsoft.com/office/drawing/2014/main" id="{EAA0C187-163A-4B9B-B554-699AF6AAAE66}"/>
              </a:ext>
            </a:extLst>
          </p:cNvPr>
          <p:cNvSpPr txBox="1">
            <a:spLocks/>
          </p:cNvSpPr>
          <p:nvPr/>
        </p:nvSpPr>
        <p:spPr>
          <a:xfrm>
            <a:off x="7749034" y="6540004"/>
            <a:ext cx="2133600" cy="365125"/>
          </a:xfrm>
        </p:spPr>
        <p:txBody>
          <a:bodyPr/>
          <a:lstStyle>
            <a:defPPr>
              <a:defRPr lang="en-US"/>
            </a:defPPr>
            <a:lvl1pPr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5pPr>
            <a:lvl6pPr marL="22860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6pPr>
            <a:lvl7pPr marL="27432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7pPr>
            <a:lvl8pPr marL="32004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8pPr>
            <a:lvl9pPr marL="36576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132FADFE-3B8F-471C-ABF0-DBC7717ECBBC}" type="slidenum">
              <a:rPr kumimoji="0" lang="es-ES" sz="2000" b="0" i="0" u="none" strike="noStrike" kern="1200" cap="none" spc="0" normalizeH="0" baseline="0" noProof="0" smtClean="0">
                <a:ln>
                  <a:noFill/>
                </a:ln>
                <a:solidFill>
                  <a:srgbClr val="000000"/>
                </a:solidFill>
                <a:effectLst/>
                <a:uLnTx/>
                <a:uFillTx/>
                <a:latin typeface="Arial" charset="0"/>
                <a:ea typeface="ヒラギノ角ゴ ProN W3" charset="0"/>
                <a:sym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18</a:t>
            </a:fld>
            <a:endParaRPr kumimoji="0" lang="es-ES" sz="2000" b="0" i="0" u="none" strike="noStrike" kern="1200" cap="none" spc="0" normalizeH="0" baseline="0" noProof="0" dirty="0">
              <a:ln>
                <a:noFill/>
              </a:ln>
              <a:solidFill>
                <a:srgbClr val="000000"/>
              </a:solidFill>
              <a:effectLst/>
              <a:uLnTx/>
              <a:uFillTx/>
              <a:latin typeface="Arial" charset="0"/>
              <a:ea typeface="ヒラギノ角ゴ ProN W3" charset="0"/>
              <a:sym typeface="Arial" charset="0"/>
            </a:endParaRPr>
          </a:p>
        </p:txBody>
      </p:sp>
      <p:sp>
        <p:nvSpPr>
          <p:cNvPr id="14" name="Rectángulo 13">
            <a:extLst>
              <a:ext uri="{FF2B5EF4-FFF2-40B4-BE49-F238E27FC236}">
                <a16:creationId xmlns:a16="http://schemas.microsoft.com/office/drawing/2014/main" id="{2A1541C3-9E89-47C4-ABBB-8B377FB7C0A1}"/>
              </a:ext>
            </a:extLst>
          </p:cNvPr>
          <p:cNvSpPr/>
          <p:nvPr/>
        </p:nvSpPr>
        <p:spPr>
          <a:xfrm>
            <a:off x="107504" y="6597352"/>
            <a:ext cx="5194126" cy="307777"/>
          </a:xfrm>
          <a:prstGeom prst="rect">
            <a:avLst/>
          </a:prstGeom>
        </p:spPr>
        <p:txBody>
          <a:bodyPr wrap="square">
            <a:spAutoFit/>
          </a:bodyPr>
          <a:lstStyle/>
          <a:p>
            <a:r>
              <a:rPr lang="en-GB" sz="1400" i="1" dirty="0">
                <a:solidFill>
                  <a:schemeClr val="accent5">
                    <a:lumMod val="20000"/>
                    <a:lumOff val="80000"/>
                  </a:schemeClr>
                </a:solidFill>
                <a:latin typeface="Source Sans Pro"/>
              </a:rPr>
              <a:t>14</a:t>
            </a:r>
            <a:r>
              <a:rPr lang="en-GB" sz="1400" i="1" baseline="30000" dirty="0">
                <a:solidFill>
                  <a:schemeClr val="accent5">
                    <a:lumMod val="20000"/>
                    <a:lumOff val="80000"/>
                  </a:schemeClr>
                </a:solidFill>
                <a:latin typeface="Source Sans Pro"/>
              </a:rPr>
              <a:t>th</a:t>
            </a:r>
            <a:r>
              <a:rPr lang="en-GB" sz="1400" i="1" dirty="0">
                <a:solidFill>
                  <a:schemeClr val="accent5">
                    <a:lumMod val="20000"/>
                    <a:lumOff val="80000"/>
                  </a:schemeClr>
                </a:solidFill>
                <a:latin typeface="Source Sans Pro"/>
              </a:rPr>
              <a:t> Scheduling for Large Scale Workshop</a:t>
            </a:r>
          </a:p>
        </p:txBody>
      </p:sp>
      <p:grpSp>
        <p:nvGrpSpPr>
          <p:cNvPr id="11" name="Grupo 10">
            <a:extLst>
              <a:ext uri="{FF2B5EF4-FFF2-40B4-BE49-F238E27FC236}">
                <a16:creationId xmlns:a16="http://schemas.microsoft.com/office/drawing/2014/main" id="{919C95CB-E4E8-479F-BB0A-411283266F32}"/>
              </a:ext>
            </a:extLst>
          </p:cNvPr>
          <p:cNvGrpSpPr/>
          <p:nvPr/>
        </p:nvGrpSpPr>
        <p:grpSpPr>
          <a:xfrm>
            <a:off x="0" y="7975"/>
            <a:ext cx="9134475" cy="790575"/>
            <a:chOff x="4762" y="3033712"/>
            <a:chExt cx="9134475" cy="790575"/>
          </a:xfrm>
        </p:grpSpPr>
        <p:pic>
          <p:nvPicPr>
            <p:cNvPr id="15" name="Imagen 14">
              <a:extLst>
                <a:ext uri="{FF2B5EF4-FFF2-40B4-BE49-F238E27FC236}">
                  <a16:creationId xmlns:a16="http://schemas.microsoft.com/office/drawing/2014/main" id="{67048B5E-8E22-452D-83DB-2CCDD12876D7}"/>
                </a:ext>
              </a:extLst>
            </p:cNvPr>
            <p:cNvPicPr>
              <a:picLocks noChangeAspect="1"/>
            </p:cNvPicPr>
            <p:nvPr/>
          </p:nvPicPr>
          <p:blipFill>
            <a:blip r:embed="rId6"/>
            <a:stretch>
              <a:fillRect/>
            </a:stretch>
          </p:blipFill>
          <p:spPr>
            <a:xfrm>
              <a:off x="4762" y="3033712"/>
              <a:ext cx="9134475" cy="790575"/>
            </a:xfrm>
            <a:prstGeom prst="rect">
              <a:avLst/>
            </a:prstGeom>
          </p:spPr>
        </p:pic>
        <p:pic>
          <p:nvPicPr>
            <p:cNvPr id="16" name="Picture 10" descr="image.png">
              <a:extLst>
                <a:ext uri="{FF2B5EF4-FFF2-40B4-BE49-F238E27FC236}">
                  <a16:creationId xmlns:a16="http://schemas.microsoft.com/office/drawing/2014/main" id="{6096311F-5D6B-4C8F-8A56-DAB3636348BE}"/>
                </a:ext>
              </a:extLst>
            </p:cNvPr>
            <p:cNvPicPr>
              <a:picLocks noChangeAspect="1"/>
            </p:cNvPicPr>
            <p:nvPr/>
          </p:nvPicPr>
          <p:blipFill>
            <a:blip r:embed="rId5" cstate="print"/>
            <a:srcRect/>
            <a:stretch>
              <a:fillRect/>
            </a:stretch>
          </p:blipFill>
          <p:spPr bwMode="auto">
            <a:xfrm>
              <a:off x="7400479" y="3111285"/>
              <a:ext cx="1415355" cy="561454"/>
            </a:xfrm>
            <a:prstGeom prst="rect">
              <a:avLst/>
            </a:prstGeom>
            <a:noFill/>
            <a:ln w="12700" cap="flat" cmpd="sng">
              <a:noFill/>
              <a:prstDash val="solid"/>
              <a:miter lim="0"/>
              <a:headEnd type="none" w="med" len="med"/>
              <a:tailEnd type="none" w="med" len="med"/>
            </a:ln>
            <a:effectLst/>
          </p:spPr>
        </p:pic>
      </p:grpSp>
      <p:sp>
        <p:nvSpPr>
          <p:cNvPr id="12" name="Título 1">
            <a:extLst>
              <a:ext uri="{FF2B5EF4-FFF2-40B4-BE49-F238E27FC236}">
                <a16:creationId xmlns:a16="http://schemas.microsoft.com/office/drawing/2014/main" id="{B7C54B72-2B9E-4F31-B4D1-26C002EAAF43}"/>
              </a:ext>
            </a:extLst>
          </p:cNvPr>
          <p:cNvSpPr txBox="1">
            <a:spLocks/>
          </p:cNvSpPr>
          <p:nvPr/>
        </p:nvSpPr>
        <p:spPr bwMode="auto">
          <a:xfrm>
            <a:off x="3177107" y="-162272"/>
            <a:ext cx="4583122" cy="847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800" tIns="50800" rIns="91440" bIns="50800" numCol="1" anchor="b" anchorCtr="0" compatLnSpc="1">
            <a:prstTxWarp prst="textNoShape">
              <a:avLst/>
            </a:prstTxWarp>
            <a:normAutofit/>
          </a:bodyPr>
          <a:lstStyle>
            <a:lvl1pPr marL="39688" indent="-39688" algn="l" rtl="0" eaLnBrk="1" fontAlgn="base" hangingPunct="1">
              <a:spcBef>
                <a:spcPct val="0"/>
              </a:spcBef>
              <a:spcAft>
                <a:spcPct val="0"/>
              </a:spcAft>
              <a:defRPr sz="2400">
                <a:solidFill>
                  <a:srgbClr val="FFFFFF"/>
                </a:solidFill>
                <a:latin typeface="+mj-lt"/>
                <a:ea typeface="+mj-ea"/>
                <a:cs typeface="+mj-cs"/>
                <a:sym typeface="Helvetica" charset="0"/>
              </a:defRPr>
            </a:lvl1pPr>
            <a:lvl2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2pPr>
            <a:lvl3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3pPr>
            <a:lvl4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4pPr>
            <a:lvl5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5pPr>
            <a:lvl6pPr marL="4968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6pPr>
            <a:lvl7pPr marL="9540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7pPr>
            <a:lvl8pPr marL="14112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8pPr>
            <a:lvl9pPr marL="18684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9pPr>
          </a:lstStyle>
          <a:p>
            <a:pPr marL="39688" marR="0" lvl="0" indent="-39688"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srgbClr val="FFFF00"/>
                </a:solidFill>
                <a:effectLst/>
                <a:uLnTx/>
                <a:uFillTx/>
                <a:latin typeface="Helvetica"/>
                <a:ea typeface="ヒラギノ角ゴ ProN W3"/>
                <a:sym typeface="Helvetica" charset="0"/>
              </a:rPr>
              <a:t>Focus on </a:t>
            </a:r>
            <a:r>
              <a:rPr kumimoji="0" lang="en-US" sz="3200" b="0" i="0" u="none" strike="noStrike" kern="0" cap="none" spc="0" normalizeH="0" baseline="0" noProof="0" dirty="0" err="1">
                <a:ln>
                  <a:noFill/>
                </a:ln>
                <a:solidFill>
                  <a:srgbClr val="FFFF00"/>
                </a:solidFill>
                <a:effectLst/>
                <a:uLnTx/>
                <a:uFillTx/>
                <a:latin typeface="Helvetica"/>
                <a:ea typeface="ヒラギノ角ゴ ProN W3"/>
                <a:sym typeface="Helvetica" charset="0"/>
              </a:rPr>
              <a:t>DaeMon</a:t>
            </a:r>
            <a:endParaRPr kumimoji="0" lang="en-US" sz="3200" b="0" i="0" u="none" strike="noStrike" kern="0" cap="none" spc="0" normalizeH="0" baseline="0" noProof="0" dirty="0">
              <a:ln>
                <a:noFill/>
              </a:ln>
              <a:solidFill>
                <a:srgbClr val="FFFF00"/>
              </a:solidFill>
              <a:effectLst/>
              <a:uLnTx/>
              <a:uFillTx/>
              <a:latin typeface="Helvetica"/>
              <a:ea typeface="ヒラギノ角ゴ ProN W3"/>
              <a:sym typeface="Helvetica" charset="0"/>
            </a:endParaRPr>
          </a:p>
        </p:txBody>
      </p:sp>
      <p:pic>
        <p:nvPicPr>
          <p:cNvPr id="17" name="Imagen 16">
            <a:extLst>
              <a:ext uri="{FF2B5EF4-FFF2-40B4-BE49-F238E27FC236}">
                <a16:creationId xmlns:a16="http://schemas.microsoft.com/office/drawing/2014/main" id="{7C1461D9-E630-4ABC-9B37-B1898546A47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9038" y="1104333"/>
            <a:ext cx="8063739" cy="4772416"/>
          </a:xfrm>
          <a:prstGeom prst="rect">
            <a:avLst/>
          </a:prstGeom>
        </p:spPr>
      </p:pic>
    </p:spTree>
    <p:extLst>
      <p:ext uri="{BB962C8B-B14F-4D97-AF65-F5344CB8AC3E}">
        <p14:creationId xmlns:p14="http://schemas.microsoft.com/office/powerpoint/2010/main" val="1164065689"/>
      </p:ext>
    </p:extLst>
  </p:cSld>
  <p:clrMapOvr>
    <a:masterClrMapping/>
  </p:clrMapOvr>
  <p:transition advClick="0" advTm="15000">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Flex-MPI</a:t>
            </a:r>
            <a:endParaRPr lang="en-US" dirty="0"/>
          </a:p>
        </p:txBody>
      </p:sp>
      <p:grpSp>
        <p:nvGrpSpPr>
          <p:cNvPr id="5" name="Group 7"/>
          <p:cNvGrpSpPr>
            <a:grpSpLocks/>
          </p:cNvGrpSpPr>
          <p:nvPr/>
        </p:nvGrpSpPr>
        <p:grpSpPr bwMode="auto">
          <a:xfrm>
            <a:off x="0" y="-2232"/>
            <a:ext cx="9160744" cy="780232"/>
            <a:chOff x="-1" y="-1"/>
            <a:chExt cx="13028637" cy="1110749"/>
          </a:xfrm>
        </p:grpSpPr>
        <p:pic>
          <p:nvPicPr>
            <p:cNvPr id="6" name="Picture 8" descr="image.jpg"/>
            <p:cNvPicPr>
              <a:picLocks noChangeAspect="1"/>
            </p:cNvPicPr>
            <p:nvPr/>
          </p:nvPicPr>
          <p:blipFill>
            <a:blip r:embed="rId3" cstate="print"/>
            <a:srcRect/>
            <a:stretch>
              <a:fillRect/>
            </a:stretch>
          </p:blipFill>
          <p:spPr bwMode="auto">
            <a:xfrm>
              <a:off x="5494940" y="0"/>
              <a:ext cx="7533696" cy="1110748"/>
            </a:xfrm>
            <a:prstGeom prst="rect">
              <a:avLst/>
            </a:prstGeom>
            <a:noFill/>
            <a:ln w="12700" cap="flat" cmpd="sng">
              <a:noFill/>
              <a:prstDash val="solid"/>
              <a:miter lim="0"/>
              <a:headEnd type="none" w="med" len="med"/>
              <a:tailEnd type="none" w="med" len="med"/>
            </a:ln>
            <a:effectLst/>
          </p:spPr>
        </p:pic>
        <p:pic>
          <p:nvPicPr>
            <p:cNvPr id="7" name="Picture 9" descr="image.jpg"/>
            <p:cNvPicPr>
              <a:picLocks noChangeAspect="1"/>
            </p:cNvPicPr>
            <p:nvPr/>
          </p:nvPicPr>
          <p:blipFill>
            <a:blip r:embed="rId4" cstate="print"/>
            <a:srcRect/>
            <a:stretch>
              <a:fillRect/>
            </a:stretch>
          </p:blipFill>
          <p:spPr bwMode="auto">
            <a:xfrm>
              <a:off x="0" y="0"/>
              <a:ext cx="5630011" cy="1109159"/>
            </a:xfrm>
            <a:prstGeom prst="rect">
              <a:avLst/>
            </a:prstGeom>
            <a:noFill/>
            <a:ln w="12700" cap="flat" cmpd="sng">
              <a:noFill/>
              <a:prstDash val="solid"/>
              <a:miter lim="0"/>
              <a:headEnd type="none" w="med" len="med"/>
              <a:tailEnd type="none" w="med" len="med"/>
            </a:ln>
            <a:effectLst/>
          </p:spPr>
        </p:pic>
      </p:grpSp>
      <p:pic>
        <p:nvPicPr>
          <p:cNvPr id="8" name="Picture 10" descr="image.png"/>
          <p:cNvPicPr>
            <a:picLocks noChangeAspect="1"/>
          </p:cNvPicPr>
          <p:nvPr/>
        </p:nvPicPr>
        <p:blipFill>
          <a:blip r:embed="rId5" cstate="print"/>
          <a:srcRect/>
          <a:stretch>
            <a:fillRect/>
          </a:stretch>
        </p:blipFill>
        <p:spPr bwMode="auto">
          <a:xfrm>
            <a:off x="7400479" y="82600"/>
            <a:ext cx="1415355" cy="561454"/>
          </a:xfrm>
          <a:prstGeom prst="rect">
            <a:avLst/>
          </a:prstGeom>
          <a:noFill/>
          <a:ln w="12700" cap="flat" cmpd="sng">
            <a:noFill/>
            <a:prstDash val="solid"/>
            <a:miter lim="0"/>
            <a:headEnd type="none" w="med" len="med"/>
            <a:tailEnd type="none" w="med" len="med"/>
          </a:ln>
          <a:effectLst/>
        </p:spPr>
      </p:pic>
      <p:sp>
        <p:nvSpPr>
          <p:cNvPr id="10" name="Marcador de contenido 2">
            <a:extLst>
              <a:ext uri="{FF2B5EF4-FFF2-40B4-BE49-F238E27FC236}">
                <a16:creationId xmlns:a16="http://schemas.microsoft.com/office/drawing/2014/main" id="{DA3DB985-8DA9-4304-85E5-2F529A311650}"/>
              </a:ext>
            </a:extLst>
          </p:cNvPr>
          <p:cNvSpPr>
            <a:spLocks noGrp="1"/>
          </p:cNvSpPr>
          <p:nvPr>
            <p:ph idx="1"/>
          </p:nvPr>
        </p:nvSpPr>
        <p:spPr>
          <a:xfrm>
            <a:off x="457200" y="1143000"/>
            <a:ext cx="8229600" cy="4965700"/>
          </a:xfrm>
        </p:spPr>
        <p:txBody>
          <a:bodyPr/>
          <a:lstStyle/>
          <a:p>
            <a:pPr>
              <a:lnSpc>
                <a:spcPct val="150000"/>
              </a:lnSpc>
            </a:pPr>
            <a:r>
              <a:rPr lang="en-US" sz="2200" b="1" dirty="0"/>
              <a:t>Node</a:t>
            </a:r>
            <a:r>
              <a:rPr lang="en-US" sz="2200" dirty="0"/>
              <a:t>:</a:t>
            </a:r>
          </a:p>
          <a:p>
            <a:pPr lvl="1">
              <a:lnSpc>
                <a:spcPct val="150000"/>
              </a:lnSpc>
            </a:pPr>
            <a:r>
              <a:rPr lang="en-US" sz="2000" dirty="0"/>
              <a:t>DM starts as a watchdog process</a:t>
            </a:r>
          </a:p>
          <a:p>
            <a:pPr lvl="1">
              <a:lnSpc>
                <a:spcPct val="150000"/>
              </a:lnSpc>
            </a:pPr>
            <a:r>
              <a:rPr lang="en-US" sz="2000" dirty="0"/>
              <a:t>Each time interval it gets &amp; sends the measures from the node</a:t>
            </a:r>
          </a:p>
          <a:p>
            <a:pPr lvl="1">
              <a:lnSpc>
                <a:spcPct val="150000"/>
              </a:lnSpc>
            </a:pPr>
            <a:r>
              <a:rPr lang="en-US" sz="2000" dirty="0"/>
              <a:t>DM sends an UDP packet with all data (compressed) through sockets to the server</a:t>
            </a:r>
          </a:p>
          <a:p>
            <a:pPr lvl="2">
              <a:lnSpc>
                <a:spcPct val="150000"/>
              </a:lnSpc>
            </a:pPr>
            <a:r>
              <a:rPr lang="en-US" sz="2000" dirty="0"/>
              <a:t>If server doesn't response in 3 tries, DM will change its server address to other in a backup list (TMR).</a:t>
            </a:r>
          </a:p>
          <a:p>
            <a:pPr lvl="2">
              <a:lnSpc>
                <a:spcPct val="150000"/>
              </a:lnSpc>
            </a:pPr>
            <a:r>
              <a:rPr lang="en-US" sz="2000" dirty="0"/>
              <a:t>It guarantees that we don’t lose any packet </a:t>
            </a:r>
            <a:r>
              <a:rPr lang="en-US" sz="2000" dirty="0">
                <a:sym typeface="Wingdings" panose="05000000000000000000" pitchFamily="2" charset="2"/>
              </a:rPr>
              <a:t> unless a global failure in servers/aggregators/network. </a:t>
            </a:r>
            <a:endParaRPr lang="en-US" sz="2000" dirty="0"/>
          </a:p>
          <a:p>
            <a:pPr lvl="2"/>
            <a:endParaRPr lang="en-US" sz="2000" dirty="0"/>
          </a:p>
        </p:txBody>
      </p:sp>
      <p:sp>
        <p:nvSpPr>
          <p:cNvPr id="13" name="Marcador de número de diapositiva 3">
            <a:extLst>
              <a:ext uri="{FF2B5EF4-FFF2-40B4-BE49-F238E27FC236}">
                <a16:creationId xmlns:a16="http://schemas.microsoft.com/office/drawing/2014/main" id="{EAA0C187-163A-4B9B-B554-699AF6AAAE66}"/>
              </a:ext>
            </a:extLst>
          </p:cNvPr>
          <p:cNvSpPr txBox="1">
            <a:spLocks/>
          </p:cNvSpPr>
          <p:nvPr/>
        </p:nvSpPr>
        <p:spPr>
          <a:xfrm>
            <a:off x="7749034" y="6540004"/>
            <a:ext cx="2133600" cy="365125"/>
          </a:xfrm>
        </p:spPr>
        <p:txBody>
          <a:bodyPr/>
          <a:lstStyle>
            <a:defPPr>
              <a:defRPr lang="en-US"/>
            </a:defPPr>
            <a:lvl1pPr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5pPr>
            <a:lvl6pPr marL="22860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6pPr>
            <a:lvl7pPr marL="27432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7pPr>
            <a:lvl8pPr marL="32004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8pPr>
            <a:lvl9pPr marL="36576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132FADFE-3B8F-471C-ABF0-DBC7717ECBBC}" type="slidenum">
              <a:rPr kumimoji="0" lang="es-ES" sz="2000" b="0" i="0" u="none" strike="noStrike" kern="1200" cap="none" spc="0" normalizeH="0" baseline="0" noProof="0" smtClean="0">
                <a:ln>
                  <a:noFill/>
                </a:ln>
                <a:solidFill>
                  <a:srgbClr val="000000"/>
                </a:solidFill>
                <a:effectLst/>
                <a:uLnTx/>
                <a:uFillTx/>
                <a:latin typeface="Arial" charset="0"/>
                <a:ea typeface="ヒラギノ角ゴ ProN W3" charset="0"/>
                <a:sym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19</a:t>
            </a:fld>
            <a:endParaRPr kumimoji="0" lang="es-ES" sz="2000" b="0" i="0" u="none" strike="noStrike" kern="1200" cap="none" spc="0" normalizeH="0" baseline="0" noProof="0" dirty="0">
              <a:ln>
                <a:noFill/>
              </a:ln>
              <a:solidFill>
                <a:srgbClr val="000000"/>
              </a:solidFill>
              <a:effectLst/>
              <a:uLnTx/>
              <a:uFillTx/>
              <a:latin typeface="Arial" charset="0"/>
              <a:ea typeface="ヒラギノ角ゴ ProN W3" charset="0"/>
              <a:sym typeface="Arial" charset="0"/>
            </a:endParaRPr>
          </a:p>
        </p:txBody>
      </p:sp>
      <p:sp>
        <p:nvSpPr>
          <p:cNvPr id="14" name="Rectángulo 13">
            <a:extLst>
              <a:ext uri="{FF2B5EF4-FFF2-40B4-BE49-F238E27FC236}">
                <a16:creationId xmlns:a16="http://schemas.microsoft.com/office/drawing/2014/main" id="{2A1541C3-9E89-47C4-ABBB-8B377FB7C0A1}"/>
              </a:ext>
            </a:extLst>
          </p:cNvPr>
          <p:cNvSpPr/>
          <p:nvPr/>
        </p:nvSpPr>
        <p:spPr>
          <a:xfrm>
            <a:off x="107504" y="6597352"/>
            <a:ext cx="5194126" cy="307777"/>
          </a:xfrm>
          <a:prstGeom prst="rect">
            <a:avLst/>
          </a:prstGeom>
        </p:spPr>
        <p:txBody>
          <a:bodyPr wrap="square">
            <a:spAutoFit/>
          </a:bodyPr>
          <a:lstStyle/>
          <a:p>
            <a:r>
              <a:rPr lang="en-GB" sz="1400" i="1" dirty="0">
                <a:solidFill>
                  <a:schemeClr val="accent5">
                    <a:lumMod val="20000"/>
                    <a:lumOff val="80000"/>
                  </a:schemeClr>
                </a:solidFill>
                <a:latin typeface="Source Sans Pro"/>
              </a:rPr>
              <a:t>14</a:t>
            </a:r>
            <a:r>
              <a:rPr lang="en-GB" sz="1400" i="1" baseline="30000" dirty="0">
                <a:solidFill>
                  <a:schemeClr val="accent5">
                    <a:lumMod val="20000"/>
                    <a:lumOff val="80000"/>
                  </a:schemeClr>
                </a:solidFill>
                <a:latin typeface="Source Sans Pro"/>
              </a:rPr>
              <a:t>th</a:t>
            </a:r>
            <a:r>
              <a:rPr lang="en-GB" sz="1400" i="1" dirty="0">
                <a:solidFill>
                  <a:schemeClr val="accent5">
                    <a:lumMod val="20000"/>
                    <a:lumOff val="80000"/>
                  </a:schemeClr>
                </a:solidFill>
                <a:latin typeface="Source Sans Pro"/>
              </a:rPr>
              <a:t> Scheduling for Large Scale Workshop</a:t>
            </a:r>
          </a:p>
        </p:txBody>
      </p:sp>
      <p:grpSp>
        <p:nvGrpSpPr>
          <p:cNvPr id="11" name="Grupo 10">
            <a:extLst>
              <a:ext uri="{FF2B5EF4-FFF2-40B4-BE49-F238E27FC236}">
                <a16:creationId xmlns:a16="http://schemas.microsoft.com/office/drawing/2014/main" id="{1429DBBF-A910-4388-B1F2-32268C1C62D0}"/>
              </a:ext>
            </a:extLst>
          </p:cNvPr>
          <p:cNvGrpSpPr/>
          <p:nvPr/>
        </p:nvGrpSpPr>
        <p:grpSpPr>
          <a:xfrm>
            <a:off x="0" y="7975"/>
            <a:ext cx="9134475" cy="790575"/>
            <a:chOff x="4762" y="3033712"/>
            <a:chExt cx="9134475" cy="790575"/>
          </a:xfrm>
        </p:grpSpPr>
        <p:pic>
          <p:nvPicPr>
            <p:cNvPr id="15" name="Imagen 14">
              <a:extLst>
                <a:ext uri="{FF2B5EF4-FFF2-40B4-BE49-F238E27FC236}">
                  <a16:creationId xmlns:a16="http://schemas.microsoft.com/office/drawing/2014/main" id="{6ED524CE-1C17-4AB2-9AE5-C225BEEF79CB}"/>
                </a:ext>
              </a:extLst>
            </p:cNvPr>
            <p:cNvPicPr>
              <a:picLocks noChangeAspect="1"/>
            </p:cNvPicPr>
            <p:nvPr/>
          </p:nvPicPr>
          <p:blipFill>
            <a:blip r:embed="rId6"/>
            <a:stretch>
              <a:fillRect/>
            </a:stretch>
          </p:blipFill>
          <p:spPr>
            <a:xfrm>
              <a:off x="4762" y="3033712"/>
              <a:ext cx="9134475" cy="790575"/>
            </a:xfrm>
            <a:prstGeom prst="rect">
              <a:avLst/>
            </a:prstGeom>
          </p:spPr>
        </p:pic>
        <p:pic>
          <p:nvPicPr>
            <p:cNvPr id="16" name="Picture 10" descr="image.png">
              <a:extLst>
                <a:ext uri="{FF2B5EF4-FFF2-40B4-BE49-F238E27FC236}">
                  <a16:creationId xmlns:a16="http://schemas.microsoft.com/office/drawing/2014/main" id="{5CA18B2C-90D4-4114-AFC5-6B6B4EEE9257}"/>
                </a:ext>
              </a:extLst>
            </p:cNvPr>
            <p:cNvPicPr>
              <a:picLocks noChangeAspect="1"/>
            </p:cNvPicPr>
            <p:nvPr/>
          </p:nvPicPr>
          <p:blipFill>
            <a:blip r:embed="rId5" cstate="print"/>
            <a:srcRect/>
            <a:stretch>
              <a:fillRect/>
            </a:stretch>
          </p:blipFill>
          <p:spPr bwMode="auto">
            <a:xfrm>
              <a:off x="7400479" y="3111285"/>
              <a:ext cx="1415355" cy="561454"/>
            </a:xfrm>
            <a:prstGeom prst="rect">
              <a:avLst/>
            </a:prstGeom>
            <a:noFill/>
            <a:ln w="12700" cap="flat" cmpd="sng">
              <a:noFill/>
              <a:prstDash val="solid"/>
              <a:miter lim="0"/>
              <a:headEnd type="none" w="med" len="med"/>
              <a:tailEnd type="none" w="med" len="med"/>
            </a:ln>
            <a:effectLst/>
          </p:spPr>
        </p:pic>
      </p:grpSp>
      <p:sp>
        <p:nvSpPr>
          <p:cNvPr id="12" name="Título 1">
            <a:extLst>
              <a:ext uri="{FF2B5EF4-FFF2-40B4-BE49-F238E27FC236}">
                <a16:creationId xmlns:a16="http://schemas.microsoft.com/office/drawing/2014/main" id="{B7C54B72-2B9E-4F31-B4D1-26C002EAAF43}"/>
              </a:ext>
            </a:extLst>
          </p:cNvPr>
          <p:cNvSpPr txBox="1">
            <a:spLocks/>
          </p:cNvSpPr>
          <p:nvPr/>
        </p:nvSpPr>
        <p:spPr bwMode="auto">
          <a:xfrm>
            <a:off x="3177107" y="-162272"/>
            <a:ext cx="4583122" cy="847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800" tIns="50800" rIns="91440" bIns="50800" numCol="1" anchor="b" anchorCtr="0" compatLnSpc="1">
            <a:prstTxWarp prst="textNoShape">
              <a:avLst/>
            </a:prstTxWarp>
            <a:normAutofit/>
          </a:bodyPr>
          <a:lstStyle>
            <a:lvl1pPr marL="39688" indent="-39688" algn="l" rtl="0" eaLnBrk="1" fontAlgn="base" hangingPunct="1">
              <a:spcBef>
                <a:spcPct val="0"/>
              </a:spcBef>
              <a:spcAft>
                <a:spcPct val="0"/>
              </a:spcAft>
              <a:defRPr sz="2400">
                <a:solidFill>
                  <a:srgbClr val="FFFFFF"/>
                </a:solidFill>
                <a:latin typeface="+mj-lt"/>
                <a:ea typeface="+mj-ea"/>
                <a:cs typeface="+mj-cs"/>
                <a:sym typeface="Helvetica" charset="0"/>
              </a:defRPr>
            </a:lvl1pPr>
            <a:lvl2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2pPr>
            <a:lvl3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3pPr>
            <a:lvl4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4pPr>
            <a:lvl5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5pPr>
            <a:lvl6pPr marL="4968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6pPr>
            <a:lvl7pPr marL="9540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7pPr>
            <a:lvl8pPr marL="14112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8pPr>
            <a:lvl9pPr marL="18684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9pPr>
          </a:lstStyle>
          <a:p>
            <a:pPr marL="39688" marR="0" lvl="0" indent="-39688"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err="1">
                <a:ln>
                  <a:noFill/>
                </a:ln>
                <a:solidFill>
                  <a:srgbClr val="FFFF00"/>
                </a:solidFill>
                <a:effectLst/>
                <a:uLnTx/>
                <a:uFillTx/>
                <a:latin typeface="Helvetica"/>
                <a:ea typeface="ヒラギノ角ゴ ProN W3"/>
                <a:sym typeface="Helvetica" charset="0"/>
              </a:rPr>
              <a:t>DaeMon</a:t>
            </a:r>
            <a:r>
              <a:rPr kumimoji="0" lang="en-US" sz="3200" b="0" i="0" u="none" strike="noStrike" kern="0" cap="none" spc="0" normalizeH="0" baseline="0" noProof="0" dirty="0">
                <a:ln>
                  <a:noFill/>
                </a:ln>
                <a:solidFill>
                  <a:srgbClr val="FFFF00"/>
                </a:solidFill>
                <a:effectLst/>
                <a:uLnTx/>
                <a:uFillTx/>
                <a:latin typeface="Helvetica"/>
                <a:ea typeface="ヒラギノ角ゴ ProN W3"/>
                <a:sym typeface="Helvetica" charset="0"/>
              </a:rPr>
              <a:t> node</a:t>
            </a:r>
          </a:p>
        </p:txBody>
      </p:sp>
    </p:spTree>
    <p:extLst>
      <p:ext uri="{BB962C8B-B14F-4D97-AF65-F5344CB8AC3E}">
        <p14:creationId xmlns:p14="http://schemas.microsoft.com/office/powerpoint/2010/main" val="1328907869"/>
      </p:ext>
    </p:extLst>
  </p:cSld>
  <p:clrMapOvr>
    <a:masterClrMapping/>
  </p:clrMapOvr>
  <p:transition advClick="0" advTm="15000">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0" descr="image.png"/>
          <p:cNvPicPr>
            <a:picLocks noChangeAspect="1"/>
          </p:cNvPicPr>
          <p:nvPr/>
        </p:nvPicPr>
        <p:blipFill>
          <a:blip r:embed="rId3" cstate="print"/>
          <a:srcRect/>
          <a:stretch>
            <a:fillRect/>
          </a:stretch>
        </p:blipFill>
        <p:spPr bwMode="auto">
          <a:xfrm>
            <a:off x="7400479" y="82600"/>
            <a:ext cx="1415355" cy="561454"/>
          </a:xfrm>
          <a:prstGeom prst="rect">
            <a:avLst/>
          </a:prstGeom>
          <a:noFill/>
          <a:ln w="12700" cap="flat" cmpd="sng">
            <a:noFill/>
            <a:prstDash val="solid"/>
            <a:miter lim="0"/>
            <a:headEnd type="none" w="med" len="med"/>
            <a:tailEnd type="none" w="med" len="med"/>
          </a:ln>
          <a:effectLst/>
        </p:spPr>
      </p:pic>
      <p:sp>
        <p:nvSpPr>
          <p:cNvPr id="10" name="Marcador de contenido 2">
            <a:extLst>
              <a:ext uri="{FF2B5EF4-FFF2-40B4-BE49-F238E27FC236}">
                <a16:creationId xmlns:a16="http://schemas.microsoft.com/office/drawing/2014/main" id="{DA3DB985-8DA9-4304-85E5-2F529A311650}"/>
              </a:ext>
            </a:extLst>
          </p:cNvPr>
          <p:cNvSpPr>
            <a:spLocks noGrp="1"/>
          </p:cNvSpPr>
          <p:nvPr>
            <p:ph idx="1"/>
          </p:nvPr>
        </p:nvSpPr>
        <p:spPr>
          <a:xfrm>
            <a:off x="457200" y="1143000"/>
            <a:ext cx="8229600" cy="4965700"/>
          </a:xfrm>
        </p:spPr>
        <p:txBody>
          <a:bodyPr/>
          <a:lstStyle/>
          <a:p>
            <a:r>
              <a:rPr lang="en-GB" sz="2400" dirty="0"/>
              <a:t>Introduction</a:t>
            </a:r>
          </a:p>
          <a:p>
            <a:r>
              <a:rPr lang="en-GB" sz="2400" dirty="0"/>
              <a:t>System architecture</a:t>
            </a:r>
          </a:p>
          <a:p>
            <a:pPr lvl="1"/>
            <a:r>
              <a:rPr lang="en-GB" sz="2200" dirty="0"/>
              <a:t>Overview</a:t>
            </a:r>
          </a:p>
          <a:p>
            <a:pPr lvl="1"/>
            <a:r>
              <a:rPr lang="en-GB" sz="2200" dirty="0" err="1"/>
              <a:t>DaeMon</a:t>
            </a:r>
            <a:r>
              <a:rPr lang="en-GB" sz="2200" dirty="0"/>
              <a:t> Monitor</a:t>
            </a:r>
          </a:p>
          <a:p>
            <a:pPr lvl="1"/>
            <a:r>
              <a:rPr lang="en-GB" sz="2200" dirty="0"/>
              <a:t>Application Control</a:t>
            </a:r>
          </a:p>
          <a:p>
            <a:r>
              <a:rPr lang="en-GB" sz="2400" dirty="0"/>
              <a:t>Evaluation</a:t>
            </a:r>
          </a:p>
          <a:p>
            <a:r>
              <a:rPr lang="en-GB" sz="2400" dirty="0"/>
              <a:t>Conclusions &amp; future works</a:t>
            </a:r>
            <a:endParaRPr lang="en-GB" sz="2200" dirty="0"/>
          </a:p>
        </p:txBody>
      </p:sp>
      <p:sp>
        <p:nvSpPr>
          <p:cNvPr id="13" name="Marcador de número de diapositiva 3">
            <a:extLst>
              <a:ext uri="{FF2B5EF4-FFF2-40B4-BE49-F238E27FC236}">
                <a16:creationId xmlns:a16="http://schemas.microsoft.com/office/drawing/2014/main" id="{EAA0C187-163A-4B9B-B554-699AF6AAAE66}"/>
              </a:ext>
            </a:extLst>
          </p:cNvPr>
          <p:cNvSpPr txBox="1">
            <a:spLocks/>
          </p:cNvSpPr>
          <p:nvPr/>
        </p:nvSpPr>
        <p:spPr>
          <a:xfrm>
            <a:off x="7749034" y="6540004"/>
            <a:ext cx="2133600" cy="365125"/>
          </a:xfrm>
        </p:spPr>
        <p:txBody>
          <a:bodyPr/>
          <a:lstStyle>
            <a:defPPr>
              <a:defRPr lang="en-US"/>
            </a:defPPr>
            <a:lvl1pPr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5pPr>
            <a:lvl6pPr marL="22860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6pPr>
            <a:lvl7pPr marL="27432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7pPr>
            <a:lvl8pPr marL="32004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8pPr>
            <a:lvl9pPr marL="36576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132FADFE-3B8F-471C-ABF0-DBC7717ECBBC}" type="slidenum">
              <a:rPr kumimoji="0" lang="en-GB" sz="2000" b="0" i="0" u="none" strike="noStrike" kern="1200" cap="none" spc="0" normalizeH="0" baseline="0" smtClean="0">
                <a:ln>
                  <a:noFill/>
                </a:ln>
                <a:solidFill>
                  <a:srgbClr val="000000"/>
                </a:solidFill>
                <a:effectLst/>
                <a:uLnTx/>
                <a:uFillTx/>
                <a:latin typeface="Arial" charset="0"/>
                <a:ea typeface="ヒラギノ角ゴ ProN W3" charset="0"/>
                <a:sym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a:t>
            </a:fld>
            <a:endParaRPr kumimoji="0" lang="en-GB" sz="2000" b="0" i="0" u="none" strike="noStrike" kern="1200" cap="none" spc="0" normalizeH="0" baseline="0" dirty="0">
              <a:ln>
                <a:noFill/>
              </a:ln>
              <a:solidFill>
                <a:srgbClr val="000000"/>
              </a:solidFill>
              <a:effectLst/>
              <a:uLnTx/>
              <a:uFillTx/>
              <a:latin typeface="Arial" charset="0"/>
              <a:ea typeface="ヒラギノ角ゴ ProN W3" charset="0"/>
              <a:sym typeface="Arial" charset="0"/>
            </a:endParaRPr>
          </a:p>
        </p:txBody>
      </p:sp>
      <p:sp>
        <p:nvSpPr>
          <p:cNvPr id="14" name="Rectángulo 13">
            <a:extLst>
              <a:ext uri="{FF2B5EF4-FFF2-40B4-BE49-F238E27FC236}">
                <a16:creationId xmlns:a16="http://schemas.microsoft.com/office/drawing/2014/main" id="{2A1541C3-9E89-47C4-ABBB-8B377FB7C0A1}"/>
              </a:ext>
            </a:extLst>
          </p:cNvPr>
          <p:cNvSpPr/>
          <p:nvPr/>
        </p:nvSpPr>
        <p:spPr>
          <a:xfrm>
            <a:off x="107504" y="6597352"/>
            <a:ext cx="5194126" cy="307777"/>
          </a:xfrm>
          <a:prstGeom prst="rect">
            <a:avLst/>
          </a:prstGeom>
        </p:spPr>
        <p:txBody>
          <a:bodyPr wrap="square">
            <a:spAutoFit/>
          </a:bodyPr>
          <a:lstStyle/>
          <a:p>
            <a:r>
              <a:rPr lang="en-GB" sz="1400" i="1" dirty="0">
                <a:solidFill>
                  <a:schemeClr val="accent5">
                    <a:lumMod val="20000"/>
                    <a:lumOff val="80000"/>
                  </a:schemeClr>
                </a:solidFill>
                <a:latin typeface="Source Sans Pro"/>
              </a:rPr>
              <a:t>14</a:t>
            </a:r>
            <a:r>
              <a:rPr lang="en-GB" sz="1400" i="1" baseline="30000" dirty="0">
                <a:solidFill>
                  <a:schemeClr val="accent5">
                    <a:lumMod val="20000"/>
                    <a:lumOff val="80000"/>
                  </a:schemeClr>
                </a:solidFill>
                <a:latin typeface="Source Sans Pro"/>
              </a:rPr>
              <a:t>th</a:t>
            </a:r>
            <a:r>
              <a:rPr lang="en-GB" sz="1400" i="1" dirty="0">
                <a:solidFill>
                  <a:schemeClr val="accent5">
                    <a:lumMod val="20000"/>
                    <a:lumOff val="80000"/>
                  </a:schemeClr>
                </a:solidFill>
                <a:latin typeface="Source Sans Pro"/>
              </a:rPr>
              <a:t> Scheduling for Large Scale Workshop</a:t>
            </a:r>
          </a:p>
        </p:txBody>
      </p:sp>
      <p:sp>
        <p:nvSpPr>
          <p:cNvPr id="4" name="Título 3">
            <a:extLst>
              <a:ext uri="{FF2B5EF4-FFF2-40B4-BE49-F238E27FC236}">
                <a16:creationId xmlns:a16="http://schemas.microsoft.com/office/drawing/2014/main" id="{8FD482C0-73EE-489D-AB09-667101F17B60}"/>
              </a:ext>
            </a:extLst>
          </p:cNvPr>
          <p:cNvSpPr>
            <a:spLocks noGrp="1"/>
          </p:cNvSpPr>
          <p:nvPr>
            <p:ph type="title"/>
          </p:nvPr>
        </p:nvSpPr>
        <p:spPr/>
        <p:txBody>
          <a:bodyPr/>
          <a:lstStyle/>
          <a:p>
            <a:endParaRPr lang="en-GB" dirty="0"/>
          </a:p>
        </p:txBody>
      </p:sp>
      <p:grpSp>
        <p:nvGrpSpPr>
          <p:cNvPr id="15" name="Grupo 14">
            <a:extLst>
              <a:ext uri="{FF2B5EF4-FFF2-40B4-BE49-F238E27FC236}">
                <a16:creationId xmlns:a16="http://schemas.microsoft.com/office/drawing/2014/main" id="{5B9C01B6-F23A-42BD-910C-4A5CBB646D13}"/>
              </a:ext>
            </a:extLst>
          </p:cNvPr>
          <p:cNvGrpSpPr/>
          <p:nvPr/>
        </p:nvGrpSpPr>
        <p:grpSpPr>
          <a:xfrm>
            <a:off x="0" y="-27384"/>
            <a:ext cx="9134475" cy="790575"/>
            <a:chOff x="4762" y="3033712"/>
            <a:chExt cx="9134475" cy="790575"/>
          </a:xfrm>
        </p:grpSpPr>
        <p:pic>
          <p:nvPicPr>
            <p:cNvPr id="16" name="Imagen 15">
              <a:extLst>
                <a:ext uri="{FF2B5EF4-FFF2-40B4-BE49-F238E27FC236}">
                  <a16:creationId xmlns:a16="http://schemas.microsoft.com/office/drawing/2014/main" id="{D9D23AD8-5DE1-43C4-9435-82030C65C591}"/>
                </a:ext>
              </a:extLst>
            </p:cNvPr>
            <p:cNvPicPr>
              <a:picLocks noChangeAspect="1"/>
            </p:cNvPicPr>
            <p:nvPr/>
          </p:nvPicPr>
          <p:blipFill>
            <a:blip r:embed="rId4"/>
            <a:stretch>
              <a:fillRect/>
            </a:stretch>
          </p:blipFill>
          <p:spPr>
            <a:xfrm>
              <a:off x="4762" y="3033712"/>
              <a:ext cx="9134475" cy="790575"/>
            </a:xfrm>
            <a:prstGeom prst="rect">
              <a:avLst/>
            </a:prstGeom>
          </p:spPr>
        </p:pic>
        <p:pic>
          <p:nvPicPr>
            <p:cNvPr id="17" name="Picture 10" descr="image.png">
              <a:extLst>
                <a:ext uri="{FF2B5EF4-FFF2-40B4-BE49-F238E27FC236}">
                  <a16:creationId xmlns:a16="http://schemas.microsoft.com/office/drawing/2014/main" id="{E70583CA-C036-4F38-BA09-CA7392F968B3}"/>
                </a:ext>
              </a:extLst>
            </p:cNvPr>
            <p:cNvPicPr>
              <a:picLocks noChangeAspect="1"/>
            </p:cNvPicPr>
            <p:nvPr/>
          </p:nvPicPr>
          <p:blipFill>
            <a:blip r:embed="rId3" cstate="print"/>
            <a:srcRect/>
            <a:stretch>
              <a:fillRect/>
            </a:stretch>
          </p:blipFill>
          <p:spPr bwMode="auto">
            <a:xfrm>
              <a:off x="7400479" y="3111285"/>
              <a:ext cx="1415355" cy="561454"/>
            </a:xfrm>
            <a:prstGeom prst="rect">
              <a:avLst/>
            </a:prstGeom>
            <a:noFill/>
            <a:ln w="12700" cap="flat" cmpd="sng">
              <a:noFill/>
              <a:prstDash val="solid"/>
              <a:miter lim="0"/>
              <a:headEnd type="none" w="med" len="med"/>
              <a:tailEnd type="none" w="med" len="med"/>
            </a:ln>
            <a:effectLst/>
          </p:spPr>
        </p:pic>
      </p:grpSp>
      <p:sp>
        <p:nvSpPr>
          <p:cNvPr id="12" name="Título 1">
            <a:extLst>
              <a:ext uri="{FF2B5EF4-FFF2-40B4-BE49-F238E27FC236}">
                <a16:creationId xmlns:a16="http://schemas.microsoft.com/office/drawing/2014/main" id="{B7C54B72-2B9E-4F31-B4D1-26C002EAAF43}"/>
              </a:ext>
            </a:extLst>
          </p:cNvPr>
          <p:cNvSpPr txBox="1">
            <a:spLocks/>
          </p:cNvSpPr>
          <p:nvPr/>
        </p:nvSpPr>
        <p:spPr bwMode="auto">
          <a:xfrm>
            <a:off x="2928081" y="-193305"/>
            <a:ext cx="4583122" cy="847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800" tIns="50800" rIns="91440" bIns="50800" numCol="1" anchor="b" anchorCtr="0" compatLnSpc="1">
            <a:prstTxWarp prst="textNoShape">
              <a:avLst/>
            </a:prstTxWarp>
            <a:normAutofit/>
          </a:bodyPr>
          <a:lstStyle>
            <a:lvl1pPr marL="39688" indent="-39688" algn="l" rtl="0" eaLnBrk="1" fontAlgn="base" hangingPunct="1">
              <a:spcBef>
                <a:spcPct val="0"/>
              </a:spcBef>
              <a:spcAft>
                <a:spcPct val="0"/>
              </a:spcAft>
              <a:defRPr sz="2400">
                <a:solidFill>
                  <a:srgbClr val="FFFFFF"/>
                </a:solidFill>
                <a:latin typeface="+mj-lt"/>
                <a:ea typeface="+mj-ea"/>
                <a:cs typeface="+mj-cs"/>
                <a:sym typeface="Helvetica" charset="0"/>
              </a:defRPr>
            </a:lvl1pPr>
            <a:lvl2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2pPr>
            <a:lvl3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3pPr>
            <a:lvl4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4pPr>
            <a:lvl5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5pPr>
            <a:lvl6pPr marL="4968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6pPr>
            <a:lvl7pPr marL="9540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7pPr>
            <a:lvl8pPr marL="14112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8pPr>
            <a:lvl9pPr marL="18684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9pPr>
          </a:lstStyle>
          <a:p>
            <a:pPr marL="39688" marR="0" lvl="0" indent="-39688" algn="l"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0" cap="none" spc="0" normalizeH="0" baseline="0" dirty="0">
                <a:ln>
                  <a:noFill/>
                </a:ln>
                <a:solidFill>
                  <a:srgbClr val="FFFF00"/>
                </a:solidFill>
                <a:effectLst/>
                <a:uLnTx/>
                <a:uFillTx/>
                <a:latin typeface="Helvetica"/>
                <a:ea typeface="ヒラギノ角ゴ ProN W3"/>
                <a:sym typeface="Helvetica" charset="0"/>
              </a:rPr>
              <a:t>List of contents</a:t>
            </a:r>
          </a:p>
        </p:txBody>
      </p:sp>
    </p:spTree>
    <p:extLst>
      <p:ext uri="{BB962C8B-B14F-4D97-AF65-F5344CB8AC3E}">
        <p14:creationId xmlns:p14="http://schemas.microsoft.com/office/powerpoint/2010/main" val="2237971693"/>
      </p:ext>
    </p:extLst>
  </p:cSld>
  <p:clrMapOvr>
    <a:masterClrMapping/>
  </p:clrMapOvr>
  <p:transition advClick="0" advTm="10989">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Flex-MPI</a:t>
            </a:r>
            <a:endParaRPr lang="en-US" dirty="0"/>
          </a:p>
        </p:txBody>
      </p:sp>
      <p:grpSp>
        <p:nvGrpSpPr>
          <p:cNvPr id="5" name="Group 7"/>
          <p:cNvGrpSpPr>
            <a:grpSpLocks/>
          </p:cNvGrpSpPr>
          <p:nvPr/>
        </p:nvGrpSpPr>
        <p:grpSpPr bwMode="auto">
          <a:xfrm>
            <a:off x="0" y="-2232"/>
            <a:ext cx="9160744" cy="780232"/>
            <a:chOff x="-1" y="-1"/>
            <a:chExt cx="13028637" cy="1110749"/>
          </a:xfrm>
        </p:grpSpPr>
        <p:pic>
          <p:nvPicPr>
            <p:cNvPr id="6" name="Picture 8" descr="image.jpg"/>
            <p:cNvPicPr>
              <a:picLocks noChangeAspect="1"/>
            </p:cNvPicPr>
            <p:nvPr/>
          </p:nvPicPr>
          <p:blipFill>
            <a:blip r:embed="rId3" cstate="print"/>
            <a:srcRect/>
            <a:stretch>
              <a:fillRect/>
            </a:stretch>
          </p:blipFill>
          <p:spPr bwMode="auto">
            <a:xfrm>
              <a:off x="5494940" y="0"/>
              <a:ext cx="7533696" cy="1110748"/>
            </a:xfrm>
            <a:prstGeom prst="rect">
              <a:avLst/>
            </a:prstGeom>
            <a:noFill/>
            <a:ln w="12700" cap="flat" cmpd="sng">
              <a:noFill/>
              <a:prstDash val="solid"/>
              <a:miter lim="0"/>
              <a:headEnd type="none" w="med" len="med"/>
              <a:tailEnd type="none" w="med" len="med"/>
            </a:ln>
            <a:effectLst/>
          </p:spPr>
        </p:pic>
        <p:pic>
          <p:nvPicPr>
            <p:cNvPr id="7" name="Picture 9" descr="image.jpg"/>
            <p:cNvPicPr>
              <a:picLocks noChangeAspect="1"/>
            </p:cNvPicPr>
            <p:nvPr/>
          </p:nvPicPr>
          <p:blipFill>
            <a:blip r:embed="rId4" cstate="print"/>
            <a:srcRect/>
            <a:stretch>
              <a:fillRect/>
            </a:stretch>
          </p:blipFill>
          <p:spPr bwMode="auto">
            <a:xfrm>
              <a:off x="0" y="0"/>
              <a:ext cx="5630011" cy="1109159"/>
            </a:xfrm>
            <a:prstGeom prst="rect">
              <a:avLst/>
            </a:prstGeom>
            <a:noFill/>
            <a:ln w="12700" cap="flat" cmpd="sng">
              <a:noFill/>
              <a:prstDash val="solid"/>
              <a:miter lim="0"/>
              <a:headEnd type="none" w="med" len="med"/>
              <a:tailEnd type="none" w="med" len="med"/>
            </a:ln>
            <a:effectLst/>
          </p:spPr>
        </p:pic>
      </p:grpSp>
      <p:pic>
        <p:nvPicPr>
          <p:cNvPr id="8" name="Picture 10" descr="image.png"/>
          <p:cNvPicPr>
            <a:picLocks noChangeAspect="1"/>
          </p:cNvPicPr>
          <p:nvPr/>
        </p:nvPicPr>
        <p:blipFill>
          <a:blip r:embed="rId5" cstate="print"/>
          <a:srcRect/>
          <a:stretch>
            <a:fillRect/>
          </a:stretch>
        </p:blipFill>
        <p:spPr bwMode="auto">
          <a:xfrm>
            <a:off x="7400479" y="82600"/>
            <a:ext cx="1415355" cy="561454"/>
          </a:xfrm>
          <a:prstGeom prst="rect">
            <a:avLst/>
          </a:prstGeom>
          <a:noFill/>
          <a:ln w="12700" cap="flat" cmpd="sng">
            <a:noFill/>
            <a:prstDash val="solid"/>
            <a:miter lim="0"/>
            <a:headEnd type="none" w="med" len="med"/>
            <a:tailEnd type="none" w="med" len="med"/>
          </a:ln>
          <a:effectLst/>
        </p:spPr>
      </p:pic>
      <p:sp>
        <p:nvSpPr>
          <p:cNvPr id="10" name="Marcador de contenido 2">
            <a:extLst>
              <a:ext uri="{FF2B5EF4-FFF2-40B4-BE49-F238E27FC236}">
                <a16:creationId xmlns:a16="http://schemas.microsoft.com/office/drawing/2014/main" id="{DA3DB985-8DA9-4304-85E5-2F529A311650}"/>
              </a:ext>
            </a:extLst>
          </p:cNvPr>
          <p:cNvSpPr>
            <a:spLocks noGrp="1"/>
          </p:cNvSpPr>
          <p:nvPr>
            <p:ph idx="1"/>
          </p:nvPr>
        </p:nvSpPr>
        <p:spPr>
          <a:xfrm>
            <a:off x="457200" y="980728"/>
            <a:ext cx="8229600" cy="4965700"/>
          </a:xfrm>
        </p:spPr>
        <p:txBody>
          <a:bodyPr/>
          <a:lstStyle/>
          <a:p>
            <a:pPr>
              <a:lnSpc>
                <a:spcPct val="150000"/>
              </a:lnSpc>
            </a:pPr>
            <a:r>
              <a:rPr lang="en-US" sz="2200" b="1" dirty="0"/>
              <a:t>In-node analysis:</a:t>
            </a:r>
          </a:p>
          <a:p>
            <a:pPr lvl="1">
              <a:lnSpc>
                <a:spcPct val="150000"/>
              </a:lnSpc>
            </a:pPr>
            <a:r>
              <a:rPr lang="en-US" sz="2000" dirty="0"/>
              <a:t>If DM obtains measurements within a tolerance the packet won’t be sent to the server </a:t>
            </a:r>
          </a:p>
          <a:p>
            <a:pPr lvl="1">
              <a:lnSpc>
                <a:spcPct val="150000"/>
              </a:lnSpc>
            </a:pPr>
            <a:r>
              <a:rPr lang="en-US" sz="2000" dirty="0"/>
              <a:t>In this case, DM will send one new packet each ten tries</a:t>
            </a:r>
          </a:p>
        </p:txBody>
      </p:sp>
      <p:sp>
        <p:nvSpPr>
          <p:cNvPr id="13" name="Marcador de número de diapositiva 3">
            <a:extLst>
              <a:ext uri="{FF2B5EF4-FFF2-40B4-BE49-F238E27FC236}">
                <a16:creationId xmlns:a16="http://schemas.microsoft.com/office/drawing/2014/main" id="{EAA0C187-163A-4B9B-B554-699AF6AAAE66}"/>
              </a:ext>
            </a:extLst>
          </p:cNvPr>
          <p:cNvSpPr txBox="1">
            <a:spLocks/>
          </p:cNvSpPr>
          <p:nvPr/>
        </p:nvSpPr>
        <p:spPr>
          <a:xfrm>
            <a:off x="7749034" y="6540004"/>
            <a:ext cx="2133600" cy="365125"/>
          </a:xfrm>
        </p:spPr>
        <p:txBody>
          <a:bodyPr/>
          <a:lstStyle>
            <a:defPPr>
              <a:defRPr lang="en-US"/>
            </a:defPPr>
            <a:lvl1pPr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5pPr>
            <a:lvl6pPr marL="22860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6pPr>
            <a:lvl7pPr marL="27432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7pPr>
            <a:lvl8pPr marL="32004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8pPr>
            <a:lvl9pPr marL="36576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132FADFE-3B8F-471C-ABF0-DBC7717ECBBC}" type="slidenum">
              <a:rPr kumimoji="0" lang="es-ES" sz="2000" b="0" i="0" u="none" strike="noStrike" kern="1200" cap="none" spc="0" normalizeH="0" baseline="0" noProof="0" smtClean="0">
                <a:ln>
                  <a:noFill/>
                </a:ln>
                <a:solidFill>
                  <a:srgbClr val="000000"/>
                </a:solidFill>
                <a:effectLst/>
                <a:uLnTx/>
                <a:uFillTx/>
                <a:latin typeface="Arial" charset="0"/>
                <a:ea typeface="ヒラギノ角ゴ ProN W3" charset="0"/>
                <a:sym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20</a:t>
            </a:fld>
            <a:endParaRPr kumimoji="0" lang="es-ES" sz="2000" b="0" i="0" u="none" strike="noStrike" kern="1200" cap="none" spc="0" normalizeH="0" baseline="0" noProof="0" dirty="0">
              <a:ln>
                <a:noFill/>
              </a:ln>
              <a:solidFill>
                <a:srgbClr val="000000"/>
              </a:solidFill>
              <a:effectLst/>
              <a:uLnTx/>
              <a:uFillTx/>
              <a:latin typeface="Arial" charset="0"/>
              <a:ea typeface="ヒラギノ角ゴ ProN W3" charset="0"/>
              <a:sym typeface="Arial" charset="0"/>
            </a:endParaRPr>
          </a:p>
        </p:txBody>
      </p:sp>
      <p:sp>
        <p:nvSpPr>
          <p:cNvPr id="14" name="Rectángulo 13">
            <a:extLst>
              <a:ext uri="{FF2B5EF4-FFF2-40B4-BE49-F238E27FC236}">
                <a16:creationId xmlns:a16="http://schemas.microsoft.com/office/drawing/2014/main" id="{2A1541C3-9E89-47C4-ABBB-8B377FB7C0A1}"/>
              </a:ext>
            </a:extLst>
          </p:cNvPr>
          <p:cNvSpPr/>
          <p:nvPr/>
        </p:nvSpPr>
        <p:spPr>
          <a:xfrm>
            <a:off x="107504" y="6597352"/>
            <a:ext cx="5194126" cy="307777"/>
          </a:xfrm>
          <a:prstGeom prst="rect">
            <a:avLst/>
          </a:prstGeom>
        </p:spPr>
        <p:txBody>
          <a:bodyPr wrap="square">
            <a:spAutoFit/>
          </a:bodyPr>
          <a:lstStyle/>
          <a:p>
            <a:r>
              <a:rPr lang="en-GB" sz="1400" i="1" dirty="0">
                <a:solidFill>
                  <a:schemeClr val="accent5">
                    <a:lumMod val="20000"/>
                    <a:lumOff val="80000"/>
                  </a:schemeClr>
                </a:solidFill>
                <a:latin typeface="Source Sans Pro"/>
              </a:rPr>
              <a:t>14</a:t>
            </a:r>
            <a:r>
              <a:rPr lang="en-GB" sz="1400" i="1" baseline="30000" dirty="0">
                <a:solidFill>
                  <a:schemeClr val="accent5">
                    <a:lumMod val="20000"/>
                    <a:lumOff val="80000"/>
                  </a:schemeClr>
                </a:solidFill>
                <a:latin typeface="Source Sans Pro"/>
              </a:rPr>
              <a:t>th</a:t>
            </a:r>
            <a:r>
              <a:rPr lang="en-GB" sz="1400" i="1" dirty="0">
                <a:solidFill>
                  <a:schemeClr val="accent5">
                    <a:lumMod val="20000"/>
                    <a:lumOff val="80000"/>
                  </a:schemeClr>
                </a:solidFill>
                <a:latin typeface="Source Sans Pro"/>
              </a:rPr>
              <a:t> Scheduling for Large Scale Workshop</a:t>
            </a:r>
          </a:p>
        </p:txBody>
      </p:sp>
      <p:grpSp>
        <p:nvGrpSpPr>
          <p:cNvPr id="11" name="Grupo 10">
            <a:extLst>
              <a:ext uri="{FF2B5EF4-FFF2-40B4-BE49-F238E27FC236}">
                <a16:creationId xmlns:a16="http://schemas.microsoft.com/office/drawing/2014/main" id="{1429DBBF-A910-4388-B1F2-32268C1C62D0}"/>
              </a:ext>
            </a:extLst>
          </p:cNvPr>
          <p:cNvGrpSpPr/>
          <p:nvPr/>
        </p:nvGrpSpPr>
        <p:grpSpPr>
          <a:xfrm>
            <a:off x="0" y="7975"/>
            <a:ext cx="9134475" cy="790575"/>
            <a:chOff x="4762" y="3033712"/>
            <a:chExt cx="9134475" cy="790575"/>
          </a:xfrm>
        </p:grpSpPr>
        <p:pic>
          <p:nvPicPr>
            <p:cNvPr id="15" name="Imagen 14">
              <a:extLst>
                <a:ext uri="{FF2B5EF4-FFF2-40B4-BE49-F238E27FC236}">
                  <a16:creationId xmlns:a16="http://schemas.microsoft.com/office/drawing/2014/main" id="{6ED524CE-1C17-4AB2-9AE5-C225BEEF79CB}"/>
                </a:ext>
              </a:extLst>
            </p:cNvPr>
            <p:cNvPicPr>
              <a:picLocks noChangeAspect="1"/>
            </p:cNvPicPr>
            <p:nvPr/>
          </p:nvPicPr>
          <p:blipFill>
            <a:blip r:embed="rId6"/>
            <a:stretch>
              <a:fillRect/>
            </a:stretch>
          </p:blipFill>
          <p:spPr>
            <a:xfrm>
              <a:off x="4762" y="3033712"/>
              <a:ext cx="9134475" cy="790575"/>
            </a:xfrm>
            <a:prstGeom prst="rect">
              <a:avLst/>
            </a:prstGeom>
          </p:spPr>
        </p:pic>
        <p:pic>
          <p:nvPicPr>
            <p:cNvPr id="16" name="Picture 10" descr="image.png">
              <a:extLst>
                <a:ext uri="{FF2B5EF4-FFF2-40B4-BE49-F238E27FC236}">
                  <a16:creationId xmlns:a16="http://schemas.microsoft.com/office/drawing/2014/main" id="{5CA18B2C-90D4-4114-AFC5-6B6B4EEE9257}"/>
                </a:ext>
              </a:extLst>
            </p:cNvPr>
            <p:cNvPicPr>
              <a:picLocks noChangeAspect="1"/>
            </p:cNvPicPr>
            <p:nvPr/>
          </p:nvPicPr>
          <p:blipFill>
            <a:blip r:embed="rId5" cstate="print"/>
            <a:srcRect/>
            <a:stretch>
              <a:fillRect/>
            </a:stretch>
          </p:blipFill>
          <p:spPr bwMode="auto">
            <a:xfrm>
              <a:off x="7400479" y="3111285"/>
              <a:ext cx="1415355" cy="561454"/>
            </a:xfrm>
            <a:prstGeom prst="rect">
              <a:avLst/>
            </a:prstGeom>
            <a:noFill/>
            <a:ln w="12700" cap="flat" cmpd="sng">
              <a:noFill/>
              <a:prstDash val="solid"/>
              <a:miter lim="0"/>
              <a:headEnd type="none" w="med" len="med"/>
              <a:tailEnd type="none" w="med" len="med"/>
            </a:ln>
            <a:effectLst/>
          </p:spPr>
        </p:pic>
      </p:grpSp>
      <p:sp>
        <p:nvSpPr>
          <p:cNvPr id="12" name="Título 1">
            <a:extLst>
              <a:ext uri="{FF2B5EF4-FFF2-40B4-BE49-F238E27FC236}">
                <a16:creationId xmlns:a16="http://schemas.microsoft.com/office/drawing/2014/main" id="{B7C54B72-2B9E-4F31-B4D1-26C002EAAF43}"/>
              </a:ext>
            </a:extLst>
          </p:cNvPr>
          <p:cNvSpPr txBox="1">
            <a:spLocks/>
          </p:cNvSpPr>
          <p:nvPr/>
        </p:nvSpPr>
        <p:spPr bwMode="auto">
          <a:xfrm>
            <a:off x="2987824" y="-162272"/>
            <a:ext cx="4583122" cy="847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800" tIns="50800" rIns="91440" bIns="50800" numCol="1" anchor="b" anchorCtr="0" compatLnSpc="1">
            <a:prstTxWarp prst="textNoShape">
              <a:avLst/>
            </a:prstTxWarp>
            <a:normAutofit/>
          </a:bodyPr>
          <a:lstStyle>
            <a:lvl1pPr marL="39688" indent="-39688" algn="l" rtl="0" eaLnBrk="1" fontAlgn="base" hangingPunct="1">
              <a:spcBef>
                <a:spcPct val="0"/>
              </a:spcBef>
              <a:spcAft>
                <a:spcPct val="0"/>
              </a:spcAft>
              <a:defRPr sz="2400">
                <a:solidFill>
                  <a:srgbClr val="FFFFFF"/>
                </a:solidFill>
                <a:latin typeface="+mj-lt"/>
                <a:ea typeface="+mj-ea"/>
                <a:cs typeface="+mj-cs"/>
                <a:sym typeface="Helvetica" charset="0"/>
              </a:defRPr>
            </a:lvl1pPr>
            <a:lvl2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2pPr>
            <a:lvl3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3pPr>
            <a:lvl4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4pPr>
            <a:lvl5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5pPr>
            <a:lvl6pPr marL="4968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6pPr>
            <a:lvl7pPr marL="9540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7pPr>
            <a:lvl8pPr marL="14112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8pPr>
            <a:lvl9pPr marL="18684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9pPr>
          </a:lstStyle>
          <a:p>
            <a:pPr marL="39688" marR="0" lvl="0" indent="-39688"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err="1">
                <a:ln>
                  <a:noFill/>
                </a:ln>
                <a:solidFill>
                  <a:srgbClr val="FFFF00"/>
                </a:solidFill>
                <a:effectLst/>
                <a:uLnTx/>
                <a:uFillTx/>
                <a:latin typeface="Helvetica"/>
                <a:ea typeface="ヒラギノ角ゴ ProN W3"/>
                <a:sym typeface="Helvetica" charset="0"/>
              </a:rPr>
              <a:t>DaeMon</a:t>
            </a:r>
            <a:r>
              <a:rPr kumimoji="0" lang="en-US" sz="3200" b="0" i="0" u="none" strike="noStrike" kern="0" cap="none" spc="0" normalizeH="0" baseline="0" noProof="0" dirty="0">
                <a:ln>
                  <a:noFill/>
                </a:ln>
                <a:solidFill>
                  <a:srgbClr val="FFFF00"/>
                </a:solidFill>
                <a:effectLst/>
                <a:uLnTx/>
                <a:uFillTx/>
                <a:latin typeface="Helvetica"/>
                <a:ea typeface="ヒラギノ角ゴ ProN W3"/>
                <a:sym typeface="Helvetica" charset="0"/>
              </a:rPr>
              <a:t> Optimization</a:t>
            </a:r>
          </a:p>
        </p:txBody>
      </p:sp>
    </p:spTree>
    <p:extLst>
      <p:ext uri="{BB962C8B-B14F-4D97-AF65-F5344CB8AC3E}">
        <p14:creationId xmlns:p14="http://schemas.microsoft.com/office/powerpoint/2010/main" val="3063737092"/>
      </p:ext>
    </p:extLst>
  </p:cSld>
  <p:clrMapOvr>
    <a:masterClrMapping/>
  </p:clrMapOvr>
  <p:transition advClick="0" advTm="15000">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Flex-MPI</a:t>
            </a:r>
            <a:endParaRPr lang="en-US" dirty="0"/>
          </a:p>
        </p:txBody>
      </p:sp>
      <p:grpSp>
        <p:nvGrpSpPr>
          <p:cNvPr id="5" name="Group 7"/>
          <p:cNvGrpSpPr>
            <a:grpSpLocks/>
          </p:cNvGrpSpPr>
          <p:nvPr/>
        </p:nvGrpSpPr>
        <p:grpSpPr bwMode="auto">
          <a:xfrm>
            <a:off x="0" y="-2232"/>
            <a:ext cx="9160744" cy="780232"/>
            <a:chOff x="-1" y="-1"/>
            <a:chExt cx="13028637" cy="1110749"/>
          </a:xfrm>
        </p:grpSpPr>
        <p:pic>
          <p:nvPicPr>
            <p:cNvPr id="6" name="Picture 8" descr="image.jpg"/>
            <p:cNvPicPr>
              <a:picLocks noChangeAspect="1"/>
            </p:cNvPicPr>
            <p:nvPr/>
          </p:nvPicPr>
          <p:blipFill>
            <a:blip r:embed="rId3" cstate="print"/>
            <a:srcRect/>
            <a:stretch>
              <a:fillRect/>
            </a:stretch>
          </p:blipFill>
          <p:spPr bwMode="auto">
            <a:xfrm>
              <a:off x="5494940" y="0"/>
              <a:ext cx="7533696" cy="1110748"/>
            </a:xfrm>
            <a:prstGeom prst="rect">
              <a:avLst/>
            </a:prstGeom>
            <a:noFill/>
            <a:ln w="12700" cap="flat" cmpd="sng">
              <a:noFill/>
              <a:prstDash val="solid"/>
              <a:miter lim="0"/>
              <a:headEnd type="none" w="med" len="med"/>
              <a:tailEnd type="none" w="med" len="med"/>
            </a:ln>
            <a:effectLst/>
          </p:spPr>
        </p:pic>
        <p:pic>
          <p:nvPicPr>
            <p:cNvPr id="7" name="Picture 9" descr="image.jpg"/>
            <p:cNvPicPr>
              <a:picLocks noChangeAspect="1"/>
            </p:cNvPicPr>
            <p:nvPr/>
          </p:nvPicPr>
          <p:blipFill>
            <a:blip r:embed="rId4" cstate="print"/>
            <a:srcRect/>
            <a:stretch>
              <a:fillRect/>
            </a:stretch>
          </p:blipFill>
          <p:spPr bwMode="auto">
            <a:xfrm>
              <a:off x="0" y="0"/>
              <a:ext cx="5630011" cy="1109159"/>
            </a:xfrm>
            <a:prstGeom prst="rect">
              <a:avLst/>
            </a:prstGeom>
            <a:noFill/>
            <a:ln w="12700" cap="flat" cmpd="sng">
              <a:noFill/>
              <a:prstDash val="solid"/>
              <a:miter lim="0"/>
              <a:headEnd type="none" w="med" len="med"/>
              <a:tailEnd type="none" w="med" len="med"/>
            </a:ln>
            <a:effectLst/>
          </p:spPr>
        </p:pic>
      </p:grpSp>
      <p:pic>
        <p:nvPicPr>
          <p:cNvPr id="8" name="Picture 10" descr="image.png"/>
          <p:cNvPicPr>
            <a:picLocks noChangeAspect="1"/>
          </p:cNvPicPr>
          <p:nvPr/>
        </p:nvPicPr>
        <p:blipFill>
          <a:blip r:embed="rId5" cstate="print"/>
          <a:srcRect/>
          <a:stretch>
            <a:fillRect/>
          </a:stretch>
        </p:blipFill>
        <p:spPr bwMode="auto">
          <a:xfrm>
            <a:off x="7400479" y="82600"/>
            <a:ext cx="1415355" cy="561454"/>
          </a:xfrm>
          <a:prstGeom prst="rect">
            <a:avLst/>
          </a:prstGeom>
          <a:noFill/>
          <a:ln w="12700" cap="flat" cmpd="sng">
            <a:noFill/>
            <a:prstDash val="solid"/>
            <a:miter lim="0"/>
            <a:headEnd type="none" w="med" len="med"/>
            <a:tailEnd type="none" w="med" len="med"/>
          </a:ln>
          <a:effectLst/>
        </p:spPr>
      </p:pic>
      <p:pic>
        <p:nvPicPr>
          <p:cNvPr id="9" name="Marcador de contenido 8">
            <a:extLst>
              <a:ext uri="{FF2B5EF4-FFF2-40B4-BE49-F238E27FC236}">
                <a16:creationId xmlns:a16="http://schemas.microsoft.com/office/drawing/2014/main" id="{9CC94440-6150-4082-B2A7-2AC6772185D7}"/>
              </a:ext>
            </a:extLst>
          </p:cNvPr>
          <p:cNvPicPr>
            <a:picLocks noGrp="1" noChangeAspect="1"/>
          </p:cNvPicPr>
          <p:nvPr>
            <p:ph idx="1"/>
          </p:nvPr>
        </p:nvPicPr>
        <p:blipFill>
          <a:blip r:embed="rId6"/>
          <a:stretch>
            <a:fillRect/>
          </a:stretch>
        </p:blipFill>
        <p:spPr>
          <a:xfrm>
            <a:off x="1547664" y="3717032"/>
            <a:ext cx="5515276" cy="2858703"/>
          </a:xfrm>
        </p:spPr>
      </p:pic>
      <p:sp>
        <p:nvSpPr>
          <p:cNvPr id="13" name="Marcador de número de diapositiva 3">
            <a:extLst>
              <a:ext uri="{FF2B5EF4-FFF2-40B4-BE49-F238E27FC236}">
                <a16:creationId xmlns:a16="http://schemas.microsoft.com/office/drawing/2014/main" id="{EAA0C187-163A-4B9B-B554-699AF6AAAE66}"/>
              </a:ext>
            </a:extLst>
          </p:cNvPr>
          <p:cNvSpPr txBox="1">
            <a:spLocks/>
          </p:cNvSpPr>
          <p:nvPr/>
        </p:nvSpPr>
        <p:spPr>
          <a:xfrm>
            <a:off x="7749034" y="6540004"/>
            <a:ext cx="2133600" cy="365125"/>
          </a:xfrm>
        </p:spPr>
        <p:txBody>
          <a:bodyPr/>
          <a:lstStyle>
            <a:defPPr>
              <a:defRPr lang="en-US"/>
            </a:defPPr>
            <a:lvl1pPr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5pPr>
            <a:lvl6pPr marL="22860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6pPr>
            <a:lvl7pPr marL="27432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7pPr>
            <a:lvl8pPr marL="32004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8pPr>
            <a:lvl9pPr marL="36576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132FADFE-3B8F-471C-ABF0-DBC7717ECBBC}" type="slidenum">
              <a:rPr kumimoji="0" lang="es-ES" sz="2000" b="0" i="0" u="none" strike="noStrike" kern="1200" cap="none" spc="0" normalizeH="0" baseline="0" noProof="0" smtClean="0">
                <a:ln>
                  <a:noFill/>
                </a:ln>
                <a:solidFill>
                  <a:srgbClr val="000000"/>
                </a:solidFill>
                <a:effectLst/>
                <a:uLnTx/>
                <a:uFillTx/>
                <a:latin typeface="Arial" charset="0"/>
                <a:ea typeface="ヒラギノ角ゴ ProN W3" charset="0"/>
                <a:sym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21</a:t>
            </a:fld>
            <a:endParaRPr kumimoji="0" lang="es-ES" sz="2000" b="0" i="0" u="none" strike="noStrike" kern="1200" cap="none" spc="0" normalizeH="0" baseline="0" noProof="0" dirty="0">
              <a:ln>
                <a:noFill/>
              </a:ln>
              <a:solidFill>
                <a:srgbClr val="000000"/>
              </a:solidFill>
              <a:effectLst/>
              <a:uLnTx/>
              <a:uFillTx/>
              <a:latin typeface="Arial" charset="0"/>
              <a:ea typeface="ヒラギノ角ゴ ProN W3" charset="0"/>
              <a:sym typeface="Arial" charset="0"/>
            </a:endParaRPr>
          </a:p>
        </p:txBody>
      </p:sp>
      <p:sp>
        <p:nvSpPr>
          <p:cNvPr id="14" name="Rectángulo 13">
            <a:extLst>
              <a:ext uri="{FF2B5EF4-FFF2-40B4-BE49-F238E27FC236}">
                <a16:creationId xmlns:a16="http://schemas.microsoft.com/office/drawing/2014/main" id="{2A1541C3-9E89-47C4-ABBB-8B377FB7C0A1}"/>
              </a:ext>
            </a:extLst>
          </p:cNvPr>
          <p:cNvSpPr/>
          <p:nvPr/>
        </p:nvSpPr>
        <p:spPr>
          <a:xfrm>
            <a:off x="107504" y="6597352"/>
            <a:ext cx="5194126" cy="307777"/>
          </a:xfrm>
          <a:prstGeom prst="rect">
            <a:avLst/>
          </a:prstGeom>
        </p:spPr>
        <p:txBody>
          <a:bodyPr wrap="square">
            <a:spAutoFit/>
          </a:bodyPr>
          <a:lstStyle/>
          <a:p>
            <a:r>
              <a:rPr lang="en-GB" sz="1400" i="1" dirty="0">
                <a:solidFill>
                  <a:schemeClr val="accent5">
                    <a:lumMod val="20000"/>
                    <a:lumOff val="80000"/>
                  </a:schemeClr>
                </a:solidFill>
                <a:latin typeface="Source Sans Pro"/>
              </a:rPr>
              <a:t>14</a:t>
            </a:r>
            <a:r>
              <a:rPr lang="en-GB" sz="1400" i="1" baseline="30000" dirty="0">
                <a:solidFill>
                  <a:schemeClr val="accent5">
                    <a:lumMod val="20000"/>
                    <a:lumOff val="80000"/>
                  </a:schemeClr>
                </a:solidFill>
                <a:latin typeface="Source Sans Pro"/>
              </a:rPr>
              <a:t>th</a:t>
            </a:r>
            <a:r>
              <a:rPr lang="en-GB" sz="1400" i="1" dirty="0">
                <a:solidFill>
                  <a:schemeClr val="accent5">
                    <a:lumMod val="20000"/>
                    <a:lumOff val="80000"/>
                  </a:schemeClr>
                </a:solidFill>
                <a:latin typeface="Source Sans Pro"/>
              </a:rPr>
              <a:t> Scheduling for Large Scale Workshop</a:t>
            </a:r>
          </a:p>
        </p:txBody>
      </p:sp>
      <p:grpSp>
        <p:nvGrpSpPr>
          <p:cNvPr id="11" name="Grupo 10">
            <a:extLst>
              <a:ext uri="{FF2B5EF4-FFF2-40B4-BE49-F238E27FC236}">
                <a16:creationId xmlns:a16="http://schemas.microsoft.com/office/drawing/2014/main" id="{1429DBBF-A910-4388-B1F2-32268C1C62D0}"/>
              </a:ext>
            </a:extLst>
          </p:cNvPr>
          <p:cNvGrpSpPr/>
          <p:nvPr/>
        </p:nvGrpSpPr>
        <p:grpSpPr>
          <a:xfrm>
            <a:off x="0" y="7975"/>
            <a:ext cx="9134475" cy="790575"/>
            <a:chOff x="4762" y="3033712"/>
            <a:chExt cx="9134475" cy="790575"/>
          </a:xfrm>
        </p:grpSpPr>
        <p:pic>
          <p:nvPicPr>
            <p:cNvPr id="15" name="Imagen 14">
              <a:extLst>
                <a:ext uri="{FF2B5EF4-FFF2-40B4-BE49-F238E27FC236}">
                  <a16:creationId xmlns:a16="http://schemas.microsoft.com/office/drawing/2014/main" id="{6ED524CE-1C17-4AB2-9AE5-C225BEEF79CB}"/>
                </a:ext>
              </a:extLst>
            </p:cNvPr>
            <p:cNvPicPr>
              <a:picLocks noChangeAspect="1"/>
            </p:cNvPicPr>
            <p:nvPr/>
          </p:nvPicPr>
          <p:blipFill>
            <a:blip r:embed="rId7"/>
            <a:stretch>
              <a:fillRect/>
            </a:stretch>
          </p:blipFill>
          <p:spPr>
            <a:xfrm>
              <a:off x="4762" y="3033712"/>
              <a:ext cx="9134475" cy="790575"/>
            </a:xfrm>
            <a:prstGeom prst="rect">
              <a:avLst/>
            </a:prstGeom>
          </p:spPr>
        </p:pic>
        <p:pic>
          <p:nvPicPr>
            <p:cNvPr id="16" name="Picture 10" descr="image.png">
              <a:extLst>
                <a:ext uri="{FF2B5EF4-FFF2-40B4-BE49-F238E27FC236}">
                  <a16:creationId xmlns:a16="http://schemas.microsoft.com/office/drawing/2014/main" id="{5CA18B2C-90D4-4114-AFC5-6B6B4EEE9257}"/>
                </a:ext>
              </a:extLst>
            </p:cNvPr>
            <p:cNvPicPr>
              <a:picLocks noChangeAspect="1"/>
            </p:cNvPicPr>
            <p:nvPr/>
          </p:nvPicPr>
          <p:blipFill>
            <a:blip r:embed="rId5" cstate="print"/>
            <a:srcRect/>
            <a:stretch>
              <a:fillRect/>
            </a:stretch>
          </p:blipFill>
          <p:spPr bwMode="auto">
            <a:xfrm>
              <a:off x="7400479" y="3111285"/>
              <a:ext cx="1415355" cy="561454"/>
            </a:xfrm>
            <a:prstGeom prst="rect">
              <a:avLst/>
            </a:prstGeom>
            <a:noFill/>
            <a:ln w="12700" cap="flat" cmpd="sng">
              <a:noFill/>
              <a:prstDash val="solid"/>
              <a:miter lim="0"/>
              <a:headEnd type="none" w="med" len="med"/>
              <a:tailEnd type="none" w="med" len="med"/>
            </a:ln>
            <a:effectLst/>
          </p:spPr>
        </p:pic>
      </p:grpSp>
      <p:sp>
        <p:nvSpPr>
          <p:cNvPr id="12" name="Título 1">
            <a:extLst>
              <a:ext uri="{FF2B5EF4-FFF2-40B4-BE49-F238E27FC236}">
                <a16:creationId xmlns:a16="http://schemas.microsoft.com/office/drawing/2014/main" id="{B7C54B72-2B9E-4F31-B4D1-26C002EAAF43}"/>
              </a:ext>
            </a:extLst>
          </p:cNvPr>
          <p:cNvSpPr txBox="1">
            <a:spLocks/>
          </p:cNvSpPr>
          <p:nvPr/>
        </p:nvSpPr>
        <p:spPr bwMode="auto">
          <a:xfrm>
            <a:off x="2987824" y="-162272"/>
            <a:ext cx="4583122" cy="847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800" tIns="50800" rIns="91440" bIns="50800" numCol="1" anchor="b" anchorCtr="0" compatLnSpc="1">
            <a:prstTxWarp prst="textNoShape">
              <a:avLst/>
            </a:prstTxWarp>
            <a:normAutofit/>
          </a:bodyPr>
          <a:lstStyle>
            <a:lvl1pPr marL="39688" indent="-39688" algn="l" rtl="0" eaLnBrk="1" fontAlgn="base" hangingPunct="1">
              <a:spcBef>
                <a:spcPct val="0"/>
              </a:spcBef>
              <a:spcAft>
                <a:spcPct val="0"/>
              </a:spcAft>
              <a:defRPr sz="2400">
                <a:solidFill>
                  <a:srgbClr val="FFFFFF"/>
                </a:solidFill>
                <a:latin typeface="+mj-lt"/>
                <a:ea typeface="+mj-ea"/>
                <a:cs typeface="+mj-cs"/>
                <a:sym typeface="Helvetica" charset="0"/>
              </a:defRPr>
            </a:lvl1pPr>
            <a:lvl2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2pPr>
            <a:lvl3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3pPr>
            <a:lvl4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4pPr>
            <a:lvl5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5pPr>
            <a:lvl6pPr marL="4968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6pPr>
            <a:lvl7pPr marL="9540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7pPr>
            <a:lvl8pPr marL="14112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8pPr>
            <a:lvl9pPr marL="18684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9pPr>
          </a:lstStyle>
          <a:p>
            <a:pPr marL="39688" marR="0" lvl="0" indent="-39688"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err="1">
                <a:ln>
                  <a:noFill/>
                </a:ln>
                <a:solidFill>
                  <a:srgbClr val="FFFF00"/>
                </a:solidFill>
                <a:effectLst/>
                <a:uLnTx/>
                <a:uFillTx/>
                <a:latin typeface="Helvetica"/>
                <a:ea typeface="ヒラギノ角ゴ ProN W3"/>
                <a:sym typeface="Helvetica" charset="0"/>
              </a:rPr>
              <a:t>DaeMon</a:t>
            </a:r>
            <a:r>
              <a:rPr kumimoji="0" lang="en-US" sz="3200" b="0" i="0" u="none" strike="noStrike" kern="0" cap="none" spc="0" normalizeH="0" baseline="0" noProof="0" dirty="0">
                <a:ln>
                  <a:noFill/>
                </a:ln>
                <a:solidFill>
                  <a:srgbClr val="FFFF00"/>
                </a:solidFill>
                <a:effectLst/>
                <a:uLnTx/>
                <a:uFillTx/>
                <a:latin typeface="Helvetica"/>
                <a:ea typeface="ヒラギノ角ゴ ProN W3"/>
                <a:sym typeface="Helvetica" charset="0"/>
              </a:rPr>
              <a:t> Optimization</a:t>
            </a:r>
          </a:p>
        </p:txBody>
      </p:sp>
      <p:cxnSp>
        <p:nvCxnSpPr>
          <p:cNvPr id="23" name="Conector recto 22">
            <a:extLst>
              <a:ext uri="{FF2B5EF4-FFF2-40B4-BE49-F238E27FC236}">
                <a16:creationId xmlns:a16="http://schemas.microsoft.com/office/drawing/2014/main" id="{469BD57F-E642-4CE8-A076-EE518EE3B9A6}"/>
              </a:ext>
            </a:extLst>
          </p:cNvPr>
          <p:cNvCxnSpPr/>
          <p:nvPr/>
        </p:nvCxnSpPr>
        <p:spPr bwMode="auto">
          <a:xfrm flipV="1">
            <a:off x="107504" y="3642631"/>
            <a:ext cx="8784976" cy="2393"/>
          </a:xfrm>
          <a:prstGeom prst="line">
            <a:avLst/>
          </a:prstGeom>
          <a:solidFill>
            <a:srgbClr val="727CA3"/>
          </a:solidFill>
          <a:ln w="9525" cap="flat" cmpd="sng" algn="ctr">
            <a:solidFill>
              <a:srgbClr val="000000"/>
            </a:solidFill>
            <a:prstDash val="solid"/>
            <a:round/>
            <a:headEnd type="none" w="med" len="med"/>
            <a:tailEnd type="none" w="med" len="med"/>
          </a:ln>
          <a:effectLst/>
        </p:spPr>
      </p:cxnSp>
      <p:pic>
        <p:nvPicPr>
          <p:cNvPr id="17" name="Imagen 16">
            <a:extLst>
              <a:ext uri="{FF2B5EF4-FFF2-40B4-BE49-F238E27FC236}">
                <a16:creationId xmlns:a16="http://schemas.microsoft.com/office/drawing/2014/main" id="{322E4372-CFCB-49A8-BE6D-8E95AF8E6995}"/>
              </a:ext>
            </a:extLst>
          </p:cNvPr>
          <p:cNvPicPr>
            <a:picLocks noChangeAspect="1"/>
          </p:cNvPicPr>
          <p:nvPr/>
        </p:nvPicPr>
        <p:blipFill>
          <a:blip r:embed="rId8"/>
          <a:stretch>
            <a:fillRect/>
          </a:stretch>
        </p:blipFill>
        <p:spPr>
          <a:xfrm>
            <a:off x="1679703" y="858692"/>
            <a:ext cx="4764505" cy="2714324"/>
          </a:xfrm>
          <a:prstGeom prst="rect">
            <a:avLst/>
          </a:prstGeom>
        </p:spPr>
      </p:pic>
      <p:sp>
        <p:nvSpPr>
          <p:cNvPr id="3" name="Abrir llave 2">
            <a:extLst>
              <a:ext uri="{FF2B5EF4-FFF2-40B4-BE49-F238E27FC236}">
                <a16:creationId xmlns:a16="http://schemas.microsoft.com/office/drawing/2014/main" id="{1CA87CBC-4196-794E-AB6D-7521B520AF90}"/>
              </a:ext>
            </a:extLst>
          </p:cNvPr>
          <p:cNvSpPr/>
          <p:nvPr/>
        </p:nvSpPr>
        <p:spPr bwMode="auto">
          <a:xfrm rot="5400000">
            <a:off x="2699792" y="548680"/>
            <a:ext cx="288032" cy="1152128"/>
          </a:xfrm>
          <a:prstGeom prst="leftBrace">
            <a:avLst/>
          </a:prstGeom>
          <a:noFill/>
          <a:ln w="1587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2400" b="0" i="0" u="none" strike="noStrike" cap="none" normalizeH="0" baseline="0">
              <a:ln>
                <a:noFill/>
              </a:ln>
              <a:solidFill>
                <a:srgbClr val="000000"/>
              </a:solidFill>
              <a:effectLst/>
              <a:latin typeface="Arial" charset="0"/>
              <a:ea typeface="ヒラギノ角ゴ ProN W3" charset="-128"/>
              <a:cs typeface="ヒラギノ角ゴ ProN W3" charset="-128"/>
              <a:sym typeface="Arial" charset="0"/>
            </a:endParaRPr>
          </a:p>
        </p:txBody>
      </p:sp>
      <p:sp>
        <p:nvSpPr>
          <p:cNvPr id="18" name="Abrir llave 17">
            <a:extLst>
              <a:ext uri="{FF2B5EF4-FFF2-40B4-BE49-F238E27FC236}">
                <a16:creationId xmlns:a16="http://schemas.microsoft.com/office/drawing/2014/main" id="{ECF21E01-8D9C-D040-93AB-0EAA595F9809}"/>
              </a:ext>
            </a:extLst>
          </p:cNvPr>
          <p:cNvSpPr/>
          <p:nvPr/>
        </p:nvSpPr>
        <p:spPr bwMode="auto">
          <a:xfrm rot="5400000">
            <a:off x="4067944" y="476672"/>
            <a:ext cx="288032" cy="1296144"/>
          </a:xfrm>
          <a:prstGeom prst="leftBrace">
            <a:avLst/>
          </a:prstGeom>
          <a:noFill/>
          <a:ln w="1587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2400" b="0" i="0" u="none" strike="noStrike" cap="none" normalizeH="0" baseline="0">
              <a:ln>
                <a:noFill/>
              </a:ln>
              <a:solidFill>
                <a:srgbClr val="000000"/>
              </a:solidFill>
              <a:effectLst/>
              <a:latin typeface="Arial" charset="0"/>
              <a:ea typeface="ヒラギノ角ゴ ProN W3" charset="-128"/>
              <a:cs typeface="ヒラギノ角ゴ ProN W3" charset="-128"/>
              <a:sym typeface="Arial" charset="0"/>
            </a:endParaRPr>
          </a:p>
        </p:txBody>
      </p:sp>
      <p:sp>
        <p:nvSpPr>
          <p:cNvPr id="19" name="Abrir llave 18">
            <a:extLst>
              <a:ext uri="{FF2B5EF4-FFF2-40B4-BE49-F238E27FC236}">
                <a16:creationId xmlns:a16="http://schemas.microsoft.com/office/drawing/2014/main" id="{C1D12968-6609-684E-BC69-FB2370D2363C}"/>
              </a:ext>
            </a:extLst>
          </p:cNvPr>
          <p:cNvSpPr/>
          <p:nvPr/>
        </p:nvSpPr>
        <p:spPr bwMode="auto">
          <a:xfrm rot="5400000">
            <a:off x="5508104" y="476672"/>
            <a:ext cx="288032" cy="1296144"/>
          </a:xfrm>
          <a:prstGeom prst="leftBrace">
            <a:avLst/>
          </a:prstGeom>
          <a:noFill/>
          <a:ln w="1587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2400" b="0" i="0" u="none" strike="noStrike" cap="none" normalizeH="0" baseline="0">
              <a:ln>
                <a:noFill/>
              </a:ln>
              <a:solidFill>
                <a:srgbClr val="000000"/>
              </a:solidFill>
              <a:effectLst/>
              <a:latin typeface="Arial" charset="0"/>
              <a:ea typeface="ヒラギノ角ゴ ProN W3" charset="-128"/>
              <a:cs typeface="ヒラギノ角ゴ ProN W3" charset="-128"/>
              <a:sym typeface="Arial" charset="0"/>
            </a:endParaRPr>
          </a:p>
        </p:txBody>
      </p:sp>
      <p:sp>
        <p:nvSpPr>
          <p:cNvPr id="4" name="CuadroTexto 3">
            <a:extLst>
              <a:ext uri="{FF2B5EF4-FFF2-40B4-BE49-F238E27FC236}">
                <a16:creationId xmlns:a16="http://schemas.microsoft.com/office/drawing/2014/main" id="{C3C61DAE-2E63-7F4C-9012-07920327D83A}"/>
              </a:ext>
            </a:extLst>
          </p:cNvPr>
          <p:cNvSpPr txBox="1"/>
          <p:nvPr/>
        </p:nvSpPr>
        <p:spPr>
          <a:xfrm>
            <a:off x="2411760" y="1124744"/>
            <a:ext cx="861518" cy="338554"/>
          </a:xfrm>
          <a:prstGeom prst="rect">
            <a:avLst/>
          </a:prstGeom>
          <a:noFill/>
        </p:spPr>
        <p:txBody>
          <a:bodyPr wrap="none" rtlCol="0">
            <a:spAutoFit/>
          </a:bodyPr>
          <a:lstStyle/>
          <a:p>
            <a:r>
              <a:rPr lang="es-ES" sz="1600" dirty="0" err="1"/>
              <a:t>Track</a:t>
            </a:r>
            <a:r>
              <a:rPr lang="es-ES" sz="1600" dirty="0"/>
              <a:t> 1</a:t>
            </a:r>
          </a:p>
        </p:txBody>
      </p:sp>
      <p:sp>
        <p:nvSpPr>
          <p:cNvPr id="20" name="CuadroTexto 19">
            <a:extLst>
              <a:ext uri="{FF2B5EF4-FFF2-40B4-BE49-F238E27FC236}">
                <a16:creationId xmlns:a16="http://schemas.microsoft.com/office/drawing/2014/main" id="{B529B6FC-F2D0-3248-80A4-20C5A1224BAA}"/>
              </a:ext>
            </a:extLst>
          </p:cNvPr>
          <p:cNvSpPr txBox="1"/>
          <p:nvPr/>
        </p:nvSpPr>
        <p:spPr>
          <a:xfrm>
            <a:off x="3781201" y="1110292"/>
            <a:ext cx="861518" cy="338554"/>
          </a:xfrm>
          <a:prstGeom prst="rect">
            <a:avLst/>
          </a:prstGeom>
          <a:noFill/>
        </p:spPr>
        <p:txBody>
          <a:bodyPr wrap="none" rtlCol="0">
            <a:spAutoFit/>
          </a:bodyPr>
          <a:lstStyle/>
          <a:p>
            <a:r>
              <a:rPr lang="es-ES" sz="1600" dirty="0" err="1"/>
              <a:t>Track</a:t>
            </a:r>
            <a:r>
              <a:rPr lang="es-ES" sz="1600" dirty="0"/>
              <a:t> 2</a:t>
            </a:r>
          </a:p>
        </p:txBody>
      </p:sp>
      <p:sp>
        <p:nvSpPr>
          <p:cNvPr id="21" name="CuadroTexto 20">
            <a:extLst>
              <a:ext uri="{FF2B5EF4-FFF2-40B4-BE49-F238E27FC236}">
                <a16:creationId xmlns:a16="http://schemas.microsoft.com/office/drawing/2014/main" id="{83C93F52-D34A-3C45-9448-777BA80174F3}"/>
              </a:ext>
            </a:extLst>
          </p:cNvPr>
          <p:cNvSpPr txBox="1"/>
          <p:nvPr/>
        </p:nvSpPr>
        <p:spPr>
          <a:xfrm>
            <a:off x="5150642" y="1124744"/>
            <a:ext cx="861518" cy="338554"/>
          </a:xfrm>
          <a:prstGeom prst="rect">
            <a:avLst/>
          </a:prstGeom>
          <a:noFill/>
        </p:spPr>
        <p:txBody>
          <a:bodyPr wrap="none" rtlCol="0">
            <a:spAutoFit/>
          </a:bodyPr>
          <a:lstStyle/>
          <a:p>
            <a:r>
              <a:rPr lang="es-ES" sz="1600" dirty="0" err="1"/>
              <a:t>Track</a:t>
            </a:r>
            <a:r>
              <a:rPr lang="es-ES" sz="1600" dirty="0"/>
              <a:t> 3</a:t>
            </a:r>
          </a:p>
        </p:txBody>
      </p:sp>
    </p:spTree>
    <p:extLst>
      <p:ext uri="{BB962C8B-B14F-4D97-AF65-F5344CB8AC3E}">
        <p14:creationId xmlns:p14="http://schemas.microsoft.com/office/powerpoint/2010/main" val="4041739840"/>
      </p:ext>
    </p:extLst>
  </p:cSld>
  <p:clrMapOvr>
    <a:masterClrMapping/>
  </p:clrMapOvr>
  <p:transition advClick="0" advTm="15000">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Flex-MPI</a:t>
            </a:r>
            <a:endParaRPr lang="en-US" dirty="0"/>
          </a:p>
        </p:txBody>
      </p:sp>
      <p:grpSp>
        <p:nvGrpSpPr>
          <p:cNvPr id="5" name="Group 7"/>
          <p:cNvGrpSpPr>
            <a:grpSpLocks/>
          </p:cNvGrpSpPr>
          <p:nvPr/>
        </p:nvGrpSpPr>
        <p:grpSpPr bwMode="auto">
          <a:xfrm>
            <a:off x="0" y="-2232"/>
            <a:ext cx="9160744" cy="780232"/>
            <a:chOff x="-1" y="-1"/>
            <a:chExt cx="13028637" cy="1110749"/>
          </a:xfrm>
        </p:grpSpPr>
        <p:pic>
          <p:nvPicPr>
            <p:cNvPr id="6" name="Picture 8" descr="image.jpg"/>
            <p:cNvPicPr>
              <a:picLocks noChangeAspect="1"/>
            </p:cNvPicPr>
            <p:nvPr/>
          </p:nvPicPr>
          <p:blipFill>
            <a:blip r:embed="rId3" cstate="print"/>
            <a:srcRect/>
            <a:stretch>
              <a:fillRect/>
            </a:stretch>
          </p:blipFill>
          <p:spPr bwMode="auto">
            <a:xfrm>
              <a:off x="5494940" y="0"/>
              <a:ext cx="7533696" cy="1110748"/>
            </a:xfrm>
            <a:prstGeom prst="rect">
              <a:avLst/>
            </a:prstGeom>
            <a:noFill/>
            <a:ln w="12700" cap="flat" cmpd="sng">
              <a:noFill/>
              <a:prstDash val="solid"/>
              <a:miter lim="0"/>
              <a:headEnd type="none" w="med" len="med"/>
              <a:tailEnd type="none" w="med" len="med"/>
            </a:ln>
            <a:effectLst/>
          </p:spPr>
        </p:pic>
        <p:pic>
          <p:nvPicPr>
            <p:cNvPr id="7" name="Picture 9" descr="image.jpg"/>
            <p:cNvPicPr>
              <a:picLocks noChangeAspect="1"/>
            </p:cNvPicPr>
            <p:nvPr/>
          </p:nvPicPr>
          <p:blipFill>
            <a:blip r:embed="rId4" cstate="print"/>
            <a:srcRect/>
            <a:stretch>
              <a:fillRect/>
            </a:stretch>
          </p:blipFill>
          <p:spPr bwMode="auto">
            <a:xfrm>
              <a:off x="0" y="0"/>
              <a:ext cx="5630011" cy="1109159"/>
            </a:xfrm>
            <a:prstGeom prst="rect">
              <a:avLst/>
            </a:prstGeom>
            <a:noFill/>
            <a:ln w="12700" cap="flat" cmpd="sng">
              <a:noFill/>
              <a:prstDash val="solid"/>
              <a:miter lim="0"/>
              <a:headEnd type="none" w="med" len="med"/>
              <a:tailEnd type="none" w="med" len="med"/>
            </a:ln>
            <a:effectLst/>
          </p:spPr>
        </p:pic>
      </p:grpSp>
      <p:pic>
        <p:nvPicPr>
          <p:cNvPr id="8" name="Picture 10" descr="image.png"/>
          <p:cNvPicPr>
            <a:picLocks noChangeAspect="1"/>
          </p:cNvPicPr>
          <p:nvPr/>
        </p:nvPicPr>
        <p:blipFill>
          <a:blip r:embed="rId5" cstate="print"/>
          <a:srcRect/>
          <a:stretch>
            <a:fillRect/>
          </a:stretch>
        </p:blipFill>
        <p:spPr bwMode="auto">
          <a:xfrm>
            <a:off x="7400479" y="82600"/>
            <a:ext cx="1415355" cy="561454"/>
          </a:xfrm>
          <a:prstGeom prst="rect">
            <a:avLst/>
          </a:prstGeom>
          <a:noFill/>
          <a:ln w="12700" cap="flat" cmpd="sng">
            <a:noFill/>
            <a:prstDash val="solid"/>
            <a:miter lim="0"/>
            <a:headEnd type="none" w="med" len="med"/>
            <a:tailEnd type="none" w="med" len="med"/>
          </a:ln>
          <a:effectLst/>
        </p:spPr>
      </p:pic>
      <p:sp>
        <p:nvSpPr>
          <p:cNvPr id="10" name="Marcador de contenido 2">
            <a:extLst>
              <a:ext uri="{FF2B5EF4-FFF2-40B4-BE49-F238E27FC236}">
                <a16:creationId xmlns:a16="http://schemas.microsoft.com/office/drawing/2014/main" id="{DA3DB985-8DA9-4304-85E5-2F529A311650}"/>
              </a:ext>
            </a:extLst>
          </p:cNvPr>
          <p:cNvSpPr>
            <a:spLocks noGrp="1"/>
          </p:cNvSpPr>
          <p:nvPr>
            <p:ph idx="1"/>
          </p:nvPr>
        </p:nvSpPr>
        <p:spPr>
          <a:xfrm>
            <a:off x="457200" y="1143000"/>
            <a:ext cx="8229600" cy="4965700"/>
          </a:xfrm>
        </p:spPr>
        <p:txBody>
          <a:bodyPr/>
          <a:lstStyle/>
          <a:p>
            <a:pPr>
              <a:lnSpc>
                <a:spcPct val="150000"/>
              </a:lnSpc>
            </a:pPr>
            <a:r>
              <a:rPr lang="en-US" sz="2200" b="1" dirty="0"/>
              <a:t>Topology-aware and auto-deployment</a:t>
            </a:r>
            <a:r>
              <a:rPr lang="en-US" sz="2200" dirty="0"/>
              <a:t> </a:t>
            </a:r>
            <a:r>
              <a:rPr lang="en-US" sz="2200" dirty="0">
                <a:solidFill>
                  <a:schemeClr val="bg1">
                    <a:lumMod val="85000"/>
                  </a:schemeClr>
                </a:solidFill>
              </a:rPr>
              <a:t>(in process)</a:t>
            </a:r>
            <a:endParaRPr lang="en-US" sz="2200" dirty="0"/>
          </a:p>
          <a:p>
            <a:pPr lvl="2">
              <a:lnSpc>
                <a:spcPct val="150000"/>
              </a:lnSpc>
            </a:pPr>
            <a:r>
              <a:rPr lang="en-US" sz="2000" dirty="0"/>
              <a:t>The framework is able to discover the topology of the system</a:t>
            </a:r>
          </a:p>
          <a:p>
            <a:pPr lvl="2">
              <a:lnSpc>
                <a:spcPct val="150000"/>
              </a:lnSpc>
            </a:pPr>
            <a:r>
              <a:rPr lang="en-US" sz="2000" dirty="0"/>
              <a:t>Deployment in two phases:</a:t>
            </a:r>
          </a:p>
          <a:p>
            <a:pPr lvl="3">
              <a:lnSpc>
                <a:spcPct val="150000"/>
              </a:lnSpc>
            </a:pPr>
            <a:r>
              <a:rPr lang="en-US" sz="1800" dirty="0"/>
              <a:t>Deployment files configuring based on topology</a:t>
            </a:r>
          </a:p>
          <a:p>
            <a:pPr lvl="4">
              <a:lnSpc>
                <a:spcPct val="150000"/>
              </a:lnSpc>
            </a:pPr>
            <a:r>
              <a:rPr lang="en-US" sz="1800" dirty="0"/>
              <a:t>Topology discovering and auto-organization</a:t>
            </a:r>
          </a:p>
          <a:p>
            <a:pPr lvl="4">
              <a:lnSpc>
                <a:spcPct val="150000"/>
              </a:lnSpc>
            </a:pPr>
            <a:r>
              <a:rPr lang="en-US" sz="1800" dirty="0"/>
              <a:t>Static with auto-organization</a:t>
            </a:r>
            <a:endParaRPr lang="en-US" sz="1800" dirty="0">
              <a:solidFill>
                <a:schemeClr val="bg1">
                  <a:lumMod val="85000"/>
                </a:schemeClr>
              </a:solidFill>
            </a:endParaRPr>
          </a:p>
          <a:p>
            <a:pPr lvl="4">
              <a:lnSpc>
                <a:spcPct val="150000"/>
              </a:lnSpc>
            </a:pPr>
            <a:r>
              <a:rPr lang="en-US" sz="1800" dirty="0"/>
              <a:t>Static</a:t>
            </a:r>
            <a:endParaRPr lang="en-US" sz="1800" dirty="0">
              <a:solidFill>
                <a:schemeClr val="bg1">
                  <a:lumMod val="85000"/>
                </a:schemeClr>
              </a:solidFill>
              <a:sym typeface="Wingdings" panose="05000000000000000000" pitchFamily="2" charset="2"/>
            </a:endParaRPr>
          </a:p>
          <a:p>
            <a:pPr lvl="3">
              <a:lnSpc>
                <a:spcPct val="150000"/>
              </a:lnSpc>
            </a:pPr>
            <a:r>
              <a:rPr lang="en-US" sz="1800" dirty="0">
                <a:sym typeface="Wingdings" panose="05000000000000000000" pitchFamily="2" charset="2"/>
              </a:rPr>
              <a:t>Run with that configuration</a:t>
            </a:r>
            <a:endParaRPr lang="en-US" sz="1800" dirty="0"/>
          </a:p>
        </p:txBody>
      </p:sp>
      <p:sp>
        <p:nvSpPr>
          <p:cNvPr id="13" name="Marcador de número de diapositiva 3">
            <a:extLst>
              <a:ext uri="{FF2B5EF4-FFF2-40B4-BE49-F238E27FC236}">
                <a16:creationId xmlns:a16="http://schemas.microsoft.com/office/drawing/2014/main" id="{EAA0C187-163A-4B9B-B554-699AF6AAAE66}"/>
              </a:ext>
            </a:extLst>
          </p:cNvPr>
          <p:cNvSpPr txBox="1">
            <a:spLocks/>
          </p:cNvSpPr>
          <p:nvPr/>
        </p:nvSpPr>
        <p:spPr>
          <a:xfrm>
            <a:off x="7749034" y="6540004"/>
            <a:ext cx="2133600" cy="365125"/>
          </a:xfrm>
        </p:spPr>
        <p:txBody>
          <a:bodyPr/>
          <a:lstStyle>
            <a:defPPr>
              <a:defRPr lang="en-US"/>
            </a:defPPr>
            <a:lvl1pPr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5pPr>
            <a:lvl6pPr marL="22860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6pPr>
            <a:lvl7pPr marL="27432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7pPr>
            <a:lvl8pPr marL="32004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8pPr>
            <a:lvl9pPr marL="36576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132FADFE-3B8F-471C-ABF0-DBC7717ECBBC}" type="slidenum">
              <a:rPr kumimoji="0" lang="es-ES" sz="2000" b="0" i="0" u="none" strike="noStrike" kern="1200" cap="none" spc="0" normalizeH="0" baseline="0" noProof="0" smtClean="0">
                <a:ln>
                  <a:noFill/>
                </a:ln>
                <a:solidFill>
                  <a:srgbClr val="000000"/>
                </a:solidFill>
                <a:effectLst/>
                <a:uLnTx/>
                <a:uFillTx/>
                <a:latin typeface="Arial" charset="0"/>
                <a:ea typeface="ヒラギノ角ゴ ProN W3" charset="0"/>
                <a:sym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22</a:t>
            </a:fld>
            <a:endParaRPr kumimoji="0" lang="es-ES" sz="2000" b="0" i="0" u="none" strike="noStrike" kern="1200" cap="none" spc="0" normalizeH="0" baseline="0" noProof="0" dirty="0">
              <a:ln>
                <a:noFill/>
              </a:ln>
              <a:solidFill>
                <a:srgbClr val="000000"/>
              </a:solidFill>
              <a:effectLst/>
              <a:uLnTx/>
              <a:uFillTx/>
              <a:latin typeface="Arial" charset="0"/>
              <a:ea typeface="ヒラギノ角ゴ ProN W3" charset="0"/>
              <a:sym typeface="Arial" charset="0"/>
            </a:endParaRPr>
          </a:p>
        </p:txBody>
      </p:sp>
      <p:sp>
        <p:nvSpPr>
          <p:cNvPr id="14" name="Rectángulo 13">
            <a:extLst>
              <a:ext uri="{FF2B5EF4-FFF2-40B4-BE49-F238E27FC236}">
                <a16:creationId xmlns:a16="http://schemas.microsoft.com/office/drawing/2014/main" id="{2A1541C3-9E89-47C4-ABBB-8B377FB7C0A1}"/>
              </a:ext>
            </a:extLst>
          </p:cNvPr>
          <p:cNvSpPr/>
          <p:nvPr/>
        </p:nvSpPr>
        <p:spPr>
          <a:xfrm>
            <a:off x="107504" y="6597352"/>
            <a:ext cx="5194126" cy="307777"/>
          </a:xfrm>
          <a:prstGeom prst="rect">
            <a:avLst/>
          </a:prstGeom>
        </p:spPr>
        <p:txBody>
          <a:bodyPr wrap="square">
            <a:spAutoFit/>
          </a:bodyPr>
          <a:lstStyle/>
          <a:p>
            <a:r>
              <a:rPr lang="en-GB" sz="1400" i="1" dirty="0">
                <a:solidFill>
                  <a:schemeClr val="accent5">
                    <a:lumMod val="20000"/>
                    <a:lumOff val="80000"/>
                  </a:schemeClr>
                </a:solidFill>
                <a:latin typeface="Source Sans Pro"/>
              </a:rPr>
              <a:t>14</a:t>
            </a:r>
            <a:r>
              <a:rPr lang="en-GB" sz="1400" i="1" baseline="30000" dirty="0">
                <a:solidFill>
                  <a:schemeClr val="accent5">
                    <a:lumMod val="20000"/>
                    <a:lumOff val="80000"/>
                  </a:schemeClr>
                </a:solidFill>
                <a:latin typeface="Source Sans Pro"/>
              </a:rPr>
              <a:t>th</a:t>
            </a:r>
            <a:r>
              <a:rPr lang="en-GB" sz="1400" i="1" dirty="0">
                <a:solidFill>
                  <a:schemeClr val="accent5">
                    <a:lumMod val="20000"/>
                    <a:lumOff val="80000"/>
                  </a:schemeClr>
                </a:solidFill>
                <a:latin typeface="Source Sans Pro"/>
              </a:rPr>
              <a:t> Scheduling for Large Scale Workshop</a:t>
            </a:r>
          </a:p>
        </p:txBody>
      </p:sp>
      <p:grpSp>
        <p:nvGrpSpPr>
          <p:cNvPr id="11" name="Grupo 10">
            <a:extLst>
              <a:ext uri="{FF2B5EF4-FFF2-40B4-BE49-F238E27FC236}">
                <a16:creationId xmlns:a16="http://schemas.microsoft.com/office/drawing/2014/main" id="{1429DBBF-A910-4388-B1F2-32268C1C62D0}"/>
              </a:ext>
            </a:extLst>
          </p:cNvPr>
          <p:cNvGrpSpPr/>
          <p:nvPr/>
        </p:nvGrpSpPr>
        <p:grpSpPr>
          <a:xfrm>
            <a:off x="0" y="7975"/>
            <a:ext cx="9134475" cy="790575"/>
            <a:chOff x="4762" y="3033712"/>
            <a:chExt cx="9134475" cy="790575"/>
          </a:xfrm>
        </p:grpSpPr>
        <p:pic>
          <p:nvPicPr>
            <p:cNvPr id="15" name="Imagen 14">
              <a:extLst>
                <a:ext uri="{FF2B5EF4-FFF2-40B4-BE49-F238E27FC236}">
                  <a16:creationId xmlns:a16="http://schemas.microsoft.com/office/drawing/2014/main" id="{6ED524CE-1C17-4AB2-9AE5-C225BEEF79CB}"/>
                </a:ext>
              </a:extLst>
            </p:cNvPr>
            <p:cNvPicPr>
              <a:picLocks noChangeAspect="1"/>
            </p:cNvPicPr>
            <p:nvPr/>
          </p:nvPicPr>
          <p:blipFill>
            <a:blip r:embed="rId6"/>
            <a:stretch>
              <a:fillRect/>
            </a:stretch>
          </p:blipFill>
          <p:spPr>
            <a:xfrm>
              <a:off x="4762" y="3033712"/>
              <a:ext cx="9134475" cy="790575"/>
            </a:xfrm>
            <a:prstGeom prst="rect">
              <a:avLst/>
            </a:prstGeom>
          </p:spPr>
        </p:pic>
        <p:pic>
          <p:nvPicPr>
            <p:cNvPr id="16" name="Picture 10" descr="image.png">
              <a:extLst>
                <a:ext uri="{FF2B5EF4-FFF2-40B4-BE49-F238E27FC236}">
                  <a16:creationId xmlns:a16="http://schemas.microsoft.com/office/drawing/2014/main" id="{5CA18B2C-90D4-4114-AFC5-6B6B4EEE9257}"/>
                </a:ext>
              </a:extLst>
            </p:cNvPr>
            <p:cNvPicPr>
              <a:picLocks noChangeAspect="1"/>
            </p:cNvPicPr>
            <p:nvPr/>
          </p:nvPicPr>
          <p:blipFill>
            <a:blip r:embed="rId5" cstate="print"/>
            <a:srcRect/>
            <a:stretch>
              <a:fillRect/>
            </a:stretch>
          </p:blipFill>
          <p:spPr bwMode="auto">
            <a:xfrm>
              <a:off x="7400479" y="3111285"/>
              <a:ext cx="1415355" cy="561454"/>
            </a:xfrm>
            <a:prstGeom prst="rect">
              <a:avLst/>
            </a:prstGeom>
            <a:noFill/>
            <a:ln w="12700" cap="flat" cmpd="sng">
              <a:noFill/>
              <a:prstDash val="solid"/>
              <a:miter lim="0"/>
              <a:headEnd type="none" w="med" len="med"/>
              <a:tailEnd type="none" w="med" len="med"/>
            </a:ln>
            <a:effectLst/>
          </p:spPr>
        </p:pic>
      </p:grpSp>
      <p:sp>
        <p:nvSpPr>
          <p:cNvPr id="12" name="Título 1">
            <a:extLst>
              <a:ext uri="{FF2B5EF4-FFF2-40B4-BE49-F238E27FC236}">
                <a16:creationId xmlns:a16="http://schemas.microsoft.com/office/drawing/2014/main" id="{B7C54B72-2B9E-4F31-B4D1-26C002EAAF43}"/>
              </a:ext>
            </a:extLst>
          </p:cNvPr>
          <p:cNvSpPr txBox="1">
            <a:spLocks/>
          </p:cNvSpPr>
          <p:nvPr/>
        </p:nvSpPr>
        <p:spPr bwMode="auto">
          <a:xfrm>
            <a:off x="3177107" y="-162272"/>
            <a:ext cx="4583122" cy="847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800" tIns="50800" rIns="91440" bIns="50800" numCol="1" anchor="b" anchorCtr="0" compatLnSpc="1">
            <a:prstTxWarp prst="textNoShape">
              <a:avLst/>
            </a:prstTxWarp>
            <a:normAutofit/>
          </a:bodyPr>
          <a:lstStyle>
            <a:lvl1pPr marL="39688" indent="-39688" algn="l" rtl="0" eaLnBrk="1" fontAlgn="base" hangingPunct="1">
              <a:spcBef>
                <a:spcPct val="0"/>
              </a:spcBef>
              <a:spcAft>
                <a:spcPct val="0"/>
              </a:spcAft>
              <a:defRPr sz="2400">
                <a:solidFill>
                  <a:srgbClr val="FFFFFF"/>
                </a:solidFill>
                <a:latin typeface="+mj-lt"/>
                <a:ea typeface="+mj-ea"/>
                <a:cs typeface="+mj-cs"/>
                <a:sym typeface="Helvetica" charset="0"/>
              </a:defRPr>
            </a:lvl1pPr>
            <a:lvl2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2pPr>
            <a:lvl3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3pPr>
            <a:lvl4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4pPr>
            <a:lvl5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5pPr>
            <a:lvl6pPr marL="4968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6pPr>
            <a:lvl7pPr marL="9540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7pPr>
            <a:lvl8pPr marL="14112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8pPr>
            <a:lvl9pPr marL="18684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9pPr>
          </a:lstStyle>
          <a:p>
            <a:pPr marL="39688" marR="0" lvl="0" indent="-39688"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srgbClr val="FFFF00"/>
                </a:solidFill>
                <a:effectLst/>
                <a:uLnTx/>
                <a:uFillTx/>
                <a:latin typeface="Helvetica"/>
                <a:ea typeface="ヒラギノ角ゴ ProN W3"/>
                <a:sym typeface="Helvetica" charset="0"/>
              </a:rPr>
              <a:t>Global optimization</a:t>
            </a:r>
          </a:p>
        </p:txBody>
      </p:sp>
    </p:spTree>
    <p:extLst>
      <p:ext uri="{BB962C8B-B14F-4D97-AF65-F5344CB8AC3E}">
        <p14:creationId xmlns:p14="http://schemas.microsoft.com/office/powerpoint/2010/main" val="3193348867"/>
      </p:ext>
    </p:extLst>
  </p:cSld>
  <p:clrMapOvr>
    <a:masterClrMapping/>
  </p:clrMapOvr>
  <p:transition advClick="0" advTm="15000">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0" descr="image.png"/>
          <p:cNvPicPr>
            <a:picLocks noChangeAspect="1"/>
          </p:cNvPicPr>
          <p:nvPr/>
        </p:nvPicPr>
        <p:blipFill>
          <a:blip r:embed="rId3" cstate="print"/>
          <a:srcRect/>
          <a:stretch>
            <a:fillRect/>
          </a:stretch>
        </p:blipFill>
        <p:spPr bwMode="auto">
          <a:xfrm>
            <a:off x="7400479" y="82600"/>
            <a:ext cx="1415355" cy="561454"/>
          </a:xfrm>
          <a:prstGeom prst="rect">
            <a:avLst/>
          </a:prstGeom>
          <a:noFill/>
          <a:ln w="12700" cap="flat" cmpd="sng">
            <a:noFill/>
            <a:prstDash val="solid"/>
            <a:miter lim="0"/>
            <a:headEnd type="none" w="med" len="med"/>
            <a:tailEnd type="none" w="med" len="med"/>
          </a:ln>
          <a:effectLst/>
        </p:spPr>
      </p:pic>
      <p:sp>
        <p:nvSpPr>
          <p:cNvPr id="10" name="Marcador de contenido 2">
            <a:extLst>
              <a:ext uri="{FF2B5EF4-FFF2-40B4-BE49-F238E27FC236}">
                <a16:creationId xmlns:a16="http://schemas.microsoft.com/office/drawing/2014/main" id="{DA3DB985-8DA9-4304-85E5-2F529A311650}"/>
              </a:ext>
            </a:extLst>
          </p:cNvPr>
          <p:cNvSpPr>
            <a:spLocks noGrp="1"/>
          </p:cNvSpPr>
          <p:nvPr>
            <p:ph idx="1"/>
          </p:nvPr>
        </p:nvSpPr>
        <p:spPr>
          <a:xfrm>
            <a:off x="457200" y="1143000"/>
            <a:ext cx="8229600" cy="4965700"/>
          </a:xfrm>
        </p:spPr>
        <p:txBody>
          <a:bodyPr/>
          <a:lstStyle/>
          <a:p>
            <a:r>
              <a:rPr lang="en-GB" sz="2400" dirty="0">
                <a:solidFill>
                  <a:schemeClr val="accent5"/>
                </a:solidFill>
              </a:rPr>
              <a:t>Introduction</a:t>
            </a:r>
          </a:p>
          <a:p>
            <a:r>
              <a:rPr lang="en-GB" sz="2400" dirty="0"/>
              <a:t>System architecture</a:t>
            </a:r>
          </a:p>
          <a:p>
            <a:pPr lvl="1"/>
            <a:r>
              <a:rPr lang="en-GB" sz="2200" dirty="0">
                <a:solidFill>
                  <a:schemeClr val="accent5"/>
                </a:solidFill>
              </a:rPr>
              <a:t>Overview</a:t>
            </a:r>
          </a:p>
          <a:p>
            <a:pPr lvl="1"/>
            <a:r>
              <a:rPr lang="en-GB" sz="2200" dirty="0" err="1">
                <a:solidFill>
                  <a:schemeClr val="accent5"/>
                </a:solidFill>
              </a:rPr>
              <a:t>DaeMon</a:t>
            </a:r>
            <a:r>
              <a:rPr lang="en-GB" sz="2200" dirty="0">
                <a:solidFill>
                  <a:schemeClr val="accent5"/>
                </a:solidFill>
              </a:rPr>
              <a:t> Monitor</a:t>
            </a:r>
          </a:p>
          <a:p>
            <a:pPr lvl="1"/>
            <a:r>
              <a:rPr lang="en-GB" sz="2200" dirty="0"/>
              <a:t>Application Control</a:t>
            </a:r>
          </a:p>
          <a:p>
            <a:r>
              <a:rPr lang="en-GB" sz="2400" dirty="0">
                <a:solidFill>
                  <a:schemeClr val="accent5"/>
                </a:solidFill>
              </a:rPr>
              <a:t>Evaluation</a:t>
            </a:r>
          </a:p>
          <a:p>
            <a:r>
              <a:rPr lang="en-GB" sz="2400" dirty="0">
                <a:solidFill>
                  <a:schemeClr val="accent5"/>
                </a:solidFill>
              </a:rPr>
              <a:t>Conclusions &amp; future works</a:t>
            </a:r>
            <a:endParaRPr lang="en-GB" sz="2200" dirty="0">
              <a:solidFill>
                <a:schemeClr val="accent5"/>
              </a:solidFill>
            </a:endParaRPr>
          </a:p>
        </p:txBody>
      </p:sp>
      <p:sp>
        <p:nvSpPr>
          <p:cNvPr id="13" name="Marcador de número de diapositiva 3">
            <a:extLst>
              <a:ext uri="{FF2B5EF4-FFF2-40B4-BE49-F238E27FC236}">
                <a16:creationId xmlns:a16="http://schemas.microsoft.com/office/drawing/2014/main" id="{EAA0C187-163A-4B9B-B554-699AF6AAAE66}"/>
              </a:ext>
            </a:extLst>
          </p:cNvPr>
          <p:cNvSpPr txBox="1">
            <a:spLocks/>
          </p:cNvSpPr>
          <p:nvPr/>
        </p:nvSpPr>
        <p:spPr>
          <a:xfrm>
            <a:off x="7749034" y="6540004"/>
            <a:ext cx="2133600" cy="365125"/>
          </a:xfrm>
        </p:spPr>
        <p:txBody>
          <a:bodyPr/>
          <a:lstStyle>
            <a:defPPr>
              <a:defRPr lang="en-US"/>
            </a:defPPr>
            <a:lvl1pPr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5pPr>
            <a:lvl6pPr marL="22860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6pPr>
            <a:lvl7pPr marL="27432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7pPr>
            <a:lvl8pPr marL="32004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8pPr>
            <a:lvl9pPr marL="36576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132FADFE-3B8F-471C-ABF0-DBC7717ECBBC}" type="slidenum">
              <a:rPr kumimoji="0" lang="en-GB" sz="2000" b="0" i="0" u="none" strike="noStrike" kern="1200" cap="none" spc="0" normalizeH="0" baseline="0" smtClean="0">
                <a:ln>
                  <a:noFill/>
                </a:ln>
                <a:solidFill>
                  <a:srgbClr val="000000"/>
                </a:solidFill>
                <a:effectLst/>
                <a:uLnTx/>
                <a:uFillTx/>
                <a:latin typeface="Arial" charset="0"/>
                <a:ea typeface="ヒラギノ角ゴ ProN W3" charset="0"/>
                <a:sym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23</a:t>
            </a:fld>
            <a:endParaRPr kumimoji="0" lang="en-GB" sz="2000" b="0" i="0" u="none" strike="noStrike" kern="1200" cap="none" spc="0" normalizeH="0" baseline="0" dirty="0">
              <a:ln>
                <a:noFill/>
              </a:ln>
              <a:solidFill>
                <a:srgbClr val="000000"/>
              </a:solidFill>
              <a:effectLst/>
              <a:uLnTx/>
              <a:uFillTx/>
              <a:latin typeface="Arial" charset="0"/>
              <a:ea typeface="ヒラギノ角ゴ ProN W3" charset="0"/>
              <a:sym typeface="Arial" charset="0"/>
            </a:endParaRPr>
          </a:p>
        </p:txBody>
      </p:sp>
      <p:sp>
        <p:nvSpPr>
          <p:cNvPr id="14" name="Rectángulo 13">
            <a:extLst>
              <a:ext uri="{FF2B5EF4-FFF2-40B4-BE49-F238E27FC236}">
                <a16:creationId xmlns:a16="http://schemas.microsoft.com/office/drawing/2014/main" id="{2A1541C3-9E89-47C4-ABBB-8B377FB7C0A1}"/>
              </a:ext>
            </a:extLst>
          </p:cNvPr>
          <p:cNvSpPr/>
          <p:nvPr/>
        </p:nvSpPr>
        <p:spPr>
          <a:xfrm>
            <a:off x="107504" y="6597352"/>
            <a:ext cx="5194126" cy="307777"/>
          </a:xfrm>
          <a:prstGeom prst="rect">
            <a:avLst/>
          </a:prstGeom>
        </p:spPr>
        <p:txBody>
          <a:bodyPr wrap="square">
            <a:spAutoFit/>
          </a:bodyPr>
          <a:lstStyle/>
          <a:p>
            <a:r>
              <a:rPr lang="en-GB" sz="1400" i="1" dirty="0">
                <a:solidFill>
                  <a:schemeClr val="accent5">
                    <a:lumMod val="20000"/>
                    <a:lumOff val="80000"/>
                  </a:schemeClr>
                </a:solidFill>
                <a:latin typeface="Source Sans Pro"/>
              </a:rPr>
              <a:t>14</a:t>
            </a:r>
            <a:r>
              <a:rPr lang="en-GB" sz="1400" i="1" baseline="30000" dirty="0">
                <a:solidFill>
                  <a:schemeClr val="accent5">
                    <a:lumMod val="20000"/>
                    <a:lumOff val="80000"/>
                  </a:schemeClr>
                </a:solidFill>
                <a:latin typeface="Source Sans Pro"/>
              </a:rPr>
              <a:t>th</a:t>
            </a:r>
            <a:r>
              <a:rPr lang="en-GB" sz="1400" i="1" dirty="0">
                <a:solidFill>
                  <a:schemeClr val="accent5">
                    <a:lumMod val="20000"/>
                    <a:lumOff val="80000"/>
                  </a:schemeClr>
                </a:solidFill>
                <a:latin typeface="Source Sans Pro"/>
              </a:rPr>
              <a:t> Scheduling for Large Scale Workshop</a:t>
            </a:r>
          </a:p>
        </p:txBody>
      </p:sp>
      <p:sp>
        <p:nvSpPr>
          <p:cNvPr id="4" name="Título 3">
            <a:extLst>
              <a:ext uri="{FF2B5EF4-FFF2-40B4-BE49-F238E27FC236}">
                <a16:creationId xmlns:a16="http://schemas.microsoft.com/office/drawing/2014/main" id="{8FD482C0-73EE-489D-AB09-667101F17B60}"/>
              </a:ext>
            </a:extLst>
          </p:cNvPr>
          <p:cNvSpPr>
            <a:spLocks noGrp="1"/>
          </p:cNvSpPr>
          <p:nvPr>
            <p:ph type="title"/>
          </p:nvPr>
        </p:nvSpPr>
        <p:spPr/>
        <p:txBody>
          <a:bodyPr/>
          <a:lstStyle/>
          <a:p>
            <a:endParaRPr lang="en-GB" dirty="0"/>
          </a:p>
        </p:txBody>
      </p:sp>
      <p:grpSp>
        <p:nvGrpSpPr>
          <p:cNvPr id="15" name="Grupo 14">
            <a:extLst>
              <a:ext uri="{FF2B5EF4-FFF2-40B4-BE49-F238E27FC236}">
                <a16:creationId xmlns:a16="http://schemas.microsoft.com/office/drawing/2014/main" id="{5B9C01B6-F23A-42BD-910C-4A5CBB646D13}"/>
              </a:ext>
            </a:extLst>
          </p:cNvPr>
          <p:cNvGrpSpPr/>
          <p:nvPr/>
        </p:nvGrpSpPr>
        <p:grpSpPr>
          <a:xfrm>
            <a:off x="0" y="-27384"/>
            <a:ext cx="9134475" cy="790575"/>
            <a:chOff x="4762" y="3033712"/>
            <a:chExt cx="9134475" cy="790575"/>
          </a:xfrm>
        </p:grpSpPr>
        <p:pic>
          <p:nvPicPr>
            <p:cNvPr id="16" name="Imagen 15">
              <a:extLst>
                <a:ext uri="{FF2B5EF4-FFF2-40B4-BE49-F238E27FC236}">
                  <a16:creationId xmlns:a16="http://schemas.microsoft.com/office/drawing/2014/main" id="{D9D23AD8-5DE1-43C4-9435-82030C65C591}"/>
                </a:ext>
              </a:extLst>
            </p:cNvPr>
            <p:cNvPicPr>
              <a:picLocks noChangeAspect="1"/>
            </p:cNvPicPr>
            <p:nvPr/>
          </p:nvPicPr>
          <p:blipFill>
            <a:blip r:embed="rId4"/>
            <a:stretch>
              <a:fillRect/>
            </a:stretch>
          </p:blipFill>
          <p:spPr>
            <a:xfrm>
              <a:off x="4762" y="3033712"/>
              <a:ext cx="9134475" cy="790575"/>
            </a:xfrm>
            <a:prstGeom prst="rect">
              <a:avLst/>
            </a:prstGeom>
          </p:spPr>
        </p:pic>
        <p:pic>
          <p:nvPicPr>
            <p:cNvPr id="17" name="Picture 10" descr="image.png">
              <a:extLst>
                <a:ext uri="{FF2B5EF4-FFF2-40B4-BE49-F238E27FC236}">
                  <a16:creationId xmlns:a16="http://schemas.microsoft.com/office/drawing/2014/main" id="{E70583CA-C036-4F38-BA09-CA7392F968B3}"/>
                </a:ext>
              </a:extLst>
            </p:cNvPr>
            <p:cNvPicPr>
              <a:picLocks noChangeAspect="1"/>
            </p:cNvPicPr>
            <p:nvPr/>
          </p:nvPicPr>
          <p:blipFill>
            <a:blip r:embed="rId3" cstate="print"/>
            <a:srcRect/>
            <a:stretch>
              <a:fillRect/>
            </a:stretch>
          </p:blipFill>
          <p:spPr bwMode="auto">
            <a:xfrm>
              <a:off x="7400479" y="3111285"/>
              <a:ext cx="1415355" cy="561454"/>
            </a:xfrm>
            <a:prstGeom prst="rect">
              <a:avLst/>
            </a:prstGeom>
            <a:noFill/>
            <a:ln w="12700" cap="flat" cmpd="sng">
              <a:noFill/>
              <a:prstDash val="solid"/>
              <a:miter lim="0"/>
              <a:headEnd type="none" w="med" len="med"/>
              <a:tailEnd type="none" w="med" len="med"/>
            </a:ln>
            <a:effectLst/>
          </p:spPr>
        </p:pic>
      </p:grpSp>
      <p:sp>
        <p:nvSpPr>
          <p:cNvPr id="12" name="Título 1">
            <a:extLst>
              <a:ext uri="{FF2B5EF4-FFF2-40B4-BE49-F238E27FC236}">
                <a16:creationId xmlns:a16="http://schemas.microsoft.com/office/drawing/2014/main" id="{B7C54B72-2B9E-4F31-B4D1-26C002EAAF43}"/>
              </a:ext>
            </a:extLst>
          </p:cNvPr>
          <p:cNvSpPr txBox="1">
            <a:spLocks/>
          </p:cNvSpPr>
          <p:nvPr/>
        </p:nvSpPr>
        <p:spPr bwMode="auto">
          <a:xfrm>
            <a:off x="2928081" y="-193305"/>
            <a:ext cx="4583122" cy="847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800" tIns="50800" rIns="91440" bIns="50800" numCol="1" anchor="b" anchorCtr="0" compatLnSpc="1">
            <a:prstTxWarp prst="textNoShape">
              <a:avLst/>
            </a:prstTxWarp>
            <a:normAutofit/>
          </a:bodyPr>
          <a:lstStyle>
            <a:lvl1pPr marL="39688" indent="-39688" algn="l" rtl="0" eaLnBrk="1" fontAlgn="base" hangingPunct="1">
              <a:spcBef>
                <a:spcPct val="0"/>
              </a:spcBef>
              <a:spcAft>
                <a:spcPct val="0"/>
              </a:spcAft>
              <a:defRPr sz="2400">
                <a:solidFill>
                  <a:srgbClr val="FFFFFF"/>
                </a:solidFill>
                <a:latin typeface="+mj-lt"/>
                <a:ea typeface="+mj-ea"/>
                <a:cs typeface="+mj-cs"/>
                <a:sym typeface="Helvetica" charset="0"/>
              </a:defRPr>
            </a:lvl1pPr>
            <a:lvl2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2pPr>
            <a:lvl3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3pPr>
            <a:lvl4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4pPr>
            <a:lvl5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5pPr>
            <a:lvl6pPr marL="4968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6pPr>
            <a:lvl7pPr marL="9540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7pPr>
            <a:lvl8pPr marL="14112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8pPr>
            <a:lvl9pPr marL="18684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9pPr>
          </a:lstStyle>
          <a:p>
            <a:pPr marL="39688" marR="0" lvl="0" indent="-39688" algn="l"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0" cap="none" spc="0" normalizeH="0" baseline="0" dirty="0">
                <a:ln>
                  <a:noFill/>
                </a:ln>
                <a:solidFill>
                  <a:srgbClr val="FFFF00"/>
                </a:solidFill>
                <a:effectLst/>
                <a:uLnTx/>
                <a:uFillTx/>
                <a:latin typeface="Helvetica"/>
                <a:ea typeface="ヒラギノ角ゴ ProN W3"/>
                <a:sym typeface="Helvetica" charset="0"/>
              </a:rPr>
              <a:t>List of contents</a:t>
            </a:r>
          </a:p>
        </p:txBody>
      </p:sp>
    </p:spTree>
    <p:extLst>
      <p:ext uri="{BB962C8B-B14F-4D97-AF65-F5344CB8AC3E}">
        <p14:creationId xmlns:p14="http://schemas.microsoft.com/office/powerpoint/2010/main" val="186409500"/>
      </p:ext>
    </p:extLst>
  </p:cSld>
  <p:clrMapOvr>
    <a:masterClrMapping/>
  </p:clrMapOvr>
  <p:transition advClick="0" advTm="15000">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Flex-MPI</a:t>
            </a:r>
            <a:endParaRPr lang="en-US" dirty="0"/>
          </a:p>
        </p:txBody>
      </p:sp>
      <p:grpSp>
        <p:nvGrpSpPr>
          <p:cNvPr id="5" name="Group 7"/>
          <p:cNvGrpSpPr>
            <a:grpSpLocks/>
          </p:cNvGrpSpPr>
          <p:nvPr/>
        </p:nvGrpSpPr>
        <p:grpSpPr bwMode="auto">
          <a:xfrm>
            <a:off x="0" y="-2232"/>
            <a:ext cx="9160744" cy="780232"/>
            <a:chOff x="-1" y="-1"/>
            <a:chExt cx="13028637" cy="1110749"/>
          </a:xfrm>
        </p:grpSpPr>
        <p:pic>
          <p:nvPicPr>
            <p:cNvPr id="6" name="Picture 8" descr="image.jpg"/>
            <p:cNvPicPr>
              <a:picLocks noChangeAspect="1"/>
            </p:cNvPicPr>
            <p:nvPr/>
          </p:nvPicPr>
          <p:blipFill>
            <a:blip r:embed="rId3" cstate="print"/>
            <a:srcRect/>
            <a:stretch>
              <a:fillRect/>
            </a:stretch>
          </p:blipFill>
          <p:spPr bwMode="auto">
            <a:xfrm>
              <a:off x="5494940" y="0"/>
              <a:ext cx="7533696" cy="1110748"/>
            </a:xfrm>
            <a:prstGeom prst="rect">
              <a:avLst/>
            </a:prstGeom>
            <a:noFill/>
            <a:ln w="12700" cap="flat" cmpd="sng">
              <a:noFill/>
              <a:prstDash val="solid"/>
              <a:miter lim="0"/>
              <a:headEnd type="none" w="med" len="med"/>
              <a:tailEnd type="none" w="med" len="med"/>
            </a:ln>
            <a:effectLst/>
          </p:spPr>
        </p:pic>
        <p:pic>
          <p:nvPicPr>
            <p:cNvPr id="7" name="Picture 9" descr="image.jpg"/>
            <p:cNvPicPr>
              <a:picLocks noChangeAspect="1"/>
            </p:cNvPicPr>
            <p:nvPr/>
          </p:nvPicPr>
          <p:blipFill>
            <a:blip r:embed="rId4" cstate="print"/>
            <a:srcRect/>
            <a:stretch>
              <a:fillRect/>
            </a:stretch>
          </p:blipFill>
          <p:spPr bwMode="auto">
            <a:xfrm>
              <a:off x="0" y="0"/>
              <a:ext cx="5630011" cy="1109159"/>
            </a:xfrm>
            <a:prstGeom prst="rect">
              <a:avLst/>
            </a:prstGeom>
            <a:noFill/>
            <a:ln w="12700" cap="flat" cmpd="sng">
              <a:noFill/>
              <a:prstDash val="solid"/>
              <a:miter lim="0"/>
              <a:headEnd type="none" w="med" len="med"/>
              <a:tailEnd type="none" w="med" len="med"/>
            </a:ln>
            <a:effectLst/>
          </p:spPr>
        </p:pic>
      </p:grpSp>
      <p:pic>
        <p:nvPicPr>
          <p:cNvPr id="8" name="Picture 10" descr="image.png"/>
          <p:cNvPicPr>
            <a:picLocks noChangeAspect="1"/>
          </p:cNvPicPr>
          <p:nvPr/>
        </p:nvPicPr>
        <p:blipFill>
          <a:blip r:embed="rId5" cstate="print"/>
          <a:srcRect/>
          <a:stretch>
            <a:fillRect/>
          </a:stretch>
        </p:blipFill>
        <p:spPr bwMode="auto">
          <a:xfrm>
            <a:off x="7400479" y="82600"/>
            <a:ext cx="1415355" cy="561454"/>
          </a:xfrm>
          <a:prstGeom prst="rect">
            <a:avLst/>
          </a:prstGeom>
          <a:noFill/>
          <a:ln w="12700" cap="flat" cmpd="sng">
            <a:noFill/>
            <a:prstDash val="solid"/>
            <a:miter lim="0"/>
            <a:headEnd type="none" w="med" len="med"/>
            <a:tailEnd type="none" w="med" len="med"/>
          </a:ln>
          <a:effectLst/>
        </p:spPr>
      </p:pic>
      <p:sp>
        <p:nvSpPr>
          <p:cNvPr id="13" name="Marcador de número de diapositiva 3">
            <a:extLst>
              <a:ext uri="{FF2B5EF4-FFF2-40B4-BE49-F238E27FC236}">
                <a16:creationId xmlns:a16="http://schemas.microsoft.com/office/drawing/2014/main" id="{EAA0C187-163A-4B9B-B554-699AF6AAAE66}"/>
              </a:ext>
            </a:extLst>
          </p:cNvPr>
          <p:cNvSpPr txBox="1">
            <a:spLocks/>
          </p:cNvSpPr>
          <p:nvPr/>
        </p:nvSpPr>
        <p:spPr>
          <a:xfrm>
            <a:off x="7749034" y="6540004"/>
            <a:ext cx="2133600" cy="365125"/>
          </a:xfrm>
        </p:spPr>
        <p:txBody>
          <a:bodyPr/>
          <a:lstStyle>
            <a:defPPr>
              <a:defRPr lang="en-US"/>
            </a:defPPr>
            <a:lvl1pPr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5pPr>
            <a:lvl6pPr marL="22860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6pPr>
            <a:lvl7pPr marL="27432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7pPr>
            <a:lvl8pPr marL="32004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8pPr>
            <a:lvl9pPr marL="36576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132FADFE-3B8F-471C-ABF0-DBC7717ECBBC}" type="slidenum">
              <a:rPr kumimoji="0" lang="es-ES" sz="2000" b="0" i="0" u="none" strike="noStrike" kern="1200" cap="none" spc="0" normalizeH="0" baseline="0" noProof="0" smtClean="0">
                <a:ln>
                  <a:noFill/>
                </a:ln>
                <a:solidFill>
                  <a:srgbClr val="000000"/>
                </a:solidFill>
                <a:effectLst/>
                <a:uLnTx/>
                <a:uFillTx/>
                <a:latin typeface="Arial" charset="0"/>
                <a:ea typeface="ヒラギノ角ゴ ProN W3" charset="0"/>
                <a:sym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24</a:t>
            </a:fld>
            <a:endParaRPr kumimoji="0" lang="es-ES" sz="2000" b="0" i="0" u="none" strike="noStrike" kern="1200" cap="none" spc="0" normalizeH="0" baseline="0" noProof="0" dirty="0">
              <a:ln>
                <a:noFill/>
              </a:ln>
              <a:solidFill>
                <a:srgbClr val="000000"/>
              </a:solidFill>
              <a:effectLst/>
              <a:uLnTx/>
              <a:uFillTx/>
              <a:latin typeface="Arial" charset="0"/>
              <a:ea typeface="ヒラギノ角ゴ ProN W3" charset="0"/>
              <a:sym typeface="Arial" charset="0"/>
            </a:endParaRPr>
          </a:p>
        </p:txBody>
      </p:sp>
      <p:sp>
        <p:nvSpPr>
          <p:cNvPr id="14" name="Rectángulo 13">
            <a:extLst>
              <a:ext uri="{FF2B5EF4-FFF2-40B4-BE49-F238E27FC236}">
                <a16:creationId xmlns:a16="http://schemas.microsoft.com/office/drawing/2014/main" id="{2A1541C3-9E89-47C4-ABBB-8B377FB7C0A1}"/>
              </a:ext>
            </a:extLst>
          </p:cNvPr>
          <p:cNvSpPr/>
          <p:nvPr/>
        </p:nvSpPr>
        <p:spPr>
          <a:xfrm>
            <a:off x="107504" y="6597352"/>
            <a:ext cx="5194126" cy="307777"/>
          </a:xfrm>
          <a:prstGeom prst="rect">
            <a:avLst/>
          </a:prstGeom>
        </p:spPr>
        <p:txBody>
          <a:bodyPr wrap="square">
            <a:spAutoFit/>
          </a:bodyPr>
          <a:lstStyle/>
          <a:p>
            <a:r>
              <a:rPr lang="en-GB" sz="1400" i="1" dirty="0">
                <a:solidFill>
                  <a:schemeClr val="accent5">
                    <a:lumMod val="20000"/>
                    <a:lumOff val="80000"/>
                  </a:schemeClr>
                </a:solidFill>
                <a:latin typeface="Source Sans Pro"/>
              </a:rPr>
              <a:t>14</a:t>
            </a:r>
            <a:r>
              <a:rPr lang="en-GB" sz="1400" i="1" baseline="30000" dirty="0">
                <a:solidFill>
                  <a:schemeClr val="accent5">
                    <a:lumMod val="20000"/>
                    <a:lumOff val="80000"/>
                  </a:schemeClr>
                </a:solidFill>
                <a:latin typeface="Source Sans Pro"/>
              </a:rPr>
              <a:t>th</a:t>
            </a:r>
            <a:r>
              <a:rPr lang="en-GB" sz="1400" i="1" dirty="0">
                <a:solidFill>
                  <a:schemeClr val="accent5">
                    <a:lumMod val="20000"/>
                    <a:lumOff val="80000"/>
                  </a:schemeClr>
                </a:solidFill>
                <a:latin typeface="Source Sans Pro"/>
              </a:rPr>
              <a:t> Scheduling for Large Scale Workshop</a:t>
            </a:r>
          </a:p>
        </p:txBody>
      </p:sp>
      <p:grpSp>
        <p:nvGrpSpPr>
          <p:cNvPr id="11" name="Grupo 10">
            <a:extLst>
              <a:ext uri="{FF2B5EF4-FFF2-40B4-BE49-F238E27FC236}">
                <a16:creationId xmlns:a16="http://schemas.microsoft.com/office/drawing/2014/main" id="{1429DBBF-A910-4388-B1F2-32268C1C62D0}"/>
              </a:ext>
            </a:extLst>
          </p:cNvPr>
          <p:cNvGrpSpPr/>
          <p:nvPr/>
        </p:nvGrpSpPr>
        <p:grpSpPr>
          <a:xfrm>
            <a:off x="0" y="7975"/>
            <a:ext cx="9134475" cy="790575"/>
            <a:chOff x="4762" y="3033712"/>
            <a:chExt cx="9134475" cy="790575"/>
          </a:xfrm>
        </p:grpSpPr>
        <p:pic>
          <p:nvPicPr>
            <p:cNvPr id="15" name="Imagen 14">
              <a:extLst>
                <a:ext uri="{FF2B5EF4-FFF2-40B4-BE49-F238E27FC236}">
                  <a16:creationId xmlns:a16="http://schemas.microsoft.com/office/drawing/2014/main" id="{6ED524CE-1C17-4AB2-9AE5-C225BEEF79CB}"/>
                </a:ext>
              </a:extLst>
            </p:cNvPr>
            <p:cNvPicPr>
              <a:picLocks noChangeAspect="1"/>
            </p:cNvPicPr>
            <p:nvPr/>
          </p:nvPicPr>
          <p:blipFill>
            <a:blip r:embed="rId6"/>
            <a:stretch>
              <a:fillRect/>
            </a:stretch>
          </p:blipFill>
          <p:spPr>
            <a:xfrm>
              <a:off x="4762" y="3033712"/>
              <a:ext cx="9134475" cy="790575"/>
            </a:xfrm>
            <a:prstGeom prst="rect">
              <a:avLst/>
            </a:prstGeom>
          </p:spPr>
        </p:pic>
        <p:pic>
          <p:nvPicPr>
            <p:cNvPr id="16" name="Picture 10" descr="image.png">
              <a:extLst>
                <a:ext uri="{FF2B5EF4-FFF2-40B4-BE49-F238E27FC236}">
                  <a16:creationId xmlns:a16="http://schemas.microsoft.com/office/drawing/2014/main" id="{5CA18B2C-90D4-4114-AFC5-6B6B4EEE9257}"/>
                </a:ext>
              </a:extLst>
            </p:cNvPr>
            <p:cNvPicPr>
              <a:picLocks noChangeAspect="1"/>
            </p:cNvPicPr>
            <p:nvPr/>
          </p:nvPicPr>
          <p:blipFill>
            <a:blip r:embed="rId5" cstate="print"/>
            <a:srcRect/>
            <a:stretch>
              <a:fillRect/>
            </a:stretch>
          </p:blipFill>
          <p:spPr bwMode="auto">
            <a:xfrm>
              <a:off x="7400479" y="3111285"/>
              <a:ext cx="1415355" cy="561454"/>
            </a:xfrm>
            <a:prstGeom prst="rect">
              <a:avLst/>
            </a:prstGeom>
            <a:noFill/>
            <a:ln w="12700" cap="flat" cmpd="sng">
              <a:noFill/>
              <a:prstDash val="solid"/>
              <a:miter lim="0"/>
              <a:headEnd type="none" w="med" len="med"/>
              <a:tailEnd type="none" w="med" len="med"/>
            </a:ln>
            <a:effectLst/>
          </p:spPr>
        </p:pic>
      </p:grpSp>
      <p:sp>
        <p:nvSpPr>
          <p:cNvPr id="12" name="Título 1">
            <a:extLst>
              <a:ext uri="{FF2B5EF4-FFF2-40B4-BE49-F238E27FC236}">
                <a16:creationId xmlns:a16="http://schemas.microsoft.com/office/drawing/2014/main" id="{B7C54B72-2B9E-4F31-B4D1-26C002EAAF43}"/>
              </a:ext>
            </a:extLst>
          </p:cNvPr>
          <p:cNvSpPr txBox="1">
            <a:spLocks/>
          </p:cNvSpPr>
          <p:nvPr/>
        </p:nvSpPr>
        <p:spPr bwMode="auto">
          <a:xfrm>
            <a:off x="2781350" y="-181888"/>
            <a:ext cx="5040560" cy="847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800" tIns="50800" rIns="91440" bIns="50800" numCol="1" anchor="b" anchorCtr="0" compatLnSpc="1">
            <a:prstTxWarp prst="textNoShape">
              <a:avLst/>
            </a:prstTxWarp>
            <a:normAutofit/>
          </a:bodyPr>
          <a:lstStyle>
            <a:lvl1pPr marL="39688" indent="-39688" algn="l" rtl="0" eaLnBrk="1" fontAlgn="base" hangingPunct="1">
              <a:spcBef>
                <a:spcPct val="0"/>
              </a:spcBef>
              <a:spcAft>
                <a:spcPct val="0"/>
              </a:spcAft>
              <a:defRPr sz="2400">
                <a:solidFill>
                  <a:srgbClr val="FFFFFF"/>
                </a:solidFill>
                <a:latin typeface="+mj-lt"/>
                <a:ea typeface="+mj-ea"/>
                <a:cs typeface="+mj-cs"/>
                <a:sym typeface="Helvetica" charset="0"/>
              </a:defRPr>
            </a:lvl1pPr>
            <a:lvl2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2pPr>
            <a:lvl3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3pPr>
            <a:lvl4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4pPr>
            <a:lvl5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5pPr>
            <a:lvl6pPr marL="4968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6pPr>
            <a:lvl7pPr marL="9540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7pPr>
            <a:lvl8pPr marL="14112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8pPr>
            <a:lvl9pPr marL="18684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9pPr>
          </a:lstStyle>
          <a:p>
            <a:pPr marL="39688" marR="0" lvl="0" indent="-39688" algn="l" defTabSz="914400" rtl="0" eaLnBrk="1" fontAlgn="base" latinLnBrk="0" hangingPunct="1">
              <a:lnSpc>
                <a:spcPct val="100000"/>
              </a:lnSpc>
              <a:spcBef>
                <a:spcPct val="0"/>
              </a:spcBef>
              <a:spcAft>
                <a:spcPct val="0"/>
              </a:spcAft>
              <a:buClrTx/>
              <a:buSzTx/>
              <a:buFontTx/>
              <a:buNone/>
              <a:tabLst/>
              <a:defRPr/>
            </a:pPr>
            <a:r>
              <a:rPr kumimoji="0" lang="en-US" sz="3000" b="0" i="0" u="none" strike="noStrike" kern="0" cap="none" spc="0" normalizeH="0" baseline="0" noProof="0" dirty="0">
                <a:ln>
                  <a:noFill/>
                </a:ln>
                <a:solidFill>
                  <a:srgbClr val="FFFF00"/>
                </a:solidFill>
                <a:effectLst/>
                <a:uLnTx/>
                <a:uFillTx/>
                <a:latin typeface="Helvetica"/>
                <a:ea typeface="ヒラギノ角ゴ ProN W3"/>
                <a:sym typeface="Helvetica" charset="0"/>
              </a:rPr>
              <a:t>FlexMPI and scheduler</a:t>
            </a:r>
          </a:p>
        </p:txBody>
      </p:sp>
      <p:pic>
        <p:nvPicPr>
          <p:cNvPr id="17" name="Imagen 16">
            <a:extLst>
              <a:ext uri="{FF2B5EF4-FFF2-40B4-BE49-F238E27FC236}">
                <a16:creationId xmlns:a16="http://schemas.microsoft.com/office/drawing/2014/main" id="{D506662C-118A-421A-ABDB-A5EA61A1A5F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8111" y="1287202"/>
            <a:ext cx="8907777" cy="4728068"/>
          </a:xfrm>
          <a:prstGeom prst="rect">
            <a:avLst/>
          </a:prstGeom>
        </p:spPr>
      </p:pic>
      <p:sp>
        <p:nvSpPr>
          <p:cNvPr id="3" name="Marco 2"/>
          <p:cNvSpPr/>
          <p:nvPr/>
        </p:nvSpPr>
        <p:spPr bwMode="auto">
          <a:xfrm>
            <a:off x="395536" y="3284984"/>
            <a:ext cx="8640960" cy="2880320"/>
          </a:xfrm>
          <a:prstGeom prst="frame">
            <a:avLst>
              <a:gd name="adj1" fmla="val 406"/>
            </a:avLst>
          </a:prstGeom>
          <a:solidFill>
            <a:srgbClr val="727CA3"/>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Arial" charset="0"/>
              <a:ea typeface="ヒラギノ角ゴ ProN W3" charset="-128"/>
              <a:cs typeface="ヒラギノ角ゴ ProN W3" charset="-128"/>
              <a:sym typeface="Arial" charset="0"/>
            </a:endParaRPr>
          </a:p>
        </p:txBody>
      </p:sp>
    </p:spTree>
    <p:extLst>
      <p:ext uri="{BB962C8B-B14F-4D97-AF65-F5344CB8AC3E}">
        <p14:creationId xmlns:p14="http://schemas.microsoft.com/office/powerpoint/2010/main" val="1484943634"/>
      </p:ext>
    </p:extLst>
  </p:cSld>
  <p:clrMapOvr>
    <a:masterClrMapping/>
  </p:clrMapOvr>
  <p:transition advClick="0" advTm="15000">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Flex-MPI</a:t>
            </a:r>
            <a:endParaRPr lang="en-US" dirty="0"/>
          </a:p>
        </p:txBody>
      </p:sp>
      <p:grpSp>
        <p:nvGrpSpPr>
          <p:cNvPr id="5" name="Group 7"/>
          <p:cNvGrpSpPr>
            <a:grpSpLocks/>
          </p:cNvGrpSpPr>
          <p:nvPr/>
        </p:nvGrpSpPr>
        <p:grpSpPr bwMode="auto">
          <a:xfrm>
            <a:off x="0" y="-2232"/>
            <a:ext cx="9160744" cy="780232"/>
            <a:chOff x="-1" y="-1"/>
            <a:chExt cx="13028637" cy="1110749"/>
          </a:xfrm>
        </p:grpSpPr>
        <p:pic>
          <p:nvPicPr>
            <p:cNvPr id="6" name="Picture 8" descr="image.jpg"/>
            <p:cNvPicPr>
              <a:picLocks noChangeAspect="1"/>
            </p:cNvPicPr>
            <p:nvPr/>
          </p:nvPicPr>
          <p:blipFill>
            <a:blip r:embed="rId3" cstate="print"/>
            <a:srcRect/>
            <a:stretch>
              <a:fillRect/>
            </a:stretch>
          </p:blipFill>
          <p:spPr bwMode="auto">
            <a:xfrm>
              <a:off x="5494940" y="0"/>
              <a:ext cx="7533696" cy="1110748"/>
            </a:xfrm>
            <a:prstGeom prst="rect">
              <a:avLst/>
            </a:prstGeom>
            <a:noFill/>
            <a:ln w="12700" cap="flat" cmpd="sng">
              <a:noFill/>
              <a:prstDash val="solid"/>
              <a:miter lim="0"/>
              <a:headEnd type="none" w="med" len="med"/>
              <a:tailEnd type="none" w="med" len="med"/>
            </a:ln>
            <a:effectLst/>
          </p:spPr>
        </p:pic>
        <p:pic>
          <p:nvPicPr>
            <p:cNvPr id="7" name="Picture 9" descr="image.jpg"/>
            <p:cNvPicPr>
              <a:picLocks noChangeAspect="1"/>
            </p:cNvPicPr>
            <p:nvPr/>
          </p:nvPicPr>
          <p:blipFill>
            <a:blip r:embed="rId4" cstate="print"/>
            <a:srcRect/>
            <a:stretch>
              <a:fillRect/>
            </a:stretch>
          </p:blipFill>
          <p:spPr bwMode="auto">
            <a:xfrm>
              <a:off x="0" y="0"/>
              <a:ext cx="5630011" cy="1109159"/>
            </a:xfrm>
            <a:prstGeom prst="rect">
              <a:avLst/>
            </a:prstGeom>
            <a:noFill/>
            <a:ln w="12700" cap="flat" cmpd="sng">
              <a:noFill/>
              <a:prstDash val="solid"/>
              <a:miter lim="0"/>
              <a:headEnd type="none" w="med" len="med"/>
              <a:tailEnd type="none" w="med" len="med"/>
            </a:ln>
            <a:effectLst/>
          </p:spPr>
        </p:pic>
      </p:grpSp>
      <p:pic>
        <p:nvPicPr>
          <p:cNvPr id="8" name="Picture 10" descr="image.png"/>
          <p:cNvPicPr>
            <a:picLocks noChangeAspect="1"/>
          </p:cNvPicPr>
          <p:nvPr/>
        </p:nvPicPr>
        <p:blipFill>
          <a:blip r:embed="rId5" cstate="print"/>
          <a:srcRect/>
          <a:stretch>
            <a:fillRect/>
          </a:stretch>
        </p:blipFill>
        <p:spPr bwMode="auto">
          <a:xfrm>
            <a:off x="7400479" y="82600"/>
            <a:ext cx="1415355" cy="561454"/>
          </a:xfrm>
          <a:prstGeom prst="rect">
            <a:avLst/>
          </a:prstGeom>
          <a:noFill/>
          <a:ln w="12700" cap="flat" cmpd="sng">
            <a:noFill/>
            <a:prstDash val="solid"/>
            <a:miter lim="0"/>
            <a:headEnd type="none" w="med" len="med"/>
            <a:tailEnd type="none" w="med" len="med"/>
          </a:ln>
          <a:effectLst/>
        </p:spPr>
      </p:pic>
      <p:sp>
        <p:nvSpPr>
          <p:cNvPr id="10" name="Marcador de contenido 2">
            <a:extLst>
              <a:ext uri="{FF2B5EF4-FFF2-40B4-BE49-F238E27FC236}">
                <a16:creationId xmlns:a16="http://schemas.microsoft.com/office/drawing/2014/main" id="{DA3DB985-8DA9-4304-85E5-2F529A311650}"/>
              </a:ext>
            </a:extLst>
          </p:cNvPr>
          <p:cNvSpPr>
            <a:spLocks noGrp="1"/>
          </p:cNvSpPr>
          <p:nvPr>
            <p:ph idx="1"/>
          </p:nvPr>
        </p:nvSpPr>
        <p:spPr>
          <a:xfrm>
            <a:off x="457200" y="980728"/>
            <a:ext cx="8229600" cy="4965700"/>
          </a:xfrm>
        </p:spPr>
        <p:txBody>
          <a:bodyPr/>
          <a:lstStyle/>
          <a:p>
            <a:pPr>
              <a:lnSpc>
                <a:spcPct val="150000"/>
              </a:lnSpc>
            </a:pPr>
            <a:r>
              <a:rPr lang="en-US" sz="2200" dirty="0"/>
              <a:t>It includes:</a:t>
            </a:r>
          </a:p>
          <a:p>
            <a:pPr lvl="1">
              <a:lnSpc>
                <a:spcPct val="150000"/>
              </a:lnSpc>
            </a:pPr>
            <a:r>
              <a:rPr lang="en-US" sz="2000" dirty="0" err="1"/>
              <a:t>FlexMPI</a:t>
            </a:r>
            <a:r>
              <a:rPr lang="en-US" sz="2000" dirty="0"/>
              <a:t> runtime </a:t>
            </a:r>
          </a:p>
          <a:p>
            <a:pPr lvl="1">
              <a:lnSpc>
                <a:spcPct val="150000"/>
              </a:lnSpc>
            </a:pPr>
            <a:r>
              <a:rPr lang="en-US" sz="2000" dirty="0"/>
              <a:t>System scheduler </a:t>
            </a:r>
          </a:p>
          <a:p>
            <a:pPr>
              <a:lnSpc>
                <a:spcPct val="150000"/>
              </a:lnSpc>
            </a:pPr>
            <a:r>
              <a:rPr lang="en-US" sz="2400" dirty="0"/>
              <a:t>This module receives information from the monitoring module</a:t>
            </a:r>
          </a:p>
          <a:p>
            <a:pPr lvl="1">
              <a:lnSpc>
                <a:spcPct val="150000"/>
              </a:lnSpc>
            </a:pPr>
            <a:r>
              <a:rPr lang="en-US" sz="2000" dirty="0"/>
              <a:t>Hotspots</a:t>
            </a:r>
          </a:p>
          <a:p>
            <a:pPr lvl="1">
              <a:lnSpc>
                <a:spcPct val="150000"/>
              </a:lnSpc>
            </a:pPr>
            <a:r>
              <a:rPr lang="en-US" sz="2000" dirty="0"/>
              <a:t>Optimal nodes for different kinds of applications</a:t>
            </a:r>
          </a:p>
          <a:p>
            <a:pPr>
              <a:lnSpc>
                <a:spcPct val="150000"/>
              </a:lnSpc>
            </a:pPr>
            <a:r>
              <a:rPr lang="en-US" sz="2200" dirty="0"/>
              <a:t>With this information in real-time, scheduler can take better decisions</a:t>
            </a:r>
          </a:p>
        </p:txBody>
      </p:sp>
      <p:sp>
        <p:nvSpPr>
          <p:cNvPr id="13" name="Marcador de número de diapositiva 3">
            <a:extLst>
              <a:ext uri="{FF2B5EF4-FFF2-40B4-BE49-F238E27FC236}">
                <a16:creationId xmlns:a16="http://schemas.microsoft.com/office/drawing/2014/main" id="{EAA0C187-163A-4B9B-B554-699AF6AAAE66}"/>
              </a:ext>
            </a:extLst>
          </p:cNvPr>
          <p:cNvSpPr txBox="1">
            <a:spLocks/>
          </p:cNvSpPr>
          <p:nvPr/>
        </p:nvSpPr>
        <p:spPr>
          <a:xfrm>
            <a:off x="7749034" y="6540004"/>
            <a:ext cx="2133600" cy="365125"/>
          </a:xfrm>
        </p:spPr>
        <p:txBody>
          <a:bodyPr/>
          <a:lstStyle>
            <a:defPPr>
              <a:defRPr lang="en-US"/>
            </a:defPPr>
            <a:lvl1pPr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5pPr>
            <a:lvl6pPr marL="22860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6pPr>
            <a:lvl7pPr marL="27432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7pPr>
            <a:lvl8pPr marL="32004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8pPr>
            <a:lvl9pPr marL="36576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132FADFE-3B8F-471C-ABF0-DBC7717ECBBC}" type="slidenum">
              <a:rPr kumimoji="0" lang="es-ES" sz="2000" b="0" i="0" u="none" strike="noStrike" kern="1200" cap="none" spc="0" normalizeH="0" baseline="0" noProof="0" smtClean="0">
                <a:ln>
                  <a:noFill/>
                </a:ln>
                <a:solidFill>
                  <a:srgbClr val="000000"/>
                </a:solidFill>
                <a:effectLst/>
                <a:uLnTx/>
                <a:uFillTx/>
                <a:latin typeface="Arial" charset="0"/>
                <a:ea typeface="ヒラギノ角ゴ ProN W3" charset="0"/>
                <a:sym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25</a:t>
            </a:fld>
            <a:endParaRPr kumimoji="0" lang="es-ES" sz="2000" b="0" i="0" u="none" strike="noStrike" kern="1200" cap="none" spc="0" normalizeH="0" baseline="0" noProof="0" dirty="0">
              <a:ln>
                <a:noFill/>
              </a:ln>
              <a:solidFill>
                <a:srgbClr val="000000"/>
              </a:solidFill>
              <a:effectLst/>
              <a:uLnTx/>
              <a:uFillTx/>
              <a:latin typeface="Arial" charset="0"/>
              <a:ea typeface="ヒラギノ角ゴ ProN W3" charset="0"/>
              <a:sym typeface="Arial" charset="0"/>
            </a:endParaRPr>
          </a:p>
        </p:txBody>
      </p:sp>
      <p:sp>
        <p:nvSpPr>
          <p:cNvPr id="14" name="Rectángulo 13">
            <a:extLst>
              <a:ext uri="{FF2B5EF4-FFF2-40B4-BE49-F238E27FC236}">
                <a16:creationId xmlns:a16="http://schemas.microsoft.com/office/drawing/2014/main" id="{2A1541C3-9E89-47C4-ABBB-8B377FB7C0A1}"/>
              </a:ext>
            </a:extLst>
          </p:cNvPr>
          <p:cNvSpPr/>
          <p:nvPr/>
        </p:nvSpPr>
        <p:spPr>
          <a:xfrm>
            <a:off x="107504" y="6597352"/>
            <a:ext cx="5194126" cy="307777"/>
          </a:xfrm>
          <a:prstGeom prst="rect">
            <a:avLst/>
          </a:prstGeom>
        </p:spPr>
        <p:txBody>
          <a:bodyPr wrap="square">
            <a:spAutoFit/>
          </a:bodyPr>
          <a:lstStyle/>
          <a:p>
            <a:r>
              <a:rPr lang="en-GB" sz="1400" i="1" dirty="0">
                <a:solidFill>
                  <a:schemeClr val="accent5">
                    <a:lumMod val="20000"/>
                    <a:lumOff val="80000"/>
                  </a:schemeClr>
                </a:solidFill>
                <a:latin typeface="Source Sans Pro"/>
              </a:rPr>
              <a:t>14</a:t>
            </a:r>
            <a:r>
              <a:rPr lang="en-GB" sz="1400" i="1" baseline="30000" dirty="0">
                <a:solidFill>
                  <a:schemeClr val="accent5">
                    <a:lumMod val="20000"/>
                    <a:lumOff val="80000"/>
                  </a:schemeClr>
                </a:solidFill>
                <a:latin typeface="Source Sans Pro"/>
              </a:rPr>
              <a:t>th</a:t>
            </a:r>
            <a:r>
              <a:rPr lang="en-GB" sz="1400" i="1" dirty="0">
                <a:solidFill>
                  <a:schemeClr val="accent5">
                    <a:lumMod val="20000"/>
                    <a:lumOff val="80000"/>
                  </a:schemeClr>
                </a:solidFill>
                <a:latin typeface="Source Sans Pro"/>
              </a:rPr>
              <a:t> Scheduling for Large Scale Workshop</a:t>
            </a:r>
          </a:p>
        </p:txBody>
      </p:sp>
      <p:grpSp>
        <p:nvGrpSpPr>
          <p:cNvPr id="11" name="Grupo 10">
            <a:extLst>
              <a:ext uri="{FF2B5EF4-FFF2-40B4-BE49-F238E27FC236}">
                <a16:creationId xmlns:a16="http://schemas.microsoft.com/office/drawing/2014/main" id="{1429DBBF-A910-4388-B1F2-32268C1C62D0}"/>
              </a:ext>
            </a:extLst>
          </p:cNvPr>
          <p:cNvGrpSpPr/>
          <p:nvPr/>
        </p:nvGrpSpPr>
        <p:grpSpPr>
          <a:xfrm>
            <a:off x="0" y="7975"/>
            <a:ext cx="9134475" cy="790575"/>
            <a:chOff x="4762" y="3033712"/>
            <a:chExt cx="9134475" cy="790575"/>
          </a:xfrm>
        </p:grpSpPr>
        <p:pic>
          <p:nvPicPr>
            <p:cNvPr id="15" name="Imagen 14">
              <a:extLst>
                <a:ext uri="{FF2B5EF4-FFF2-40B4-BE49-F238E27FC236}">
                  <a16:creationId xmlns:a16="http://schemas.microsoft.com/office/drawing/2014/main" id="{6ED524CE-1C17-4AB2-9AE5-C225BEEF79CB}"/>
                </a:ext>
              </a:extLst>
            </p:cNvPr>
            <p:cNvPicPr>
              <a:picLocks noChangeAspect="1"/>
            </p:cNvPicPr>
            <p:nvPr/>
          </p:nvPicPr>
          <p:blipFill>
            <a:blip r:embed="rId6"/>
            <a:stretch>
              <a:fillRect/>
            </a:stretch>
          </p:blipFill>
          <p:spPr>
            <a:xfrm>
              <a:off x="4762" y="3033712"/>
              <a:ext cx="9134475" cy="790575"/>
            </a:xfrm>
            <a:prstGeom prst="rect">
              <a:avLst/>
            </a:prstGeom>
          </p:spPr>
        </p:pic>
        <p:pic>
          <p:nvPicPr>
            <p:cNvPr id="16" name="Picture 10" descr="image.png">
              <a:extLst>
                <a:ext uri="{FF2B5EF4-FFF2-40B4-BE49-F238E27FC236}">
                  <a16:creationId xmlns:a16="http://schemas.microsoft.com/office/drawing/2014/main" id="{5CA18B2C-90D4-4114-AFC5-6B6B4EEE9257}"/>
                </a:ext>
              </a:extLst>
            </p:cNvPr>
            <p:cNvPicPr>
              <a:picLocks noChangeAspect="1"/>
            </p:cNvPicPr>
            <p:nvPr/>
          </p:nvPicPr>
          <p:blipFill>
            <a:blip r:embed="rId5" cstate="print"/>
            <a:srcRect/>
            <a:stretch>
              <a:fillRect/>
            </a:stretch>
          </p:blipFill>
          <p:spPr bwMode="auto">
            <a:xfrm>
              <a:off x="7400479" y="3111285"/>
              <a:ext cx="1415355" cy="561454"/>
            </a:xfrm>
            <a:prstGeom prst="rect">
              <a:avLst/>
            </a:prstGeom>
            <a:noFill/>
            <a:ln w="12700" cap="flat" cmpd="sng">
              <a:noFill/>
              <a:prstDash val="solid"/>
              <a:miter lim="0"/>
              <a:headEnd type="none" w="med" len="med"/>
              <a:tailEnd type="none" w="med" len="med"/>
            </a:ln>
            <a:effectLst/>
          </p:spPr>
        </p:pic>
      </p:grpSp>
      <p:sp>
        <p:nvSpPr>
          <p:cNvPr id="12" name="Título 1">
            <a:extLst>
              <a:ext uri="{FF2B5EF4-FFF2-40B4-BE49-F238E27FC236}">
                <a16:creationId xmlns:a16="http://schemas.microsoft.com/office/drawing/2014/main" id="{B7C54B72-2B9E-4F31-B4D1-26C002EAAF43}"/>
              </a:ext>
            </a:extLst>
          </p:cNvPr>
          <p:cNvSpPr txBox="1">
            <a:spLocks/>
          </p:cNvSpPr>
          <p:nvPr/>
        </p:nvSpPr>
        <p:spPr bwMode="auto">
          <a:xfrm>
            <a:off x="2843808" y="-162272"/>
            <a:ext cx="4583122" cy="847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800" tIns="50800" rIns="91440" bIns="50800" numCol="1" anchor="b" anchorCtr="0" compatLnSpc="1">
            <a:prstTxWarp prst="textNoShape">
              <a:avLst/>
            </a:prstTxWarp>
            <a:normAutofit/>
          </a:bodyPr>
          <a:lstStyle>
            <a:lvl1pPr marL="39688" indent="-39688" algn="l" rtl="0" eaLnBrk="1" fontAlgn="base" hangingPunct="1">
              <a:spcBef>
                <a:spcPct val="0"/>
              </a:spcBef>
              <a:spcAft>
                <a:spcPct val="0"/>
              </a:spcAft>
              <a:defRPr sz="2400">
                <a:solidFill>
                  <a:srgbClr val="FFFFFF"/>
                </a:solidFill>
                <a:latin typeface="+mj-lt"/>
                <a:ea typeface="+mj-ea"/>
                <a:cs typeface="+mj-cs"/>
                <a:sym typeface="Helvetica" charset="0"/>
              </a:defRPr>
            </a:lvl1pPr>
            <a:lvl2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2pPr>
            <a:lvl3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3pPr>
            <a:lvl4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4pPr>
            <a:lvl5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5pPr>
            <a:lvl6pPr marL="4968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6pPr>
            <a:lvl7pPr marL="9540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7pPr>
            <a:lvl8pPr marL="14112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8pPr>
            <a:lvl9pPr marL="18684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9pPr>
          </a:lstStyle>
          <a:p>
            <a:pPr marL="39688" marR="0" lvl="0" indent="-39688"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srgbClr val="FFFF00"/>
                </a:solidFill>
                <a:effectLst/>
                <a:uLnTx/>
                <a:uFillTx/>
                <a:latin typeface="Helvetica"/>
                <a:ea typeface="ヒラギノ角ゴ ProN W3"/>
                <a:sym typeface="Helvetica" charset="0"/>
              </a:rPr>
              <a:t>Application control</a:t>
            </a:r>
          </a:p>
        </p:txBody>
      </p:sp>
    </p:spTree>
    <p:extLst>
      <p:ext uri="{BB962C8B-B14F-4D97-AF65-F5344CB8AC3E}">
        <p14:creationId xmlns:p14="http://schemas.microsoft.com/office/powerpoint/2010/main" val="97253572"/>
      </p:ext>
    </p:extLst>
  </p:cSld>
  <p:clrMapOvr>
    <a:masterClrMapping/>
  </p:clrMapOvr>
  <p:transition advClick="0" advTm="15000">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Flex-MPI</a:t>
            </a:r>
            <a:endParaRPr lang="en-US" dirty="0"/>
          </a:p>
        </p:txBody>
      </p:sp>
      <p:grpSp>
        <p:nvGrpSpPr>
          <p:cNvPr id="5" name="Group 7"/>
          <p:cNvGrpSpPr>
            <a:grpSpLocks/>
          </p:cNvGrpSpPr>
          <p:nvPr/>
        </p:nvGrpSpPr>
        <p:grpSpPr bwMode="auto">
          <a:xfrm>
            <a:off x="0" y="-2232"/>
            <a:ext cx="9160744" cy="780232"/>
            <a:chOff x="-1" y="-1"/>
            <a:chExt cx="13028637" cy="1110749"/>
          </a:xfrm>
        </p:grpSpPr>
        <p:pic>
          <p:nvPicPr>
            <p:cNvPr id="6" name="Picture 8" descr="image.jpg"/>
            <p:cNvPicPr>
              <a:picLocks noChangeAspect="1"/>
            </p:cNvPicPr>
            <p:nvPr/>
          </p:nvPicPr>
          <p:blipFill>
            <a:blip r:embed="rId3" cstate="print"/>
            <a:srcRect/>
            <a:stretch>
              <a:fillRect/>
            </a:stretch>
          </p:blipFill>
          <p:spPr bwMode="auto">
            <a:xfrm>
              <a:off x="5494940" y="0"/>
              <a:ext cx="7533696" cy="1110748"/>
            </a:xfrm>
            <a:prstGeom prst="rect">
              <a:avLst/>
            </a:prstGeom>
            <a:noFill/>
            <a:ln w="12700" cap="flat" cmpd="sng">
              <a:noFill/>
              <a:prstDash val="solid"/>
              <a:miter lim="0"/>
              <a:headEnd type="none" w="med" len="med"/>
              <a:tailEnd type="none" w="med" len="med"/>
            </a:ln>
            <a:effectLst/>
          </p:spPr>
        </p:pic>
        <p:pic>
          <p:nvPicPr>
            <p:cNvPr id="7" name="Picture 9" descr="image.jpg"/>
            <p:cNvPicPr>
              <a:picLocks noChangeAspect="1"/>
            </p:cNvPicPr>
            <p:nvPr/>
          </p:nvPicPr>
          <p:blipFill>
            <a:blip r:embed="rId4" cstate="print"/>
            <a:srcRect/>
            <a:stretch>
              <a:fillRect/>
            </a:stretch>
          </p:blipFill>
          <p:spPr bwMode="auto">
            <a:xfrm>
              <a:off x="0" y="0"/>
              <a:ext cx="5630011" cy="1109159"/>
            </a:xfrm>
            <a:prstGeom prst="rect">
              <a:avLst/>
            </a:prstGeom>
            <a:noFill/>
            <a:ln w="12700" cap="flat" cmpd="sng">
              <a:noFill/>
              <a:prstDash val="solid"/>
              <a:miter lim="0"/>
              <a:headEnd type="none" w="med" len="med"/>
              <a:tailEnd type="none" w="med" len="med"/>
            </a:ln>
            <a:effectLst/>
          </p:spPr>
        </p:pic>
      </p:grpSp>
      <p:pic>
        <p:nvPicPr>
          <p:cNvPr id="8" name="Picture 10" descr="image.png"/>
          <p:cNvPicPr>
            <a:picLocks noChangeAspect="1"/>
          </p:cNvPicPr>
          <p:nvPr/>
        </p:nvPicPr>
        <p:blipFill>
          <a:blip r:embed="rId5" cstate="print"/>
          <a:srcRect/>
          <a:stretch>
            <a:fillRect/>
          </a:stretch>
        </p:blipFill>
        <p:spPr bwMode="auto">
          <a:xfrm>
            <a:off x="7400479" y="82600"/>
            <a:ext cx="1415355" cy="561454"/>
          </a:xfrm>
          <a:prstGeom prst="rect">
            <a:avLst/>
          </a:prstGeom>
          <a:noFill/>
          <a:ln w="12700" cap="flat" cmpd="sng">
            <a:noFill/>
            <a:prstDash val="solid"/>
            <a:miter lim="0"/>
            <a:headEnd type="none" w="med" len="med"/>
            <a:tailEnd type="none" w="med" len="med"/>
          </a:ln>
          <a:effectLst/>
        </p:spPr>
      </p:pic>
      <p:sp>
        <p:nvSpPr>
          <p:cNvPr id="10" name="Marcador de contenido 2">
            <a:extLst>
              <a:ext uri="{FF2B5EF4-FFF2-40B4-BE49-F238E27FC236}">
                <a16:creationId xmlns:a16="http://schemas.microsoft.com/office/drawing/2014/main" id="{DA3DB985-8DA9-4304-85E5-2F529A311650}"/>
              </a:ext>
            </a:extLst>
          </p:cNvPr>
          <p:cNvSpPr>
            <a:spLocks noGrp="1"/>
          </p:cNvSpPr>
          <p:nvPr>
            <p:ph idx="1"/>
          </p:nvPr>
        </p:nvSpPr>
        <p:spPr>
          <a:xfrm>
            <a:off x="215236" y="784188"/>
            <a:ext cx="4114800" cy="4965700"/>
          </a:xfrm>
        </p:spPr>
        <p:txBody>
          <a:bodyPr/>
          <a:lstStyle/>
          <a:p>
            <a:pPr>
              <a:lnSpc>
                <a:spcPct val="150000"/>
              </a:lnSpc>
            </a:pPr>
            <a:r>
              <a:rPr lang="en-US" sz="2200" dirty="0" err="1"/>
              <a:t>fLASHINg</a:t>
            </a:r>
            <a:endParaRPr lang="en-US" sz="2200" dirty="0"/>
          </a:p>
          <a:p>
            <a:pPr>
              <a:lnSpc>
                <a:spcPct val="150000"/>
              </a:lnSpc>
            </a:pPr>
            <a:endParaRPr lang="en-US" sz="2200" dirty="0"/>
          </a:p>
          <a:p>
            <a:pPr>
              <a:lnSpc>
                <a:spcPct val="150000"/>
              </a:lnSpc>
            </a:pPr>
            <a:endParaRPr lang="en-US" sz="2200" dirty="0"/>
          </a:p>
          <a:p>
            <a:pPr>
              <a:lnSpc>
                <a:spcPct val="150000"/>
              </a:lnSpc>
            </a:pPr>
            <a:endParaRPr lang="en-US" sz="2200" dirty="0"/>
          </a:p>
          <a:p>
            <a:pPr>
              <a:lnSpc>
                <a:spcPct val="150000"/>
              </a:lnSpc>
            </a:pPr>
            <a:endParaRPr lang="en-US" sz="2200" dirty="0"/>
          </a:p>
          <a:p>
            <a:pPr>
              <a:lnSpc>
                <a:spcPct val="150000"/>
              </a:lnSpc>
            </a:pPr>
            <a:r>
              <a:rPr lang="en-US" sz="2000" dirty="0"/>
              <a:t>Grafana</a:t>
            </a:r>
          </a:p>
          <a:p>
            <a:pPr>
              <a:lnSpc>
                <a:spcPct val="150000"/>
              </a:lnSpc>
            </a:pPr>
            <a:endParaRPr lang="en-US" sz="2000" dirty="0"/>
          </a:p>
        </p:txBody>
      </p:sp>
      <p:sp>
        <p:nvSpPr>
          <p:cNvPr id="13" name="Marcador de número de diapositiva 3">
            <a:extLst>
              <a:ext uri="{FF2B5EF4-FFF2-40B4-BE49-F238E27FC236}">
                <a16:creationId xmlns:a16="http://schemas.microsoft.com/office/drawing/2014/main" id="{EAA0C187-163A-4B9B-B554-699AF6AAAE66}"/>
              </a:ext>
            </a:extLst>
          </p:cNvPr>
          <p:cNvSpPr txBox="1">
            <a:spLocks/>
          </p:cNvSpPr>
          <p:nvPr/>
        </p:nvSpPr>
        <p:spPr>
          <a:xfrm>
            <a:off x="7749034" y="6540004"/>
            <a:ext cx="2133600" cy="365125"/>
          </a:xfrm>
        </p:spPr>
        <p:txBody>
          <a:bodyPr/>
          <a:lstStyle>
            <a:defPPr>
              <a:defRPr lang="en-US"/>
            </a:defPPr>
            <a:lvl1pPr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5pPr>
            <a:lvl6pPr marL="22860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6pPr>
            <a:lvl7pPr marL="27432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7pPr>
            <a:lvl8pPr marL="32004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8pPr>
            <a:lvl9pPr marL="36576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132FADFE-3B8F-471C-ABF0-DBC7717ECBBC}" type="slidenum">
              <a:rPr kumimoji="0" lang="es-ES" sz="2000" b="0" i="0" u="none" strike="noStrike" kern="1200" cap="none" spc="0" normalizeH="0" baseline="0" noProof="0" smtClean="0">
                <a:ln>
                  <a:noFill/>
                </a:ln>
                <a:solidFill>
                  <a:srgbClr val="000000"/>
                </a:solidFill>
                <a:effectLst/>
                <a:uLnTx/>
                <a:uFillTx/>
                <a:latin typeface="Arial" charset="0"/>
                <a:ea typeface="ヒラギノ角ゴ ProN W3" charset="0"/>
                <a:sym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26</a:t>
            </a:fld>
            <a:endParaRPr kumimoji="0" lang="es-ES" sz="2000" b="0" i="0" u="none" strike="noStrike" kern="1200" cap="none" spc="0" normalizeH="0" baseline="0" noProof="0" dirty="0">
              <a:ln>
                <a:noFill/>
              </a:ln>
              <a:solidFill>
                <a:srgbClr val="000000"/>
              </a:solidFill>
              <a:effectLst/>
              <a:uLnTx/>
              <a:uFillTx/>
              <a:latin typeface="Arial" charset="0"/>
              <a:ea typeface="ヒラギノ角ゴ ProN W3" charset="0"/>
              <a:sym typeface="Arial" charset="0"/>
            </a:endParaRPr>
          </a:p>
        </p:txBody>
      </p:sp>
      <p:sp>
        <p:nvSpPr>
          <p:cNvPr id="14" name="Rectángulo 13">
            <a:extLst>
              <a:ext uri="{FF2B5EF4-FFF2-40B4-BE49-F238E27FC236}">
                <a16:creationId xmlns:a16="http://schemas.microsoft.com/office/drawing/2014/main" id="{2A1541C3-9E89-47C4-ABBB-8B377FB7C0A1}"/>
              </a:ext>
            </a:extLst>
          </p:cNvPr>
          <p:cNvSpPr/>
          <p:nvPr/>
        </p:nvSpPr>
        <p:spPr>
          <a:xfrm>
            <a:off x="107504" y="6597352"/>
            <a:ext cx="5194126" cy="307777"/>
          </a:xfrm>
          <a:prstGeom prst="rect">
            <a:avLst/>
          </a:prstGeom>
        </p:spPr>
        <p:txBody>
          <a:bodyPr wrap="square">
            <a:spAutoFit/>
          </a:bodyPr>
          <a:lstStyle/>
          <a:p>
            <a:r>
              <a:rPr lang="en-GB" sz="1400" i="1" dirty="0">
                <a:solidFill>
                  <a:schemeClr val="accent5">
                    <a:lumMod val="20000"/>
                    <a:lumOff val="80000"/>
                  </a:schemeClr>
                </a:solidFill>
                <a:latin typeface="Source Sans Pro"/>
              </a:rPr>
              <a:t>14</a:t>
            </a:r>
            <a:r>
              <a:rPr lang="en-GB" sz="1400" i="1" baseline="30000" dirty="0">
                <a:solidFill>
                  <a:schemeClr val="accent5">
                    <a:lumMod val="20000"/>
                    <a:lumOff val="80000"/>
                  </a:schemeClr>
                </a:solidFill>
                <a:latin typeface="Source Sans Pro"/>
              </a:rPr>
              <a:t>th</a:t>
            </a:r>
            <a:r>
              <a:rPr lang="en-GB" sz="1400" i="1" dirty="0">
                <a:solidFill>
                  <a:schemeClr val="accent5">
                    <a:lumMod val="20000"/>
                    <a:lumOff val="80000"/>
                  </a:schemeClr>
                </a:solidFill>
                <a:latin typeface="Source Sans Pro"/>
              </a:rPr>
              <a:t> Scheduling for Large Scale Workshop</a:t>
            </a:r>
          </a:p>
        </p:txBody>
      </p:sp>
      <p:grpSp>
        <p:nvGrpSpPr>
          <p:cNvPr id="11" name="Grupo 10">
            <a:extLst>
              <a:ext uri="{FF2B5EF4-FFF2-40B4-BE49-F238E27FC236}">
                <a16:creationId xmlns:a16="http://schemas.microsoft.com/office/drawing/2014/main" id="{1429DBBF-A910-4388-B1F2-32268C1C62D0}"/>
              </a:ext>
            </a:extLst>
          </p:cNvPr>
          <p:cNvGrpSpPr/>
          <p:nvPr/>
        </p:nvGrpSpPr>
        <p:grpSpPr>
          <a:xfrm>
            <a:off x="0" y="7975"/>
            <a:ext cx="9134475" cy="790575"/>
            <a:chOff x="4762" y="3033712"/>
            <a:chExt cx="9134475" cy="790575"/>
          </a:xfrm>
        </p:grpSpPr>
        <p:pic>
          <p:nvPicPr>
            <p:cNvPr id="15" name="Imagen 14">
              <a:extLst>
                <a:ext uri="{FF2B5EF4-FFF2-40B4-BE49-F238E27FC236}">
                  <a16:creationId xmlns:a16="http://schemas.microsoft.com/office/drawing/2014/main" id="{6ED524CE-1C17-4AB2-9AE5-C225BEEF79CB}"/>
                </a:ext>
              </a:extLst>
            </p:cNvPr>
            <p:cNvPicPr>
              <a:picLocks noChangeAspect="1"/>
            </p:cNvPicPr>
            <p:nvPr/>
          </p:nvPicPr>
          <p:blipFill>
            <a:blip r:embed="rId6"/>
            <a:stretch>
              <a:fillRect/>
            </a:stretch>
          </p:blipFill>
          <p:spPr>
            <a:xfrm>
              <a:off x="4762" y="3033712"/>
              <a:ext cx="9134475" cy="790575"/>
            </a:xfrm>
            <a:prstGeom prst="rect">
              <a:avLst/>
            </a:prstGeom>
          </p:spPr>
        </p:pic>
        <p:pic>
          <p:nvPicPr>
            <p:cNvPr id="16" name="Picture 10" descr="image.png">
              <a:extLst>
                <a:ext uri="{FF2B5EF4-FFF2-40B4-BE49-F238E27FC236}">
                  <a16:creationId xmlns:a16="http://schemas.microsoft.com/office/drawing/2014/main" id="{5CA18B2C-90D4-4114-AFC5-6B6B4EEE9257}"/>
                </a:ext>
              </a:extLst>
            </p:cNvPr>
            <p:cNvPicPr>
              <a:picLocks noChangeAspect="1"/>
            </p:cNvPicPr>
            <p:nvPr/>
          </p:nvPicPr>
          <p:blipFill>
            <a:blip r:embed="rId5" cstate="print"/>
            <a:srcRect/>
            <a:stretch>
              <a:fillRect/>
            </a:stretch>
          </p:blipFill>
          <p:spPr bwMode="auto">
            <a:xfrm>
              <a:off x="7400479" y="3111285"/>
              <a:ext cx="1415355" cy="561454"/>
            </a:xfrm>
            <a:prstGeom prst="rect">
              <a:avLst/>
            </a:prstGeom>
            <a:noFill/>
            <a:ln w="12700" cap="flat" cmpd="sng">
              <a:noFill/>
              <a:prstDash val="solid"/>
              <a:miter lim="0"/>
              <a:headEnd type="none" w="med" len="med"/>
              <a:tailEnd type="none" w="med" len="med"/>
            </a:ln>
            <a:effectLst/>
          </p:spPr>
        </p:pic>
      </p:grpSp>
      <p:sp>
        <p:nvSpPr>
          <p:cNvPr id="12" name="Título 1">
            <a:extLst>
              <a:ext uri="{FF2B5EF4-FFF2-40B4-BE49-F238E27FC236}">
                <a16:creationId xmlns:a16="http://schemas.microsoft.com/office/drawing/2014/main" id="{B7C54B72-2B9E-4F31-B4D1-26C002EAAF43}"/>
              </a:ext>
            </a:extLst>
          </p:cNvPr>
          <p:cNvSpPr txBox="1">
            <a:spLocks/>
          </p:cNvSpPr>
          <p:nvPr/>
        </p:nvSpPr>
        <p:spPr bwMode="auto">
          <a:xfrm>
            <a:off x="3177107" y="-162272"/>
            <a:ext cx="4583122" cy="847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800" tIns="50800" rIns="91440" bIns="50800" numCol="1" anchor="b" anchorCtr="0" compatLnSpc="1">
            <a:prstTxWarp prst="textNoShape">
              <a:avLst/>
            </a:prstTxWarp>
            <a:normAutofit/>
          </a:bodyPr>
          <a:lstStyle>
            <a:lvl1pPr marL="39688" indent="-39688" algn="l" rtl="0" eaLnBrk="1" fontAlgn="base" hangingPunct="1">
              <a:spcBef>
                <a:spcPct val="0"/>
              </a:spcBef>
              <a:spcAft>
                <a:spcPct val="0"/>
              </a:spcAft>
              <a:defRPr sz="2400">
                <a:solidFill>
                  <a:srgbClr val="FFFFFF"/>
                </a:solidFill>
                <a:latin typeface="+mj-lt"/>
                <a:ea typeface="+mj-ea"/>
                <a:cs typeface="+mj-cs"/>
                <a:sym typeface="Helvetica" charset="0"/>
              </a:defRPr>
            </a:lvl1pPr>
            <a:lvl2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2pPr>
            <a:lvl3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3pPr>
            <a:lvl4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4pPr>
            <a:lvl5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5pPr>
            <a:lvl6pPr marL="4968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6pPr>
            <a:lvl7pPr marL="9540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7pPr>
            <a:lvl8pPr marL="14112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8pPr>
            <a:lvl9pPr marL="18684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9pPr>
          </a:lstStyle>
          <a:p>
            <a:pPr marL="39688" marR="0" lvl="0" indent="-39688"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srgbClr val="FFFF00"/>
                </a:solidFill>
                <a:effectLst/>
                <a:uLnTx/>
                <a:uFillTx/>
                <a:latin typeface="Helvetica"/>
                <a:ea typeface="ヒラギノ角ゴ ProN W3"/>
                <a:sym typeface="Helvetica" charset="0"/>
              </a:rPr>
              <a:t>Visualization</a:t>
            </a:r>
          </a:p>
        </p:txBody>
      </p:sp>
      <p:sp>
        <p:nvSpPr>
          <p:cNvPr id="17" name="Marcador de contenido 2">
            <a:extLst>
              <a:ext uri="{FF2B5EF4-FFF2-40B4-BE49-F238E27FC236}">
                <a16:creationId xmlns:a16="http://schemas.microsoft.com/office/drawing/2014/main" id="{D773A2F2-0A64-4B1A-AFEC-F17B9FFB1BA2}"/>
              </a:ext>
            </a:extLst>
          </p:cNvPr>
          <p:cNvSpPr txBox="1">
            <a:spLocks/>
          </p:cNvSpPr>
          <p:nvPr/>
        </p:nvSpPr>
        <p:spPr bwMode="auto">
          <a:xfrm>
            <a:off x="4705672" y="1124744"/>
            <a:ext cx="4114800" cy="4965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800" tIns="50800" rIns="91440" bIns="50800" numCol="1" anchor="t" anchorCtr="0" compatLnSpc="1">
            <a:prstTxWarp prst="textNoShape">
              <a:avLst/>
            </a:prstTxWarp>
          </a:bodyPr>
          <a:lstStyle>
            <a:lvl1pPr marL="312738" indent="-273050" algn="l" rtl="0" eaLnBrk="1" fontAlgn="base" hangingPunct="1">
              <a:spcBef>
                <a:spcPts val="1200"/>
              </a:spcBef>
              <a:spcAft>
                <a:spcPct val="0"/>
              </a:spcAft>
              <a:buClr>
                <a:srgbClr val="727CA3"/>
              </a:buClr>
              <a:buSzPct val="75000"/>
              <a:buFont typeface="Wingdings 3" charset="0"/>
              <a:buChar char="}"/>
              <a:defRPr>
                <a:solidFill>
                  <a:schemeClr val="tx1"/>
                </a:solidFill>
                <a:latin typeface="+mn-lt"/>
                <a:ea typeface="+mn-ea"/>
                <a:cs typeface="+mn-cs"/>
                <a:sym typeface="Helvetica" charset="0"/>
              </a:defRPr>
            </a:lvl1pPr>
            <a:lvl2pPr marL="536575" indent="-273050" algn="l" rtl="0" eaLnBrk="1" fontAlgn="base" hangingPunct="1">
              <a:spcBef>
                <a:spcPts val="400"/>
              </a:spcBef>
              <a:spcAft>
                <a:spcPct val="0"/>
              </a:spcAft>
              <a:buSzPct val="75000"/>
              <a:buFont typeface="Wingdings 3" charset="0"/>
              <a:buChar char="}"/>
              <a:defRPr sz="1600">
                <a:solidFill>
                  <a:srgbClr val="343434"/>
                </a:solidFill>
                <a:latin typeface="+mn-lt"/>
                <a:ea typeface="+mn-ea"/>
                <a:cs typeface="+mn-cs"/>
                <a:sym typeface="Helvetica" charset="0"/>
              </a:defRPr>
            </a:lvl2pPr>
            <a:lvl3pPr marL="811213" indent="-228600" algn="l" rtl="0" eaLnBrk="1" fontAlgn="base" hangingPunct="1">
              <a:spcBef>
                <a:spcPts val="100"/>
              </a:spcBef>
              <a:spcAft>
                <a:spcPct val="0"/>
              </a:spcAft>
              <a:buSzPct val="75000"/>
              <a:buFont typeface="Wingdings 3" charset="0"/>
              <a:buChar char="}"/>
              <a:defRPr sz="1600">
                <a:solidFill>
                  <a:srgbClr val="676767"/>
                </a:solidFill>
                <a:latin typeface="+mn-lt"/>
                <a:ea typeface="+mn-ea"/>
                <a:cs typeface="+mn-cs"/>
                <a:sym typeface="Helvetica" charset="0"/>
              </a:defRPr>
            </a:lvl3pPr>
            <a:lvl4pPr marL="1085850" indent="-228600" algn="l" rtl="0" eaLnBrk="1" fontAlgn="base" hangingPunct="1">
              <a:spcBef>
                <a:spcPts val="100"/>
              </a:spcBef>
              <a:spcAft>
                <a:spcPct val="0"/>
              </a:spcAft>
              <a:buClr>
                <a:srgbClr val="8BA2B4"/>
              </a:buClr>
              <a:buSzPct val="69000"/>
              <a:buFont typeface="Wingdings" charset="0"/>
              <a:buChar char="¨"/>
              <a:defRPr sz="1400">
                <a:solidFill>
                  <a:schemeClr val="tx1"/>
                </a:solidFill>
                <a:latin typeface="+mn-lt"/>
                <a:ea typeface="+mn-ea"/>
                <a:cs typeface="+mn-cs"/>
                <a:sym typeface="Helvetica" charset="0"/>
              </a:defRPr>
            </a:lvl4pPr>
            <a:lvl5pPr marL="1360488" indent="-228600" algn="l" rtl="0" eaLnBrk="1" fontAlgn="base" hangingPunct="1">
              <a:spcBef>
                <a:spcPts val="500"/>
              </a:spcBef>
              <a:spcAft>
                <a:spcPct val="0"/>
              </a:spcAft>
              <a:buClr>
                <a:srgbClr val="9FB8CD"/>
              </a:buClr>
              <a:buSzPct val="69000"/>
              <a:buFont typeface="Wingdings" charset="0"/>
              <a:buChar char="¨"/>
              <a:defRPr sz="1400">
                <a:solidFill>
                  <a:schemeClr val="tx1"/>
                </a:solidFill>
                <a:latin typeface="+mn-lt"/>
                <a:ea typeface="+mn-ea"/>
                <a:cs typeface="+mn-cs"/>
                <a:sym typeface="Helvetica" charset="0"/>
              </a:defRPr>
            </a:lvl5pPr>
            <a:lvl6pPr marL="1817688" indent="-228600" algn="l" rtl="0" eaLnBrk="1" fontAlgn="base" hangingPunct="1">
              <a:spcBef>
                <a:spcPts val="500"/>
              </a:spcBef>
              <a:spcAft>
                <a:spcPct val="0"/>
              </a:spcAft>
              <a:buClr>
                <a:srgbClr val="9FB8CD"/>
              </a:buClr>
              <a:buSzPct val="69000"/>
              <a:buFont typeface="Wingdings" charset="2"/>
              <a:buChar char="¨"/>
              <a:defRPr sz="1400">
                <a:solidFill>
                  <a:schemeClr val="tx1"/>
                </a:solidFill>
                <a:latin typeface="+mn-lt"/>
                <a:ea typeface="+mn-ea"/>
                <a:cs typeface="+mn-cs"/>
                <a:sym typeface="Helvetica" charset="0"/>
              </a:defRPr>
            </a:lvl6pPr>
            <a:lvl7pPr marL="2274888" indent="-228600" algn="l" rtl="0" eaLnBrk="1" fontAlgn="base" hangingPunct="1">
              <a:spcBef>
                <a:spcPts val="500"/>
              </a:spcBef>
              <a:spcAft>
                <a:spcPct val="0"/>
              </a:spcAft>
              <a:buClr>
                <a:srgbClr val="9FB8CD"/>
              </a:buClr>
              <a:buSzPct val="69000"/>
              <a:buFont typeface="Wingdings" charset="2"/>
              <a:buChar char="¨"/>
              <a:defRPr sz="1400">
                <a:solidFill>
                  <a:schemeClr val="tx1"/>
                </a:solidFill>
                <a:latin typeface="+mn-lt"/>
                <a:ea typeface="+mn-ea"/>
                <a:cs typeface="+mn-cs"/>
                <a:sym typeface="Helvetica" charset="0"/>
              </a:defRPr>
            </a:lvl7pPr>
            <a:lvl8pPr marL="2732088" indent="-228600" algn="l" rtl="0" eaLnBrk="1" fontAlgn="base" hangingPunct="1">
              <a:spcBef>
                <a:spcPts val="500"/>
              </a:spcBef>
              <a:spcAft>
                <a:spcPct val="0"/>
              </a:spcAft>
              <a:buClr>
                <a:srgbClr val="9FB8CD"/>
              </a:buClr>
              <a:buSzPct val="69000"/>
              <a:buFont typeface="Wingdings" charset="2"/>
              <a:buChar char="¨"/>
              <a:defRPr sz="1400">
                <a:solidFill>
                  <a:schemeClr val="tx1"/>
                </a:solidFill>
                <a:latin typeface="+mn-lt"/>
                <a:ea typeface="+mn-ea"/>
                <a:cs typeface="+mn-cs"/>
                <a:sym typeface="Helvetica" charset="0"/>
              </a:defRPr>
            </a:lvl8pPr>
            <a:lvl9pPr marL="3189288" indent="-228600" algn="l" rtl="0" eaLnBrk="1" fontAlgn="base" hangingPunct="1">
              <a:spcBef>
                <a:spcPts val="500"/>
              </a:spcBef>
              <a:spcAft>
                <a:spcPct val="0"/>
              </a:spcAft>
              <a:buClr>
                <a:srgbClr val="9FB8CD"/>
              </a:buClr>
              <a:buSzPct val="69000"/>
              <a:buFont typeface="Wingdings" charset="2"/>
              <a:buChar char="¨"/>
              <a:defRPr sz="1400">
                <a:solidFill>
                  <a:schemeClr val="tx1"/>
                </a:solidFill>
                <a:latin typeface="+mn-lt"/>
                <a:ea typeface="+mn-ea"/>
                <a:cs typeface="+mn-cs"/>
                <a:sym typeface="Helvetica" charset="0"/>
              </a:defRPr>
            </a:lvl9pPr>
          </a:lstStyle>
          <a:p>
            <a:pPr>
              <a:lnSpc>
                <a:spcPct val="150000"/>
              </a:lnSpc>
            </a:pPr>
            <a:endParaRPr lang="en-US" sz="2200" kern="0" dirty="0"/>
          </a:p>
        </p:txBody>
      </p:sp>
      <p:pic>
        <p:nvPicPr>
          <p:cNvPr id="4" name="Imagen 3">
            <a:extLst>
              <a:ext uri="{FF2B5EF4-FFF2-40B4-BE49-F238E27FC236}">
                <a16:creationId xmlns:a16="http://schemas.microsoft.com/office/drawing/2014/main" id="{AA751251-FCD5-4101-A846-66D5B8FED916}"/>
              </a:ext>
            </a:extLst>
          </p:cNvPr>
          <p:cNvPicPr>
            <a:picLocks noChangeAspect="1"/>
          </p:cNvPicPr>
          <p:nvPr/>
        </p:nvPicPr>
        <p:blipFill>
          <a:blip r:embed="rId7"/>
          <a:stretch>
            <a:fillRect/>
          </a:stretch>
        </p:blipFill>
        <p:spPr>
          <a:xfrm>
            <a:off x="2244145" y="3726775"/>
            <a:ext cx="5395825" cy="2808627"/>
          </a:xfrm>
          <a:prstGeom prst="rect">
            <a:avLst/>
          </a:prstGeom>
        </p:spPr>
      </p:pic>
      <p:pic>
        <p:nvPicPr>
          <p:cNvPr id="20" name="Imagen 19">
            <a:extLst>
              <a:ext uri="{FF2B5EF4-FFF2-40B4-BE49-F238E27FC236}">
                <a16:creationId xmlns:a16="http://schemas.microsoft.com/office/drawing/2014/main" id="{EB3A4DDC-7D7E-4D4B-BFD9-8A3CB302566D}"/>
              </a:ext>
            </a:extLst>
          </p:cNvPr>
          <p:cNvPicPr>
            <a:picLocks noChangeAspect="1"/>
          </p:cNvPicPr>
          <p:nvPr/>
        </p:nvPicPr>
        <p:blipFill>
          <a:blip r:embed="rId8"/>
          <a:stretch>
            <a:fillRect/>
          </a:stretch>
        </p:blipFill>
        <p:spPr>
          <a:xfrm>
            <a:off x="226270" y="1329844"/>
            <a:ext cx="4212059" cy="2171164"/>
          </a:xfrm>
          <a:prstGeom prst="rect">
            <a:avLst/>
          </a:prstGeom>
        </p:spPr>
      </p:pic>
      <p:pic>
        <p:nvPicPr>
          <p:cNvPr id="22" name="Imagen 21">
            <a:extLst>
              <a:ext uri="{FF2B5EF4-FFF2-40B4-BE49-F238E27FC236}">
                <a16:creationId xmlns:a16="http://schemas.microsoft.com/office/drawing/2014/main" id="{5B1EC320-0DA1-4C28-849B-944951A3F76E}"/>
              </a:ext>
            </a:extLst>
          </p:cNvPr>
          <p:cNvPicPr>
            <a:picLocks noChangeAspect="1"/>
          </p:cNvPicPr>
          <p:nvPr/>
        </p:nvPicPr>
        <p:blipFill>
          <a:blip r:embed="rId9"/>
          <a:stretch>
            <a:fillRect/>
          </a:stretch>
        </p:blipFill>
        <p:spPr>
          <a:xfrm>
            <a:off x="4983647" y="1316372"/>
            <a:ext cx="3466728" cy="1789022"/>
          </a:xfrm>
          <a:prstGeom prst="rect">
            <a:avLst/>
          </a:prstGeom>
        </p:spPr>
      </p:pic>
    </p:spTree>
    <p:extLst>
      <p:ext uri="{BB962C8B-B14F-4D97-AF65-F5344CB8AC3E}">
        <p14:creationId xmlns:p14="http://schemas.microsoft.com/office/powerpoint/2010/main" val="3112749336"/>
      </p:ext>
    </p:extLst>
  </p:cSld>
  <p:clrMapOvr>
    <a:masterClrMapping/>
  </p:clrMapOvr>
  <p:transition advClick="0" advTm="15000">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0" descr="image.png"/>
          <p:cNvPicPr>
            <a:picLocks noChangeAspect="1"/>
          </p:cNvPicPr>
          <p:nvPr/>
        </p:nvPicPr>
        <p:blipFill>
          <a:blip r:embed="rId3" cstate="print"/>
          <a:srcRect/>
          <a:stretch>
            <a:fillRect/>
          </a:stretch>
        </p:blipFill>
        <p:spPr bwMode="auto">
          <a:xfrm>
            <a:off x="7400479" y="82600"/>
            <a:ext cx="1415355" cy="561454"/>
          </a:xfrm>
          <a:prstGeom prst="rect">
            <a:avLst/>
          </a:prstGeom>
          <a:noFill/>
          <a:ln w="12700" cap="flat" cmpd="sng">
            <a:noFill/>
            <a:prstDash val="solid"/>
            <a:miter lim="0"/>
            <a:headEnd type="none" w="med" len="med"/>
            <a:tailEnd type="none" w="med" len="med"/>
          </a:ln>
          <a:effectLst/>
        </p:spPr>
      </p:pic>
      <p:sp>
        <p:nvSpPr>
          <p:cNvPr id="10" name="Marcador de contenido 2">
            <a:extLst>
              <a:ext uri="{FF2B5EF4-FFF2-40B4-BE49-F238E27FC236}">
                <a16:creationId xmlns:a16="http://schemas.microsoft.com/office/drawing/2014/main" id="{DA3DB985-8DA9-4304-85E5-2F529A311650}"/>
              </a:ext>
            </a:extLst>
          </p:cNvPr>
          <p:cNvSpPr>
            <a:spLocks noGrp="1"/>
          </p:cNvSpPr>
          <p:nvPr>
            <p:ph idx="1"/>
          </p:nvPr>
        </p:nvSpPr>
        <p:spPr>
          <a:xfrm>
            <a:off x="457200" y="1143000"/>
            <a:ext cx="8229600" cy="4965700"/>
          </a:xfrm>
        </p:spPr>
        <p:txBody>
          <a:bodyPr/>
          <a:lstStyle/>
          <a:p>
            <a:r>
              <a:rPr lang="en-GB" sz="2400" dirty="0">
                <a:solidFill>
                  <a:schemeClr val="accent5"/>
                </a:solidFill>
              </a:rPr>
              <a:t>Introduction</a:t>
            </a:r>
          </a:p>
          <a:p>
            <a:r>
              <a:rPr lang="en-GB" sz="2400" dirty="0">
                <a:solidFill>
                  <a:schemeClr val="accent5"/>
                </a:solidFill>
              </a:rPr>
              <a:t>System architecture</a:t>
            </a:r>
          </a:p>
          <a:p>
            <a:pPr lvl="1"/>
            <a:r>
              <a:rPr lang="en-GB" sz="2200" dirty="0">
                <a:solidFill>
                  <a:schemeClr val="accent5"/>
                </a:solidFill>
              </a:rPr>
              <a:t>Overview</a:t>
            </a:r>
          </a:p>
          <a:p>
            <a:pPr lvl="1"/>
            <a:r>
              <a:rPr lang="en-GB" sz="2200" dirty="0" err="1">
                <a:solidFill>
                  <a:schemeClr val="accent5"/>
                </a:solidFill>
              </a:rPr>
              <a:t>DaeMon</a:t>
            </a:r>
            <a:r>
              <a:rPr lang="en-GB" sz="2200" dirty="0">
                <a:solidFill>
                  <a:schemeClr val="accent5"/>
                </a:solidFill>
              </a:rPr>
              <a:t> Monitor</a:t>
            </a:r>
          </a:p>
          <a:p>
            <a:pPr lvl="1"/>
            <a:r>
              <a:rPr lang="en-GB" sz="2200" dirty="0">
                <a:solidFill>
                  <a:schemeClr val="accent5"/>
                </a:solidFill>
              </a:rPr>
              <a:t>Application Control</a:t>
            </a:r>
          </a:p>
          <a:p>
            <a:r>
              <a:rPr lang="en-GB" sz="2400" dirty="0"/>
              <a:t>Evaluation</a:t>
            </a:r>
          </a:p>
          <a:p>
            <a:r>
              <a:rPr lang="en-GB" sz="2400" dirty="0">
                <a:solidFill>
                  <a:schemeClr val="accent5"/>
                </a:solidFill>
              </a:rPr>
              <a:t>Conclusions &amp; future works</a:t>
            </a:r>
            <a:endParaRPr lang="en-GB" sz="2200" dirty="0">
              <a:solidFill>
                <a:schemeClr val="accent5"/>
              </a:solidFill>
            </a:endParaRPr>
          </a:p>
        </p:txBody>
      </p:sp>
      <p:sp>
        <p:nvSpPr>
          <p:cNvPr id="13" name="Marcador de número de diapositiva 3">
            <a:extLst>
              <a:ext uri="{FF2B5EF4-FFF2-40B4-BE49-F238E27FC236}">
                <a16:creationId xmlns:a16="http://schemas.microsoft.com/office/drawing/2014/main" id="{EAA0C187-163A-4B9B-B554-699AF6AAAE66}"/>
              </a:ext>
            </a:extLst>
          </p:cNvPr>
          <p:cNvSpPr txBox="1">
            <a:spLocks/>
          </p:cNvSpPr>
          <p:nvPr/>
        </p:nvSpPr>
        <p:spPr>
          <a:xfrm>
            <a:off x="7749034" y="6540004"/>
            <a:ext cx="2133600" cy="365125"/>
          </a:xfrm>
        </p:spPr>
        <p:txBody>
          <a:bodyPr/>
          <a:lstStyle>
            <a:defPPr>
              <a:defRPr lang="en-US"/>
            </a:defPPr>
            <a:lvl1pPr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5pPr>
            <a:lvl6pPr marL="22860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6pPr>
            <a:lvl7pPr marL="27432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7pPr>
            <a:lvl8pPr marL="32004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8pPr>
            <a:lvl9pPr marL="36576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132FADFE-3B8F-471C-ABF0-DBC7717ECBBC}" type="slidenum">
              <a:rPr kumimoji="0" lang="en-GB" sz="2000" b="0" i="0" u="none" strike="noStrike" kern="1200" cap="none" spc="0" normalizeH="0" baseline="0" smtClean="0">
                <a:ln>
                  <a:noFill/>
                </a:ln>
                <a:solidFill>
                  <a:srgbClr val="000000"/>
                </a:solidFill>
                <a:effectLst/>
                <a:uLnTx/>
                <a:uFillTx/>
                <a:latin typeface="Arial" charset="0"/>
                <a:ea typeface="ヒラギノ角ゴ ProN W3" charset="0"/>
                <a:sym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27</a:t>
            </a:fld>
            <a:endParaRPr kumimoji="0" lang="en-GB" sz="2000" b="0" i="0" u="none" strike="noStrike" kern="1200" cap="none" spc="0" normalizeH="0" baseline="0" dirty="0">
              <a:ln>
                <a:noFill/>
              </a:ln>
              <a:solidFill>
                <a:srgbClr val="000000"/>
              </a:solidFill>
              <a:effectLst/>
              <a:uLnTx/>
              <a:uFillTx/>
              <a:latin typeface="Arial" charset="0"/>
              <a:ea typeface="ヒラギノ角ゴ ProN W3" charset="0"/>
              <a:sym typeface="Arial" charset="0"/>
            </a:endParaRPr>
          </a:p>
        </p:txBody>
      </p:sp>
      <p:sp>
        <p:nvSpPr>
          <p:cNvPr id="14" name="Rectángulo 13">
            <a:extLst>
              <a:ext uri="{FF2B5EF4-FFF2-40B4-BE49-F238E27FC236}">
                <a16:creationId xmlns:a16="http://schemas.microsoft.com/office/drawing/2014/main" id="{2A1541C3-9E89-47C4-ABBB-8B377FB7C0A1}"/>
              </a:ext>
            </a:extLst>
          </p:cNvPr>
          <p:cNvSpPr/>
          <p:nvPr/>
        </p:nvSpPr>
        <p:spPr>
          <a:xfrm>
            <a:off x="107504" y="6597352"/>
            <a:ext cx="5194126" cy="307777"/>
          </a:xfrm>
          <a:prstGeom prst="rect">
            <a:avLst/>
          </a:prstGeom>
        </p:spPr>
        <p:txBody>
          <a:bodyPr wrap="square">
            <a:spAutoFit/>
          </a:bodyPr>
          <a:lstStyle/>
          <a:p>
            <a:r>
              <a:rPr lang="en-GB" sz="1400" i="1" dirty="0">
                <a:solidFill>
                  <a:schemeClr val="accent5">
                    <a:lumMod val="20000"/>
                    <a:lumOff val="80000"/>
                  </a:schemeClr>
                </a:solidFill>
                <a:latin typeface="Source Sans Pro"/>
              </a:rPr>
              <a:t>14</a:t>
            </a:r>
            <a:r>
              <a:rPr lang="en-GB" sz="1400" i="1" baseline="30000" dirty="0">
                <a:solidFill>
                  <a:schemeClr val="accent5">
                    <a:lumMod val="20000"/>
                    <a:lumOff val="80000"/>
                  </a:schemeClr>
                </a:solidFill>
                <a:latin typeface="Source Sans Pro"/>
              </a:rPr>
              <a:t>th</a:t>
            </a:r>
            <a:r>
              <a:rPr lang="en-GB" sz="1400" i="1" dirty="0">
                <a:solidFill>
                  <a:schemeClr val="accent5">
                    <a:lumMod val="20000"/>
                    <a:lumOff val="80000"/>
                  </a:schemeClr>
                </a:solidFill>
                <a:latin typeface="Source Sans Pro"/>
              </a:rPr>
              <a:t> Scheduling for Large Scale Workshop</a:t>
            </a:r>
          </a:p>
        </p:txBody>
      </p:sp>
      <p:sp>
        <p:nvSpPr>
          <p:cNvPr id="4" name="Título 3">
            <a:extLst>
              <a:ext uri="{FF2B5EF4-FFF2-40B4-BE49-F238E27FC236}">
                <a16:creationId xmlns:a16="http://schemas.microsoft.com/office/drawing/2014/main" id="{8FD482C0-73EE-489D-AB09-667101F17B60}"/>
              </a:ext>
            </a:extLst>
          </p:cNvPr>
          <p:cNvSpPr>
            <a:spLocks noGrp="1"/>
          </p:cNvSpPr>
          <p:nvPr>
            <p:ph type="title"/>
          </p:nvPr>
        </p:nvSpPr>
        <p:spPr/>
        <p:txBody>
          <a:bodyPr/>
          <a:lstStyle/>
          <a:p>
            <a:endParaRPr lang="en-GB" dirty="0"/>
          </a:p>
        </p:txBody>
      </p:sp>
      <p:grpSp>
        <p:nvGrpSpPr>
          <p:cNvPr id="15" name="Grupo 14">
            <a:extLst>
              <a:ext uri="{FF2B5EF4-FFF2-40B4-BE49-F238E27FC236}">
                <a16:creationId xmlns:a16="http://schemas.microsoft.com/office/drawing/2014/main" id="{5B9C01B6-F23A-42BD-910C-4A5CBB646D13}"/>
              </a:ext>
            </a:extLst>
          </p:cNvPr>
          <p:cNvGrpSpPr/>
          <p:nvPr/>
        </p:nvGrpSpPr>
        <p:grpSpPr>
          <a:xfrm>
            <a:off x="0" y="-27384"/>
            <a:ext cx="9134475" cy="790575"/>
            <a:chOff x="4762" y="3033712"/>
            <a:chExt cx="9134475" cy="790575"/>
          </a:xfrm>
        </p:grpSpPr>
        <p:pic>
          <p:nvPicPr>
            <p:cNvPr id="16" name="Imagen 15">
              <a:extLst>
                <a:ext uri="{FF2B5EF4-FFF2-40B4-BE49-F238E27FC236}">
                  <a16:creationId xmlns:a16="http://schemas.microsoft.com/office/drawing/2014/main" id="{D9D23AD8-5DE1-43C4-9435-82030C65C591}"/>
                </a:ext>
              </a:extLst>
            </p:cNvPr>
            <p:cNvPicPr>
              <a:picLocks noChangeAspect="1"/>
            </p:cNvPicPr>
            <p:nvPr/>
          </p:nvPicPr>
          <p:blipFill>
            <a:blip r:embed="rId4"/>
            <a:stretch>
              <a:fillRect/>
            </a:stretch>
          </p:blipFill>
          <p:spPr>
            <a:xfrm>
              <a:off x="4762" y="3033712"/>
              <a:ext cx="9134475" cy="790575"/>
            </a:xfrm>
            <a:prstGeom prst="rect">
              <a:avLst/>
            </a:prstGeom>
          </p:spPr>
        </p:pic>
        <p:pic>
          <p:nvPicPr>
            <p:cNvPr id="17" name="Picture 10" descr="image.png">
              <a:extLst>
                <a:ext uri="{FF2B5EF4-FFF2-40B4-BE49-F238E27FC236}">
                  <a16:creationId xmlns:a16="http://schemas.microsoft.com/office/drawing/2014/main" id="{E70583CA-C036-4F38-BA09-CA7392F968B3}"/>
                </a:ext>
              </a:extLst>
            </p:cNvPr>
            <p:cNvPicPr>
              <a:picLocks noChangeAspect="1"/>
            </p:cNvPicPr>
            <p:nvPr/>
          </p:nvPicPr>
          <p:blipFill>
            <a:blip r:embed="rId3" cstate="print"/>
            <a:srcRect/>
            <a:stretch>
              <a:fillRect/>
            </a:stretch>
          </p:blipFill>
          <p:spPr bwMode="auto">
            <a:xfrm>
              <a:off x="7400479" y="3111285"/>
              <a:ext cx="1415355" cy="561454"/>
            </a:xfrm>
            <a:prstGeom prst="rect">
              <a:avLst/>
            </a:prstGeom>
            <a:noFill/>
            <a:ln w="12700" cap="flat" cmpd="sng">
              <a:noFill/>
              <a:prstDash val="solid"/>
              <a:miter lim="0"/>
              <a:headEnd type="none" w="med" len="med"/>
              <a:tailEnd type="none" w="med" len="med"/>
            </a:ln>
            <a:effectLst/>
          </p:spPr>
        </p:pic>
      </p:grpSp>
      <p:sp>
        <p:nvSpPr>
          <p:cNvPr id="12" name="Título 1">
            <a:extLst>
              <a:ext uri="{FF2B5EF4-FFF2-40B4-BE49-F238E27FC236}">
                <a16:creationId xmlns:a16="http://schemas.microsoft.com/office/drawing/2014/main" id="{B7C54B72-2B9E-4F31-B4D1-26C002EAAF43}"/>
              </a:ext>
            </a:extLst>
          </p:cNvPr>
          <p:cNvSpPr txBox="1">
            <a:spLocks/>
          </p:cNvSpPr>
          <p:nvPr/>
        </p:nvSpPr>
        <p:spPr bwMode="auto">
          <a:xfrm>
            <a:off x="2928081" y="-193305"/>
            <a:ext cx="4583122" cy="847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800" tIns="50800" rIns="91440" bIns="50800" numCol="1" anchor="b" anchorCtr="0" compatLnSpc="1">
            <a:prstTxWarp prst="textNoShape">
              <a:avLst/>
            </a:prstTxWarp>
            <a:normAutofit/>
          </a:bodyPr>
          <a:lstStyle>
            <a:lvl1pPr marL="39688" indent="-39688" algn="l" rtl="0" eaLnBrk="1" fontAlgn="base" hangingPunct="1">
              <a:spcBef>
                <a:spcPct val="0"/>
              </a:spcBef>
              <a:spcAft>
                <a:spcPct val="0"/>
              </a:spcAft>
              <a:defRPr sz="2400">
                <a:solidFill>
                  <a:srgbClr val="FFFFFF"/>
                </a:solidFill>
                <a:latin typeface="+mj-lt"/>
                <a:ea typeface="+mj-ea"/>
                <a:cs typeface="+mj-cs"/>
                <a:sym typeface="Helvetica" charset="0"/>
              </a:defRPr>
            </a:lvl1pPr>
            <a:lvl2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2pPr>
            <a:lvl3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3pPr>
            <a:lvl4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4pPr>
            <a:lvl5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5pPr>
            <a:lvl6pPr marL="4968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6pPr>
            <a:lvl7pPr marL="9540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7pPr>
            <a:lvl8pPr marL="14112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8pPr>
            <a:lvl9pPr marL="18684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9pPr>
          </a:lstStyle>
          <a:p>
            <a:pPr marL="39688" marR="0" lvl="0" indent="-39688" algn="l"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0" cap="none" spc="0" normalizeH="0" baseline="0" dirty="0">
                <a:ln>
                  <a:noFill/>
                </a:ln>
                <a:solidFill>
                  <a:srgbClr val="FFFF00"/>
                </a:solidFill>
                <a:effectLst/>
                <a:uLnTx/>
                <a:uFillTx/>
                <a:latin typeface="Helvetica"/>
                <a:ea typeface="ヒラギノ角ゴ ProN W3"/>
                <a:sym typeface="Helvetica" charset="0"/>
              </a:rPr>
              <a:t>List of contents</a:t>
            </a:r>
          </a:p>
        </p:txBody>
      </p:sp>
    </p:spTree>
    <p:extLst>
      <p:ext uri="{BB962C8B-B14F-4D97-AF65-F5344CB8AC3E}">
        <p14:creationId xmlns:p14="http://schemas.microsoft.com/office/powerpoint/2010/main" val="406971744"/>
      </p:ext>
    </p:extLst>
  </p:cSld>
  <p:clrMapOvr>
    <a:masterClrMapping/>
  </p:clrMapOvr>
  <p:transition advClick="0" advTm="15000">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Flex-MPI</a:t>
            </a:r>
            <a:endParaRPr lang="en-US" dirty="0"/>
          </a:p>
        </p:txBody>
      </p:sp>
      <p:grpSp>
        <p:nvGrpSpPr>
          <p:cNvPr id="5" name="Group 7"/>
          <p:cNvGrpSpPr>
            <a:grpSpLocks/>
          </p:cNvGrpSpPr>
          <p:nvPr/>
        </p:nvGrpSpPr>
        <p:grpSpPr bwMode="auto">
          <a:xfrm>
            <a:off x="0" y="-2232"/>
            <a:ext cx="9160744" cy="780232"/>
            <a:chOff x="-1" y="-1"/>
            <a:chExt cx="13028637" cy="1110749"/>
          </a:xfrm>
        </p:grpSpPr>
        <p:pic>
          <p:nvPicPr>
            <p:cNvPr id="6" name="Picture 8" descr="image.jpg"/>
            <p:cNvPicPr>
              <a:picLocks noChangeAspect="1"/>
            </p:cNvPicPr>
            <p:nvPr/>
          </p:nvPicPr>
          <p:blipFill>
            <a:blip r:embed="rId3" cstate="print"/>
            <a:srcRect/>
            <a:stretch>
              <a:fillRect/>
            </a:stretch>
          </p:blipFill>
          <p:spPr bwMode="auto">
            <a:xfrm>
              <a:off x="5494940" y="0"/>
              <a:ext cx="7533696" cy="1110748"/>
            </a:xfrm>
            <a:prstGeom prst="rect">
              <a:avLst/>
            </a:prstGeom>
            <a:noFill/>
            <a:ln w="12700" cap="flat" cmpd="sng">
              <a:noFill/>
              <a:prstDash val="solid"/>
              <a:miter lim="0"/>
              <a:headEnd type="none" w="med" len="med"/>
              <a:tailEnd type="none" w="med" len="med"/>
            </a:ln>
            <a:effectLst/>
          </p:spPr>
        </p:pic>
        <p:pic>
          <p:nvPicPr>
            <p:cNvPr id="7" name="Picture 9" descr="image.jpg"/>
            <p:cNvPicPr>
              <a:picLocks noChangeAspect="1"/>
            </p:cNvPicPr>
            <p:nvPr/>
          </p:nvPicPr>
          <p:blipFill>
            <a:blip r:embed="rId4" cstate="print"/>
            <a:srcRect/>
            <a:stretch>
              <a:fillRect/>
            </a:stretch>
          </p:blipFill>
          <p:spPr bwMode="auto">
            <a:xfrm>
              <a:off x="0" y="0"/>
              <a:ext cx="5630011" cy="1109159"/>
            </a:xfrm>
            <a:prstGeom prst="rect">
              <a:avLst/>
            </a:prstGeom>
            <a:noFill/>
            <a:ln w="12700" cap="flat" cmpd="sng">
              <a:noFill/>
              <a:prstDash val="solid"/>
              <a:miter lim="0"/>
              <a:headEnd type="none" w="med" len="med"/>
              <a:tailEnd type="none" w="med" len="med"/>
            </a:ln>
            <a:effectLst/>
          </p:spPr>
        </p:pic>
      </p:grpSp>
      <p:pic>
        <p:nvPicPr>
          <p:cNvPr id="8" name="Picture 10" descr="image.png"/>
          <p:cNvPicPr>
            <a:picLocks noChangeAspect="1"/>
          </p:cNvPicPr>
          <p:nvPr/>
        </p:nvPicPr>
        <p:blipFill>
          <a:blip r:embed="rId5" cstate="print"/>
          <a:srcRect/>
          <a:stretch>
            <a:fillRect/>
          </a:stretch>
        </p:blipFill>
        <p:spPr bwMode="auto">
          <a:xfrm>
            <a:off x="7400479" y="82600"/>
            <a:ext cx="1415355" cy="561454"/>
          </a:xfrm>
          <a:prstGeom prst="rect">
            <a:avLst/>
          </a:prstGeom>
          <a:noFill/>
          <a:ln w="12700" cap="flat" cmpd="sng">
            <a:noFill/>
            <a:prstDash val="solid"/>
            <a:miter lim="0"/>
            <a:headEnd type="none" w="med" len="med"/>
            <a:tailEnd type="none" w="med" len="med"/>
          </a:ln>
          <a:effectLst/>
        </p:spPr>
      </p:pic>
      <p:sp>
        <p:nvSpPr>
          <p:cNvPr id="13" name="Marcador de número de diapositiva 3">
            <a:extLst>
              <a:ext uri="{FF2B5EF4-FFF2-40B4-BE49-F238E27FC236}">
                <a16:creationId xmlns:a16="http://schemas.microsoft.com/office/drawing/2014/main" id="{EAA0C187-163A-4B9B-B554-699AF6AAAE66}"/>
              </a:ext>
            </a:extLst>
          </p:cNvPr>
          <p:cNvSpPr txBox="1">
            <a:spLocks/>
          </p:cNvSpPr>
          <p:nvPr/>
        </p:nvSpPr>
        <p:spPr>
          <a:xfrm>
            <a:off x="7749034" y="6540004"/>
            <a:ext cx="2133600" cy="365125"/>
          </a:xfrm>
        </p:spPr>
        <p:txBody>
          <a:bodyPr/>
          <a:lstStyle>
            <a:defPPr>
              <a:defRPr lang="en-US"/>
            </a:defPPr>
            <a:lvl1pPr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5pPr>
            <a:lvl6pPr marL="22860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6pPr>
            <a:lvl7pPr marL="27432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7pPr>
            <a:lvl8pPr marL="32004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8pPr>
            <a:lvl9pPr marL="36576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132FADFE-3B8F-471C-ABF0-DBC7717ECBBC}" type="slidenum">
              <a:rPr kumimoji="0" lang="es-ES" sz="2000" b="0" i="0" u="none" strike="noStrike" kern="1200" cap="none" spc="0" normalizeH="0" baseline="0" noProof="0" smtClean="0">
                <a:ln>
                  <a:noFill/>
                </a:ln>
                <a:solidFill>
                  <a:srgbClr val="000000"/>
                </a:solidFill>
                <a:effectLst/>
                <a:uLnTx/>
                <a:uFillTx/>
                <a:latin typeface="Arial" charset="0"/>
                <a:ea typeface="ヒラギノ角ゴ ProN W3" charset="0"/>
                <a:sym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28</a:t>
            </a:fld>
            <a:endParaRPr kumimoji="0" lang="es-ES" sz="2000" b="0" i="0" u="none" strike="noStrike" kern="1200" cap="none" spc="0" normalizeH="0" baseline="0" noProof="0" dirty="0">
              <a:ln>
                <a:noFill/>
              </a:ln>
              <a:solidFill>
                <a:srgbClr val="000000"/>
              </a:solidFill>
              <a:effectLst/>
              <a:uLnTx/>
              <a:uFillTx/>
              <a:latin typeface="Arial" charset="0"/>
              <a:ea typeface="ヒラギノ角ゴ ProN W3" charset="0"/>
              <a:sym typeface="Arial" charset="0"/>
            </a:endParaRPr>
          </a:p>
        </p:txBody>
      </p:sp>
      <p:sp>
        <p:nvSpPr>
          <p:cNvPr id="14" name="Rectángulo 13">
            <a:extLst>
              <a:ext uri="{FF2B5EF4-FFF2-40B4-BE49-F238E27FC236}">
                <a16:creationId xmlns:a16="http://schemas.microsoft.com/office/drawing/2014/main" id="{2A1541C3-9E89-47C4-ABBB-8B377FB7C0A1}"/>
              </a:ext>
            </a:extLst>
          </p:cNvPr>
          <p:cNvSpPr/>
          <p:nvPr/>
        </p:nvSpPr>
        <p:spPr>
          <a:xfrm>
            <a:off x="107504" y="6597352"/>
            <a:ext cx="5194126" cy="307777"/>
          </a:xfrm>
          <a:prstGeom prst="rect">
            <a:avLst/>
          </a:prstGeom>
        </p:spPr>
        <p:txBody>
          <a:bodyPr wrap="square">
            <a:spAutoFit/>
          </a:bodyPr>
          <a:lstStyle/>
          <a:p>
            <a:r>
              <a:rPr lang="en-GB" sz="1400" i="1" dirty="0">
                <a:solidFill>
                  <a:schemeClr val="accent5">
                    <a:lumMod val="20000"/>
                    <a:lumOff val="80000"/>
                  </a:schemeClr>
                </a:solidFill>
                <a:latin typeface="Source Sans Pro"/>
              </a:rPr>
              <a:t>14</a:t>
            </a:r>
            <a:r>
              <a:rPr lang="en-GB" sz="1400" i="1" baseline="30000" dirty="0">
                <a:solidFill>
                  <a:schemeClr val="accent5">
                    <a:lumMod val="20000"/>
                    <a:lumOff val="80000"/>
                  </a:schemeClr>
                </a:solidFill>
                <a:latin typeface="Source Sans Pro"/>
              </a:rPr>
              <a:t>th</a:t>
            </a:r>
            <a:r>
              <a:rPr lang="en-GB" sz="1400" i="1" dirty="0">
                <a:solidFill>
                  <a:schemeClr val="accent5">
                    <a:lumMod val="20000"/>
                    <a:lumOff val="80000"/>
                  </a:schemeClr>
                </a:solidFill>
                <a:latin typeface="Source Sans Pro"/>
              </a:rPr>
              <a:t> Scheduling for Large Scale Workshop</a:t>
            </a:r>
          </a:p>
        </p:txBody>
      </p:sp>
      <p:grpSp>
        <p:nvGrpSpPr>
          <p:cNvPr id="11" name="Grupo 10">
            <a:extLst>
              <a:ext uri="{FF2B5EF4-FFF2-40B4-BE49-F238E27FC236}">
                <a16:creationId xmlns:a16="http://schemas.microsoft.com/office/drawing/2014/main" id="{1429DBBF-A910-4388-B1F2-32268C1C62D0}"/>
              </a:ext>
            </a:extLst>
          </p:cNvPr>
          <p:cNvGrpSpPr/>
          <p:nvPr/>
        </p:nvGrpSpPr>
        <p:grpSpPr>
          <a:xfrm>
            <a:off x="0" y="7975"/>
            <a:ext cx="9134475" cy="790575"/>
            <a:chOff x="4762" y="3033712"/>
            <a:chExt cx="9134475" cy="790575"/>
          </a:xfrm>
        </p:grpSpPr>
        <p:pic>
          <p:nvPicPr>
            <p:cNvPr id="15" name="Imagen 14">
              <a:extLst>
                <a:ext uri="{FF2B5EF4-FFF2-40B4-BE49-F238E27FC236}">
                  <a16:creationId xmlns:a16="http://schemas.microsoft.com/office/drawing/2014/main" id="{6ED524CE-1C17-4AB2-9AE5-C225BEEF79CB}"/>
                </a:ext>
              </a:extLst>
            </p:cNvPr>
            <p:cNvPicPr>
              <a:picLocks noChangeAspect="1"/>
            </p:cNvPicPr>
            <p:nvPr/>
          </p:nvPicPr>
          <p:blipFill>
            <a:blip r:embed="rId6"/>
            <a:stretch>
              <a:fillRect/>
            </a:stretch>
          </p:blipFill>
          <p:spPr>
            <a:xfrm>
              <a:off x="4762" y="3033712"/>
              <a:ext cx="9134475" cy="790575"/>
            </a:xfrm>
            <a:prstGeom prst="rect">
              <a:avLst/>
            </a:prstGeom>
          </p:spPr>
        </p:pic>
        <p:pic>
          <p:nvPicPr>
            <p:cNvPr id="16" name="Picture 10" descr="image.png">
              <a:extLst>
                <a:ext uri="{FF2B5EF4-FFF2-40B4-BE49-F238E27FC236}">
                  <a16:creationId xmlns:a16="http://schemas.microsoft.com/office/drawing/2014/main" id="{5CA18B2C-90D4-4114-AFC5-6B6B4EEE9257}"/>
                </a:ext>
              </a:extLst>
            </p:cNvPr>
            <p:cNvPicPr>
              <a:picLocks noChangeAspect="1"/>
            </p:cNvPicPr>
            <p:nvPr/>
          </p:nvPicPr>
          <p:blipFill>
            <a:blip r:embed="rId5" cstate="print"/>
            <a:srcRect/>
            <a:stretch>
              <a:fillRect/>
            </a:stretch>
          </p:blipFill>
          <p:spPr bwMode="auto">
            <a:xfrm>
              <a:off x="7400479" y="3111285"/>
              <a:ext cx="1415355" cy="561454"/>
            </a:xfrm>
            <a:prstGeom prst="rect">
              <a:avLst/>
            </a:prstGeom>
            <a:noFill/>
            <a:ln w="12700" cap="flat" cmpd="sng">
              <a:noFill/>
              <a:prstDash val="solid"/>
              <a:miter lim="0"/>
              <a:headEnd type="none" w="med" len="med"/>
              <a:tailEnd type="none" w="med" len="med"/>
            </a:ln>
            <a:effectLst/>
          </p:spPr>
        </p:pic>
      </p:grpSp>
      <p:sp>
        <p:nvSpPr>
          <p:cNvPr id="12" name="Título 1">
            <a:extLst>
              <a:ext uri="{FF2B5EF4-FFF2-40B4-BE49-F238E27FC236}">
                <a16:creationId xmlns:a16="http://schemas.microsoft.com/office/drawing/2014/main" id="{B7C54B72-2B9E-4F31-B4D1-26C002EAAF43}"/>
              </a:ext>
            </a:extLst>
          </p:cNvPr>
          <p:cNvSpPr txBox="1">
            <a:spLocks/>
          </p:cNvSpPr>
          <p:nvPr/>
        </p:nvSpPr>
        <p:spPr bwMode="auto">
          <a:xfrm>
            <a:off x="3177107" y="-162272"/>
            <a:ext cx="4583122" cy="847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800" tIns="50800" rIns="91440" bIns="50800" numCol="1" anchor="b" anchorCtr="0" compatLnSpc="1">
            <a:prstTxWarp prst="textNoShape">
              <a:avLst/>
            </a:prstTxWarp>
            <a:normAutofit/>
          </a:bodyPr>
          <a:lstStyle>
            <a:lvl1pPr marL="39688" indent="-39688" algn="l" rtl="0" eaLnBrk="1" fontAlgn="base" hangingPunct="1">
              <a:spcBef>
                <a:spcPct val="0"/>
              </a:spcBef>
              <a:spcAft>
                <a:spcPct val="0"/>
              </a:spcAft>
              <a:defRPr sz="2400">
                <a:solidFill>
                  <a:srgbClr val="FFFFFF"/>
                </a:solidFill>
                <a:latin typeface="+mj-lt"/>
                <a:ea typeface="+mj-ea"/>
                <a:cs typeface="+mj-cs"/>
                <a:sym typeface="Helvetica" charset="0"/>
              </a:defRPr>
            </a:lvl1pPr>
            <a:lvl2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2pPr>
            <a:lvl3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3pPr>
            <a:lvl4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4pPr>
            <a:lvl5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5pPr>
            <a:lvl6pPr marL="4968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6pPr>
            <a:lvl7pPr marL="9540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7pPr>
            <a:lvl8pPr marL="14112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8pPr>
            <a:lvl9pPr marL="18684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9pPr>
          </a:lstStyle>
          <a:p>
            <a:pPr marL="39688" marR="0" lvl="0" indent="-39688"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srgbClr val="FFFF00"/>
                </a:solidFill>
                <a:effectLst/>
                <a:uLnTx/>
                <a:uFillTx/>
                <a:latin typeface="Helvetica"/>
                <a:ea typeface="ヒラギノ角ゴ ProN W3"/>
                <a:sym typeface="Helvetica" charset="0"/>
              </a:rPr>
              <a:t>Evaluation</a:t>
            </a:r>
          </a:p>
        </p:txBody>
      </p:sp>
      <p:graphicFrame>
        <p:nvGraphicFramePr>
          <p:cNvPr id="10" name="Marcador de contenido 9">
            <a:extLst>
              <a:ext uri="{FF2B5EF4-FFF2-40B4-BE49-F238E27FC236}">
                <a16:creationId xmlns:a16="http://schemas.microsoft.com/office/drawing/2014/main" id="{459E070C-9726-974F-979F-27342E8F4582}"/>
              </a:ext>
            </a:extLst>
          </p:cNvPr>
          <p:cNvGraphicFramePr>
            <a:graphicFrameLocks noGrp="1"/>
          </p:cNvGraphicFramePr>
          <p:nvPr>
            <p:ph idx="1"/>
            <p:extLst>
              <p:ext uri="{D42A27DB-BD31-4B8C-83A1-F6EECF244321}">
                <p14:modId xmlns:p14="http://schemas.microsoft.com/office/powerpoint/2010/main" val="172224192"/>
              </p:ext>
            </p:extLst>
          </p:nvPr>
        </p:nvGraphicFramePr>
        <p:xfrm>
          <a:off x="418536" y="2181382"/>
          <a:ext cx="5096804" cy="4133875"/>
        </p:xfrm>
        <a:graphic>
          <a:graphicData uri="http://schemas.openxmlformats.org/drawingml/2006/table">
            <a:tbl>
              <a:tblPr firstRow="1" bandRow="1">
                <a:tableStyleId>{5C22544A-7EE6-4342-B048-85BDC9FD1C3A}</a:tableStyleId>
              </a:tblPr>
              <a:tblGrid>
                <a:gridCol w="1274201">
                  <a:extLst>
                    <a:ext uri="{9D8B030D-6E8A-4147-A177-3AD203B41FA5}">
                      <a16:colId xmlns:a16="http://schemas.microsoft.com/office/drawing/2014/main" val="3105102820"/>
                    </a:ext>
                  </a:extLst>
                </a:gridCol>
                <a:gridCol w="1274201">
                  <a:extLst>
                    <a:ext uri="{9D8B030D-6E8A-4147-A177-3AD203B41FA5}">
                      <a16:colId xmlns:a16="http://schemas.microsoft.com/office/drawing/2014/main" val="188289550"/>
                    </a:ext>
                  </a:extLst>
                </a:gridCol>
                <a:gridCol w="1274201">
                  <a:extLst>
                    <a:ext uri="{9D8B030D-6E8A-4147-A177-3AD203B41FA5}">
                      <a16:colId xmlns:a16="http://schemas.microsoft.com/office/drawing/2014/main" val="3932048884"/>
                    </a:ext>
                  </a:extLst>
                </a:gridCol>
                <a:gridCol w="1274201">
                  <a:extLst>
                    <a:ext uri="{9D8B030D-6E8A-4147-A177-3AD203B41FA5}">
                      <a16:colId xmlns:a16="http://schemas.microsoft.com/office/drawing/2014/main" val="92509824"/>
                    </a:ext>
                  </a:extLst>
                </a:gridCol>
              </a:tblGrid>
              <a:tr h="267107">
                <a:tc>
                  <a:txBody>
                    <a:bodyPr/>
                    <a:lstStyle/>
                    <a:p>
                      <a:pPr algn="ctr"/>
                      <a:endParaRPr lang="es-ES" sz="1400" dirty="0"/>
                    </a:p>
                  </a:txBody>
                  <a:tcPr/>
                </a:tc>
                <a:tc>
                  <a:txBody>
                    <a:bodyPr/>
                    <a:lstStyle/>
                    <a:p>
                      <a:pPr algn="ctr"/>
                      <a:r>
                        <a:rPr lang="es-ES" sz="1600" b="1" dirty="0" err="1"/>
                        <a:t>Mode</a:t>
                      </a:r>
                      <a:r>
                        <a:rPr lang="es-ES" sz="1600" b="1" dirty="0"/>
                        <a:t> I</a:t>
                      </a:r>
                    </a:p>
                  </a:txBody>
                  <a:tcPr/>
                </a:tc>
                <a:tc>
                  <a:txBody>
                    <a:bodyPr/>
                    <a:lstStyle/>
                    <a:p>
                      <a:pPr algn="ctr"/>
                      <a:r>
                        <a:rPr lang="es-ES" sz="1400" dirty="0" err="1"/>
                        <a:t>Mode</a:t>
                      </a:r>
                      <a:r>
                        <a:rPr lang="es-ES" sz="1400" dirty="0"/>
                        <a:t> II</a:t>
                      </a:r>
                    </a:p>
                  </a:txBody>
                  <a:tcPr/>
                </a:tc>
                <a:tc>
                  <a:txBody>
                    <a:bodyPr/>
                    <a:lstStyle/>
                    <a:p>
                      <a:pPr algn="ctr"/>
                      <a:r>
                        <a:rPr lang="es-ES" sz="1400" dirty="0" err="1"/>
                        <a:t>Mode</a:t>
                      </a:r>
                      <a:r>
                        <a:rPr lang="es-ES" sz="1400" dirty="0"/>
                        <a:t> III</a:t>
                      </a:r>
                    </a:p>
                  </a:txBody>
                  <a:tcPr/>
                </a:tc>
                <a:extLst>
                  <a:ext uri="{0D108BD9-81ED-4DB2-BD59-A6C34878D82A}">
                    <a16:rowId xmlns:a16="http://schemas.microsoft.com/office/drawing/2014/main" val="1200442079"/>
                  </a:ext>
                </a:extLst>
              </a:tr>
              <a:tr h="1268755">
                <a:tc>
                  <a:txBody>
                    <a:bodyPr/>
                    <a:lstStyle/>
                    <a:p>
                      <a:pPr algn="ctr"/>
                      <a:r>
                        <a:rPr lang="es-ES" sz="1400" dirty="0"/>
                        <a:t>Active </a:t>
                      </a:r>
                      <a:r>
                        <a:rPr lang="es-ES" sz="1400" dirty="0" err="1"/>
                        <a:t>capability</a:t>
                      </a:r>
                      <a:r>
                        <a:rPr lang="es-ES" sz="1400" dirty="0"/>
                        <a:t> </a:t>
                      </a:r>
                      <a:r>
                        <a:rPr lang="es-ES" sz="1400" dirty="0" err="1"/>
                        <a:t>components</a:t>
                      </a:r>
                      <a:r>
                        <a:rPr lang="es-ES" sz="1400" dirty="0"/>
                        <a:t> to </a:t>
                      </a:r>
                      <a:r>
                        <a:rPr lang="es-ES" sz="1400" dirty="0" err="1"/>
                        <a:t>support</a:t>
                      </a:r>
                      <a:r>
                        <a:rPr lang="es-ES" sz="1400" dirty="0"/>
                        <a:t> </a:t>
                      </a:r>
                      <a:r>
                        <a:rPr lang="es-ES" sz="1400" dirty="0" err="1"/>
                        <a:t>the</a:t>
                      </a:r>
                      <a:r>
                        <a:rPr lang="es-ES" sz="1400" dirty="0"/>
                        <a:t> load</a:t>
                      </a:r>
                    </a:p>
                  </a:txBody>
                  <a:tcPr/>
                </a:tc>
                <a:tc>
                  <a:txBody>
                    <a:bodyPr/>
                    <a:lstStyle/>
                    <a:p>
                      <a:pPr algn="ctr"/>
                      <a:r>
                        <a:rPr lang="es-ES" sz="1600" b="1" dirty="0"/>
                        <a:t>N</a:t>
                      </a:r>
                    </a:p>
                  </a:txBody>
                  <a:tcPr/>
                </a:tc>
                <a:tc>
                  <a:txBody>
                    <a:bodyPr/>
                    <a:lstStyle/>
                    <a:p>
                      <a:pPr algn="ctr"/>
                      <a:r>
                        <a:rPr lang="es-ES" sz="1400" dirty="0"/>
                        <a:t>N</a:t>
                      </a:r>
                    </a:p>
                  </a:txBody>
                  <a:tcPr/>
                </a:tc>
                <a:tc>
                  <a:txBody>
                    <a:bodyPr/>
                    <a:lstStyle/>
                    <a:p>
                      <a:pPr algn="ctr"/>
                      <a:r>
                        <a:rPr lang="es-ES" sz="1400" dirty="0"/>
                        <a:t>N+2</a:t>
                      </a:r>
                    </a:p>
                  </a:txBody>
                  <a:tcPr/>
                </a:tc>
                <a:extLst>
                  <a:ext uri="{0D108BD9-81ED-4DB2-BD59-A6C34878D82A}">
                    <a16:rowId xmlns:a16="http://schemas.microsoft.com/office/drawing/2014/main" val="3687830826"/>
                  </a:ext>
                </a:extLst>
              </a:tr>
              <a:tr h="667765">
                <a:tc>
                  <a:txBody>
                    <a:bodyPr/>
                    <a:lstStyle/>
                    <a:p>
                      <a:pPr algn="ctr"/>
                      <a:r>
                        <a:rPr lang="es-ES" sz="1400" dirty="0"/>
                        <a:t>Data </a:t>
                      </a:r>
                      <a:r>
                        <a:rPr lang="es-ES" sz="1400" dirty="0" err="1"/>
                        <a:t>Distribution</a:t>
                      </a:r>
                      <a:r>
                        <a:rPr lang="es-ES" sz="1400" dirty="0"/>
                        <a:t> </a:t>
                      </a:r>
                      <a:r>
                        <a:rPr lang="es-ES" sz="1400" dirty="0" err="1"/>
                        <a:t>paths</a:t>
                      </a:r>
                      <a:endParaRPr lang="es-ES" sz="1400" dirty="0"/>
                    </a:p>
                  </a:txBody>
                  <a:tcPr/>
                </a:tc>
                <a:tc>
                  <a:txBody>
                    <a:bodyPr/>
                    <a:lstStyle/>
                    <a:p>
                      <a:pPr algn="ctr"/>
                      <a:r>
                        <a:rPr lang="es-ES" sz="1600" b="1" dirty="0"/>
                        <a:t>1</a:t>
                      </a:r>
                    </a:p>
                  </a:txBody>
                  <a:tcPr/>
                </a:tc>
                <a:tc>
                  <a:txBody>
                    <a:bodyPr/>
                    <a:lstStyle/>
                    <a:p>
                      <a:pPr algn="ctr"/>
                      <a:r>
                        <a:rPr lang="es-ES" sz="1400" dirty="0"/>
                        <a:t>1</a:t>
                      </a:r>
                    </a:p>
                  </a:txBody>
                  <a:tcPr/>
                </a:tc>
                <a:tc>
                  <a:txBody>
                    <a:bodyPr/>
                    <a:lstStyle/>
                    <a:p>
                      <a:pPr algn="ctr"/>
                      <a:r>
                        <a:rPr lang="es-ES" sz="1400" dirty="0"/>
                        <a:t>3</a:t>
                      </a:r>
                    </a:p>
                  </a:txBody>
                  <a:tcPr/>
                </a:tc>
                <a:extLst>
                  <a:ext uri="{0D108BD9-81ED-4DB2-BD59-A6C34878D82A}">
                    <a16:rowId xmlns:a16="http://schemas.microsoft.com/office/drawing/2014/main" val="2040007392"/>
                  </a:ext>
                </a:extLst>
              </a:tr>
              <a:tr h="667765">
                <a:tc>
                  <a:txBody>
                    <a:bodyPr/>
                    <a:lstStyle/>
                    <a:p>
                      <a:pPr algn="ctr"/>
                      <a:r>
                        <a:rPr lang="es-ES" sz="1400" dirty="0" err="1"/>
                        <a:t>Node</a:t>
                      </a:r>
                      <a:r>
                        <a:rPr lang="es-ES" sz="1400" dirty="0"/>
                        <a:t> </a:t>
                      </a:r>
                      <a:r>
                        <a:rPr lang="es-ES" sz="1400" dirty="0" err="1"/>
                        <a:t>level</a:t>
                      </a:r>
                      <a:r>
                        <a:rPr lang="es-ES" sz="1400" dirty="0"/>
                        <a:t> </a:t>
                      </a:r>
                      <a:r>
                        <a:rPr lang="es-ES" sz="1400" dirty="0" err="1"/>
                        <a:t>fault</a:t>
                      </a:r>
                      <a:r>
                        <a:rPr lang="es-ES" sz="1400" dirty="0"/>
                        <a:t> </a:t>
                      </a:r>
                      <a:r>
                        <a:rPr lang="es-ES" sz="1400" dirty="0" err="1"/>
                        <a:t>tolerance</a:t>
                      </a:r>
                      <a:r>
                        <a:rPr lang="es-ES" sz="1400" dirty="0"/>
                        <a:t> </a:t>
                      </a:r>
                    </a:p>
                  </a:txBody>
                  <a:tcPr/>
                </a:tc>
                <a:tc>
                  <a:txBody>
                    <a:bodyPr/>
                    <a:lstStyle/>
                    <a:p>
                      <a:pPr algn="ctr"/>
                      <a:r>
                        <a:rPr lang="es-ES" sz="1600" b="1" dirty="0"/>
                        <a:t>No</a:t>
                      </a:r>
                    </a:p>
                  </a:txBody>
                  <a:tcPr/>
                </a:tc>
                <a:tc>
                  <a:txBody>
                    <a:bodyPr/>
                    <a:lstStyle/>
                    <a:p>
                      <a:pPr algn="ctr"/>
                      <a:r>
                        <a:rPr lang="es-ES" sz="1400" dirty="0"/>
                        <a:t>Yes</a:t>
                      </a:r>
                    </a:p>
                  </a:txBody>
                  <a:tcPr/>
                </a:tc>
                <a:tc>
                  <a:txBody>
                    <a:bodyPr/>
                    <a:lstStyle/>
                    <a:p>
                      <a:pPr algn="ctr"/>
                      <a:r>
                        <a:rPr lang="es-ES" sz="1400" dirty="0"/>
                        <a:t>Yes</a:t>
                      </a:r>
                    </a:p>
                  </a:txBody>
                  <a:tcPr/>
                </a:tc>
                <a:extLst>
                  <a:ext uri="{0D108BD9-81ED-4DB2-BD59-A6C34878D82A}">
                    <a16:rowId xmlns:a16="http://schemas.microsoft.com/office/drawing/2014/main" val="1096632530"/>
                  </a:ext>
                </a:extLst>
              </a:tr>
              <a:tr h="667765">
                <a:tc>
                  <a:txBody>
                    <a:bodyPr/>
                    <a:lstStyle/>
                    <a:p>
                      <a:pPr algn="ctr"/>
                      <a:r>
                        <a:rPr lang="es-ES" sz="1400" dirty="0"/>
                        <a:t>Network </a:t>
                      </a:r>
                      <a:r>
                        <a:rPr lang="es-ES" sz="1400" dirty="0" err="1"/>
                        <a:t>level</a:t>
                      </a:r>
                      <a:r>
                        <a:rPr lang="es-ES" sz="1400" dirty="0"/>
                        <a:t> </a:t>
                      </a:r>
                      <a:r>
                        <a:rPr lang="es-ES" sz="1400" dirty="0" err="1"/>
                        <a:t>fault</a:t>
                      </a:r>
                      <a:r>
                        <a:rPr lang="es-ES" sz="1400" dirty="0"/>
                        <a:t> </a:t>
                      </a:r>
                      <a:r>
                        <a:rPr lang="es-ES" sz="1400" dirty="0" err="1"/>
                        <a:t>tolerance</a:t>
                      </a:r>
                      <a:endParaRPr lang="es-ES" sz="1400" dirty="0"/>
                    </a:p>
                  </a:txBody>
                  <a:tcPr/>
                </a:tc>
                <a:tc>
                  <a:txBody>
                    <a:bodyPr/>
                    <a:lstStyle/>
                    <a:p>
                      <a:pPr algn="ctr"/>
                      <a:r>
                        <a:rPr lang="es-ES" sz="1600" b="1" dirty="0"/>
                        <a:t>No</a:t>
                      </a:r>
                    </a:p>
                  </a:txBody>
                  <a:tcPr/>
                </a:tc>
                <a:tc>
                  <a:txBody>
                    <a:bodyPr/>
                    <a:lstStyle/>
                    <a:p>
                      <a:pPr algn="ctr"/>
                      <a:r>
                        <a:rPr lang="es-ES" sz="1400" dirty="0"/>
                        <a:t>No</a:t>
                      </a:r>
                    </a:p>
                  </a:txBody>
                  <a:tcPr/>
                </a:tc>
                <a:tc>
                  <a:txBody>
                    <a:bodyPr/>
                    <a:lstStyle/>
                    <a:p>
                      <a:pPr algn="ctr"/>
                      <a:r>
                        <a:rPr lang="es-ES" sz="1400" dirty="0"/>
                        <a:t>Yes </a:t>
                      </a:r>
                    </a:p>
                  </a:txBody>
                  <a:tcPr/>
                </a:tc>
                <a:extLst>
                  <a:ext uri="{0D108BD9-81ED-4DB2-BD59-A6C34878D82A}">
                    <a16:rowId xmlns:a16="http://schemas.microsoft.com/office/drawing/2014/main" val="2459626984"/>
                  </a:ext>
                </a:extLst>
              </a:tr>
              <a:tr h="267107">
                <a:tc>
                  <a:txBody>
                    <a:bodyPr/>
                    <a:lstStyle/>
                    <a:p>
                      <a:pPr algn="ctr"/>
                      <a:endParaRPr lang="es-ES" sz="1400" dirty="0"/>
                    </a:p>
                  </a:txBody>
                  <a:tcPr/>
                </a:tc>
                <a:tc>
                  <a:txBody>
                    <a:bodyPr/>
                    <a:lstStyle/>
                    <a:p>
                      <a:pPr algn="ctr"/>
                      <a:endParaRPr lang="es-ES" sz="1600" b="1" dirty="0"/>
                    </a:p>
                  </a:txBody>
                  <a:tcPr/>
                </a:tc>
                <a:tc>
                  <a:txBody>
                    <a:bodyPr/>
                    <a:lstStyle/>
                    <a:p>
                      <a:pPr algn="ctr"/>
                      <a:endParaRPr lang="es-ES" sz="1400" dirty="0"/>
                    </a:p>
                  </a:txBody>
                  <a:tcPr/>
                </a:tc>
                <a:tc>
                  <a:txBody>
                    <a:bodyPr/>
                    <a:lstStyle/>
                    <a:p>
                      <a:pPr algn="ctr"/>
                      <a:endParaRPr lang="es-ES" sz="1400" dirty="0"/>
                    </a:p>
                  </a:txBody>
                  <a:tcPr/>
                </a:tc>
                <a:extLst>
                  <a:ext uri="{0D108BD9-81ED-4DB2-BD59-A6C34878D82A}">
                    <a16:rowId xmlns:a16="http://schemas.microsoft.com/office/drawing/2014/main" val="3111474276"/>
                  </a:ext>
                </a:extLst>
              </a:tr>
            </a:tbl>
          </a:graphicData>
        </a:graphic>
      </p:graphicFrame>
      <p:pic>
        <p:nvPicPr>
          <p:cNvPr id="17" name="Imagen 16">
            <a:extLst>
              <a:ext uri="{FF2B5EF4-FFF2-40B4-BE49-F238E27FC236}">
                <a16:creationId xmlns:a16="http://schemas.microsoft.com/office/drawing/2014/main" id="{7C1461D9-E630-4ABC-9B37-B1898546A47D}"/>
              </a:ext>
            </a:extLst>
          </p:cNvPr>
          <p:cNvPicPr>
            <a:picLocks noChangeAspect="1"/>
          </p:cNvPicPr>
          <p:nvPr/>
        </p:nvPicPr>
        <p:blipFill>
          <a:blip r:embed="rId7"/>
          <a:srcRect/>
          <a:stretch/>
        </p:blipFill>
        <p:spPr>
          <a:xfrm>
            <a:off x="5762461" y="2512908"/>
            <a:ext cx="3048611" cy="1146094"/>
          </a:xfrm>
          <a:prstGeom prst="rect">
            <a:avLst/>
          </a:prstGeom>
        </p:spPr>
      </p:pic>
      <p:sp>
        <p:nvSpPr>
          <p:cNvPr id="18" name="Marcador de contenido 2">
            <a:extLst>
              <a:ext uri="{FF2B5EF4-FFF2-40B4-BE49-F238E27FC236}">
                <a16:creationId xmlns:a16="http://schemas.microsoft.com/office/drawing/2014/main" id="{DA3DB985-8DA9-4304-85E5-2F529A311650}"/>
              </a:ext>
            </a:extLst>
          </p:cNvPr>
          <p:cNvSpPr txBox="1">
            <a:spLocks/>
          </p:cNvSpPr>
          <p:nvPr/>
        </p:nvSpPr>
        <p:spPr bwMode="auto">
          <a:xfrm>
            <a:off x="323528" y="896498"/>
            <a:ext cx="6635080" cy="6480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800" tIns="50800" rIns="91440" bIns="50800" numCol="1" anchor="t" anchorCtr="0" compatLnSpc="1">
            <a:prstTxWarp prst="textNoShape">
              <a:avLst/>
            </a:prstTxWarp>
          </a:bodyPr>
          <a:lstStyle>
            <a:lvl1pPr marL="312738" indent="-273050" algn="l" rtl="0" eaLnBrk="1" fontAlgn="base" hangingPunct="1">
              <a:spcBef>
                <a:spcPts val="1200"/>
              </a:spcBef>
              <a:spcAft>
                <a:spcPct val="0"/>
              </a:spcAft>
              <a:buClr>
                <a:srgbClr val="727CA3"/>
              </a:buClr>
              <a:buSzPct val="75000"/>
              <a:buFont typeface="Wingdings 3" charset="0"/>
              <a:buChar char="}"/>
              <a:defRPr>
                <a:solidFill>
                  <a:schemeClr val="tx1"/>
                </a:solidFill>
                <a:latin typeface="+mn-lt"/>
                <a:ea typeface="+mn-ea"/>
                <a:cs typeface="+mn-cs"/>
                <a:sym typeface="Helvetica" charset="0"/>
              </a:defRPr>
            </a:lvl1pPr>
            <a:lvl2pPr marL="536575" indent="-273050" algn="l" rtl="0" eaLnBrk="1" fontAlgn="base" hangingPunct="1">
              <a:spcBef>
                <a:spcPts val="400"/>
              </a:spcBef>
              <a:spcAft>
                <a:spcPct val="0"/>
              </a:spcAft>
              <a:buSzPct val="75000"/>
              <a:buFont typeface="Wingdings 3" charset="0"/>
              <a:buChar char="}"/>
              <a:defRPr sz="1600">
                <a:solidFill>
                  <a:srgbClr val="343434"/>
                </a:solidFill>
                <a:latin typeface="+mn-lt"/>
                <a:ea typeface="+mn-ea"/>
                <a:cs typeface="+mn-cs"/>
                <a:sym typeface="Helvetica" charset="0"/>
              </a:defRPr>
            </a:lvl2pPr>
            <a:lvl3pPr marL="811213" indent="-228600" algn="l" rtl="0" eaLnBrk="1" fontAlgn="base" hangingPunct="1">
              <a:spcBef>
                <a:spcPts val="100"/>
              </a:spcBef>
              <a:spcAft>
                <a:spcPct val="0"/>
              </a:spcAft>
              <a:buSzPct val="75000"/>
              <a:buFont typeface="Wingdings 3" charset="0"/>
              <a:buChar char="}"/>
              <a:defRPr sz="1600">
                <a:solidFill>
                  <a:srgbClr val="676767"/>
                </a:solidFill>
                <a:latin typeface="+mn-lt"/>
                <a:ea typeface="+mn-ea"/>
                <a:cs typeface="+mn-cs"/>
                <a:sym typeface="Helvetica" charset="0"/>
              </a:defRPr>
            </a:lvl3pPr>
            <a:lvl4pPr marL="1085850" indent="-228600" algn="l" rtl="0" eaLnBrk="1" fontAlgn="base" hangingPunct="1">
              <a:spcBef>
                <a:spcPts val="100"/>
              </a:spcBef>
              <a:spcAft>
                <a:spcPct val="0"/>
              </a:spcAft>
              <a:buClr>
                <a:srgbClr val="8BA2B4"/>
              </a:buClr>
              <a:buSzPct val="69000"/>
              <a:buFont typeface="Wingdings" charset="0"/>
              <a:buChar char="¨"/>
              <a:defRPr sz="1400">
                <a:solidFill>
                  <a:schemeClr val="tx1"/>
                </a:solidFill>
                <a:latin typeface="+mn-lt"/>
                <a:ea typeface="+mn-ea"/>
                <a:cs typeface="+mn-cs"/>
                <a:sym typeface="Helvetica" charset="0"/>
              </a:defRPr>
            </a:lvl4pPr>
            <a:lvl5pPr marL="1360488" indent="-228600" algn="l" rtl="0" eaLnBrk="1" fontAlgn="base" hangingPunct="1">
              <a:spcBef>
                <a:spcPts val="500"/>
              </a:spcBef>
              <a:spcAft>
                <a:spcPct val="0"/>
              </a:spcAft>
              <a:buClr>
                <a:srgbClr val="9FB8CD"/>
              </a:buClr>
              <a:buSzPct val="69000"/>
              <a:buFont typeface="Wingdings" charset="0"/>
              <a:buChar char="¨"/>
              <a:defRPr sz="1400">
                <a:solidFill>
                  <a:schemeClr val="tx1"/>
                </a:solidFill>
                <a:latin typeface="+mn-lt"/>
                <a:ea typeface="+mn-ea"/>
                <a:cs typeface="+mn-cs"/>
                <a:sym typeface="Helvetica" charset="0"/>
              </a:defRPr>
            </a:lvl5pPr>
            <a:lvl6pPr marL="1817688" indent="-228600" algn="l" rtl="0" eaLnBrk="1" fontAlgn="base" hangingPunct="1">
              <a:spcBef>
                <a:spcPts val="500"/>
              </a:spcBef>
              <a:spcAft>
                <a:spcPct val="0"/>
              </a:spcAft>
              <a:buClr>
                <a:srgbClr val="9FB8CD"/>
              </a:buClr>
              <a:buSzPct val="69000"/>
              <a:buFont typeface="Wingdings" charset="2"/>
              <a:buChar char="¨"/>
              <a:defRPr sz="1400">
                <a:solidFill>
                  <a:schemeClr val="tx1"/>
                </a:solidFill>
                <a:latin typeface="+mn-lt"/>
                <a:ea typeface="+mn-ea"/>
                <a:cs typeface="+mn-cs"/>
                <a:sym typeface="Helvetica" charset="0"/>
              </a:defRPr>
            </a:lvl6pPr>
            <a:lvl7pPr marL="2274888" indent="-228600" algn="l" rtl="0" eaLnBrk="1" fontAlgn="base" hangingPunct="1">
              <a:spcBef>
                <a:spcPts val="500"/>
              </a:spcBef>
              <a:spcAft>
                <a:spcPct val="0"/>
              </a:spcAft>
              <a:buClr>
                <a:srgbClr val="9FB8CD"/>
              </a:buClr>
              <a:buSzPct val="69000"/>
              <a:buFont typeface="Wingdings" charset="2"/>
              <a:buChar char="¨"/>
              <a:defRPr sz="1400">
                <a:solidFill>
                  <a:schemeClr val="tx1"/>
                </a:solidFill>
                <a:latin typeface="+mn-lt"/>
                <a:ea typeface="+mn-ea"/>
                <a:cs typeface="+mn-cs"/>
                <a:sym typeface="Helvetica" charset="0"/>
              </a:defRPr>
            </a:lvl7pPr>
            <a:lvl8pPr marL="2732088" indent="-228600" algn="l" rtl="0" eaLnBrk="1" fontAlgn="base" hangingPunct="1">
              <a:spcBef>
                <a:spcPts val="500"/>
              </a:spcBef>
              <a:spcAft>
                <a:spcPct val="0"/>
              </a:spcAft>
              <a:buClr>
                <a:srgbClr val="9FB8CD"/>
              </a:buClr>
              <a:buSzPct val="69000"/>
              <a:buFont typeface="Wingdings" charset="2"/>
              <a:buChar char="¨"/>
              <a:defRPr sz="1400">
                <a:solidFill>
                  <a:schemeClr val="tx1"/>
                </a:solidFill>
                <a:latin typeface="+mn-lt"/>
                <a:ea typeface="+mn-ea"/>
                <a:cs typeface="+mn-cs"/>
                <a:sym typeface="Helvetica" charset="0"/>
              </a:defRPr>
            </a:lvl8pPr>
            <a:lvl9pPr marL="3189288" indent="-228600" algn="l" rtl="0" eaLnBrk="1" fontAlgn="base" hangingPunct="1">
              <a:spcBef>
                <a:spcPts val="500"/>
              </a:spcBef>
              <a:spcAft>
                <a:spcPct val="0"/>
              </a:spcAft>
              <a:buClr>
                <a:srgbClr val="9FB8CD"/>
              </a:buClr>
              <a:buSzPct val="69000"/>
              <a:buFont typeface="Wingdings" charset="2"/>
              <a:buChar char="¨"/>
              <a:defRPr sz="1400">
                <a:solidFill>
                  <a:schemeClr val="tx1"/>
                </a:solidFill>
                <a:latin typeface="+mn-lt"/>
                <a:ea typeface="+mn-ea"/>
                <a:cs typeface="+mn-cs"/>
                <a:sym typeface="Helvetica" charset="0"/>
              </a:defRPr>
            </a:lvl9pPr>
          </a:lstStyle>
          <a:p>
            <a:pPr>
              <a:lnSpc>
                <a:spcPct val="150000"/>
              </a:lnSpc>
            </a:pPr>
            <a:r>
              <a:rPr lang="en-US" sz="2200" b="1" kern="0">
                <a:sym typeface="Wingdings" panose="05000000000000000000" pitchFamily="2" charset="2"/>
              </a:rPr>
              <a:t>Execution modes based on features</a:t>
            </a:r>
            <a:endParaRPr lang="en-US" sz="2200" b="1" kern="0" dirty="0">
              <a:sym typeface="Wingdings" panose="05000000000000000000" pitchFamily="2" charset="2"/>
            </a:endParaRPr>
          </a:p>
        </p:txBody>
      </p:sp>
    </p:spTree>
    <p:extLst>
      <p:ext uri="{BB962C8B-B14F-4D97-AF65-F5344CB8AC3E}">
        <p14:creationId xmlns:p14="http://schemas.microsoft.com/office/powerpoint/2010/main" val="2540789242"/>
      </p:ext>
    </p:extLst>
  </p:cSld>
  <p:clrMapOvr>
    <a:masterClrMapping/>
  </p:clrMapOvr>
  <p:transition advClick="0" advTm="15000">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Flex-MPI</a:t>
            </a:r>
            <a:endParaRPr lang="en-US" dirty="0"/>
          </a:p>
        </p:txBody>
      </p:sp>
      <p:grpSp>
        <p:nvGrpSpPr>
          <p:cNvPr id="5" name="Group 7"/>
          <p:cNvGrpSpPr>
            <a:grpSpLocks/>
          </p:cNvGrpSpPr>
          <p:nvPr/>
        </p:nvGrpSpPr>
        <p:grpSpPr bwMode="auto">
          <a:xfrm>
            <a:off x="0" y="-2232"/>
            <a:ext cx="9160744" cy="780232"/>
            <a:chOff x="-1" y="-1"/>
            <a:chExt cx="13028637" cy="1110749"/>
          </a:xfrm>
        </p:grpSpPr>
        <p:pic>
          <p:nvPicPr>
            <p:cNvPr id="6" name="Picture 8" descr="image.jpg"/>
            <p:cNvPicPr>
              <a:picLocks noChangeAspect="1"/>
            </p:cNvPicPr>
            <p:nvPr/>
          </p:nvPicPr>
          <p:blipFill>
            <a:blip r:embed="rId3" cstate="print"/>
            <a:srcRect/>
            <a:stretch>
              <a:fillRect/>
            </a:stretch>
          </p:blipFill>
          <p:spPr bwMode="auto">
            <a:xfrm>
              <a:off x="5494940" y="0"/>
              <a:ext cx="7533696" cy="1110748"/>
            </a:xfrm>
            <a:prstGeom prst="rect">
              <a:avLst/>
            </a:prstGeom>
            <a:noFill/>
            <a:ln w="12700" cap="flat" cmpd="sng">
              <a:noFill/>
              <a:prstDash val="solid"/>
              <a:miter lim="0"/>
              <a:headEnd type="none" w="med" len="med"/>
              <a:tailEnd type="none" w="med" len="med"/>
            </a:ln>
            <a:effectLst/>
          </p:spPr>
        </p:pic>
        <p:pic>
          <p:nvPicPr>
            <p:cNvPr id="7" name="Picture 9" descr="image.jpg"/>
            <p:cNvPicPr>
              <a:picLocks noChangeAspect="1"/>
            </p:cNvPicPr>
            <p:nvPr/>
          </p:nvPicPr>
          <p:blipFill>
            <a:blip r:embed="rId4" cstate="print"/>
            <a:srcRect/>
            <a:stretch>
              <a:fillRect/>
            </a:stretch>
          </p:blipFill>
          <p:spPr bwMode="auto">
            <a:xfrm>
              <a:off x="0" y="0"/>
              <a:ext cx="5630011" cy="1109159"/>
            </a:xfrm>
            <a:prstGeom prst="rect">
              <a:avLst/>
            </a:prstGeom>
            <a:noFill/>
            <a:ln w="12700" cap="flat" cmpd="sng">
              <a:noFill/>
              <a:prstDash val="solid"/>
              <a:miter lim="0"/>
              <a:headEnd type="none" w="med" len="med"/>
              <a:tailEnd type="none" w="med" len="med"/>
            </a:ln>
            <a:effectLst/>
          </p:spPr>
        </p:pic>
      </p:grpSp>
      <p:pic>
        <p:nvPicPr>
          <p:cNvPr id="8" name="Picture 10" descr="image.png"/>
          <p:cNvPicPr>
            <a:picLocks noChangeAspect="1"/>
          </p:cNvPicPr>
          <p:nvPr/>
        </p:nvPicPr>
        <p:blipFill>
          <a:blip r:embed="rId5" cstate="print"/>
          <a:srcRect/>
          <a:stretch>
            <a:fillRect/>
          </a:stretch>
        </p:blipFill>
        <p:spPr bwMode="auto">
          <a:xfrm>
            <a:off x="7400479" y="82600"/>
            <a:ext cx="1415355" cy="561454"/>
          </a:xfrm>
          <a:prstGeom prst="rect">
            <a:avLst/>
          </a:prstGeom>
          <a:noFill/>
          <a:ln w="12700" cap="flat" cmpd="sng">
            <a:noFill/>
            <a:prstDash val="solid"/>
            <a:miter lim="0"/>
            <a:headEnd type="none" w="med" len="med"/>
            <a:tailEnd type="none" w="med" len="med"/>
          </a:ln>
          <a:effectLst/>
        </p:spPr>
      </p:pic>
      <p:sp>
        <p:nvSpPr>
          <p:cNvPr id="13" name="Marcador de número de diapositiva 3">
            <a:extLst>
              <a:ext uri="{FF2B5EF4-FFF2-40B4-BE49-F238E27FC236}">
                <a16:creationId xmlns:a16="http://schemas.microsoft.com/office/drawing/2014/main" id="{EAA0C187-163A-4B9B-B554-699AF6AAAE66}"/>
              </a:ext>
            </a:extLst>
          </p:cNvPr>
          <p:cNvSpPr txBox="1">
            <a:spLocks/>
          </p:cNvSpPr>
          <p:nvPr/>
        </p:nvSpPr>
        <p:spPr>
          <a:xfrm>
            <a:off x="7749034" y="6540004"/>
            <a:ext cx="2133600" cy="365125"/>
          </a:xfrm>
        </p:spPr>
        <p:txBody>
          <a:bodyPr/>
          <a:lstStyle>
            <a:defPPr>
              <a:defRPr lang="en-US"/>
            </a:defPPr>
            <a:lvl1pPr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5pPr>
            <a:lvl6pPr marL="22860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6pPr>
            <a:lvl7pPr marL="27432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7pPr>
            <a:lvl8pPr marL="32004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8pPr>
            <a:lvl9pPr marL="36576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132FADFE-3B8F-471C-ABF0-DBC7717ECBBC}" type="slidenum">
              <a:rPr kumimoji="0" lang="es-ES" sz="2000" b="0" i="0" u="none" strike="noStrike" kern="1200" cap="none" spc="0" normalizeH="0" baseline="0" noProof="0" smtClean="0">
                <a:ln>
                  <a:noFill/>
                </a:ln>
                <a:solidFill>
                  <a:srgbClr val="000000"/>
                </a:solidFill>
                <a:effectLst/>
                <a:uLnTx/>
                <a:uFillTx/>
                <a:latin typeface="Arial" charset="0"/>
                <a:ea typeface="ヒラギノ角ゴ ProN W3" charset="0"/>
                <a:sym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29</a:t>
            </a:fld>
            <a:endParaRPr kumimoji="0" lang="es-ES" sz="2000" b="0" i="0" u="none" strike="noStrike" kern="1200" cap="none" spc="0" normalizeH="0" baseline="0" noProof="0" dirty="0">
              <a:ln>
                <a:noFill/>
              </a:ln>
              <a:solidFill>
                <a:srgbClr val="000000"/>
              </a:solidFill>
              <a:effectLst/>
              <a:uLnTx/>
              <a:uFillTx/>
              <a:latin typeface="Arial" charset="0"/>
              <a:ea typeface="ヒラギノ角ゴ ProN W3" charset="0"/>
              <a:sym typeface="Arial" charset="0"/>
            </a:endParaRPr>
          </a:p>
        </p:txBody>
      </p:sp>
      <p:sp>
        <p:nvSpPr>
          <p:cNvPr id="14" name="Rectángulo 13">
            <a:extLst>
              <a:ext uri="{FF2B5EF4-FFF2-40B4-BE49-F238E27FC236}">
                <a16:creationId xmlns:a16="http://schemas.microsoft.com/office/drawing/2014/main" id="{2A1541C3-9E89-47C4-ABBB-8B377FB7C0A1}"/>
              </a:ext>
            </a:extLst>
          </p:cNvPr>
          <p:cNvSpPr/>
          <p:nvPr/>
        </p:nvSpPr>
        <p:spPr>
          <a:xfrm>
            <a:off x="107504" y="6597352"/>
            <a:ext cx="5194126" cy="307777"/>
          </a:xfrm>
          <a:prstGeom prst="rect">
            <a:avLst/>
          </a:prstGeom>
        </p:spPr>
        <p:txBody>
          <a:bodyPr wrap="square">
            <a:spAutoFit/>
          </a:bodyPr>
          <a:lstStyle/>
          <a:p>
            <a:r>
              <a:rPr lang="en-GB" sz="1400" i="1" dirty="0">
                <a:solidFill>
                  <a:schemeClr val="accent5">
                    <a:lumMod val="20000"/>
                    <a:lumOff val="80000"/>
                  </a:schemeClr>
                </a:solidFill>
                <a:latin typeface="Source Sans Pro"/>
              </a:rPr>
              <a:t>14</a:t>
            </a:r>
            <a:r>
              <a:rPr lang="en-GB" sz="1400" i="1" baseline="30000" dirty="0">
                <a:solidFill>
                  <a:schemeClr val="accent5">
                    <a:lumMod val="20000"/>
                    <a:lumOff val="80000"/>
                  </a:schemeClr>
                </a:solidFill>
                <a:latin typeface="Source Sans Pro"/>
              </a:rPr>
              <a:t>th</a:t>
            </a:r>
            <a:r>
              <a:rPr lang="en-GB" sz="1400" i="1" dirty="0">
                <a:solidFill>
                  <a:schemeClr val="accent5">
                    <a:lumMod val="20000"/>
                    <a:lumOff val="80000"/>
                  </a:schemeClr>
                </a:solidFill>
                <a:latin typeface="Source Sans Pro"/>
              </a:rPr>
              <a:t> Scheduling for Large Scale Workshop</a:t>
            </a:r>
          </a:p>
        </p:txBody>
      </p:sp>
      <p:grpSp>
        <p:nvGrpSpPr>
          <p:cNvPr id="11" name="Grupo 10">
            <a:extLst>
              <a:ext uri="{FF2B5EF4-FFF2-40B4-BE49-F238E27FC236}">
                <a16:creationId xmlns:a16="http://schemas.microsoft.com/office/drawing/2014/main" id="{1429DBBF-A910-4388-B1F2-32268C1C62D0}"/>
              </a:ext>
            </a:extLst>
          </p:cNvPr>
          <p:cNvGrpSpPr/>
          <p:nvPr/>
        </p:nvGrpSpPr>
        <p:grpSpPr>
          <a:xfrm>
            <a:off x="0" y="7975"/>
            <a:ext cx="9134475" cy="790575"/>
            <a:chOff x="4762" y="3033712"/>
            <a:chExt cx="9134475" cy="790575"/>
          </a:xfrm>
        </p:grpSpPr>
        <p:pic>
          <p:nvPicPr>
            <p:cNvPr id="15" name="Imagen 14">
              <a:extLst>
                <a:ext uri="{FF2B5EF4-FFF2-40B4-BE49-F238E27FC236}">
                  <a16:creationId xmlns:a16="http://schemas.microsoft.com/office/drawing/2014/main" id="{6ED524CE-1C17-4AB2-9AE5-C225BEEF79CB}"/>
                </a:ext>
              </a:extLst>
            </p:cNvPr>
            <p:cNvPicPr>
              <a:picLocks noChangeAspect="1"/>
            </p:cNvPicPr>
            <p:nvPr/>
          </p:nvPicPr>
          <p:blipFill>
            <a:blip r:embed="rId6"/>
            <a:stretch>
              <a:fillRect/>
            </a:stretch>
          </p:blipFill>
          <p:spPr>
            <a:xfrm>
              <a:off x="4762" y="3033712"/>
              <a:ext cx="9134475" cy="790575"/>
            </a:xfrm>
            <a:prstGeom prst="rect">
              <a:avLst/>
            </a:prstGeom>
          </p:spPr>
        </p:pic>
        <p:pic>
          <p:nvPicPr>
            <p:cNvPr id="16" name="Picture 10" descr="image.png">
              <a:extLst>
                <a:ext uri="{FF2B5EF4-FFF2-40B4-BE49-F238E27FC236}">
                  <a16:creationId xmlns:a16="http://schemas.microsoft.com/office/drawing/2014/main" id="{5CA18B2C-90D4-4114-AFC5-6B6B4EEE9257}"/>
                </a:ext>
              </a:extLst>
            </p:cNvPr>
            <p:cNvPicPr>
              <a:picLocks noChangeAspect="1"/>
            </p:cNvPicPr>
            <p:nvPr/>
          </p:nvPicPr>
          <p:blipFill>
            <a:blip r:embed="rId5" cstate="print"/>
            <a:srcRect/>
            <a:stretch>
              <a:fillRect/>
            </a:stretch>
          </p:blipFill>
          <p:spPr bwMode="auto">
            <a:xfrm>
              <a:off x="7400479" y="3111285"/>
              <a:ext cx="1415355" cy="561454"/>
            </a:xfrm>
            <a:prstGeom prst="rect">
              <a:avLst/>
            </a:prstGeom>
            <a:noFill/>
            <a:ln w="12700" cap="flat" cmpd="sng">
              <a:noFill/>
              <a:prstDash val="solid"/>
              <a:miter lim="0"/>
              <a:headEnd type="none" w="med" len="med"/>
              <a:tailEnd type="none" w="med" len="med"/>
            </a:ln>
            <a:effectLst/>
          </p:spPr>
        </p:pic>
      </p:grpSp>
      <p:sp>
        <p:nvSpPr>
          <p:cNvPr id="12" name="Título 1">
            <a:extLst>
              <a:ext uri="{FF2B5EF4-FFF2-40B4-BE49-F238E27FC236}">
                <a16:creationId xmlns:a16="http://schemas.microsoft.com/office/drawing/2014/main" id="{B7C54B72-2B9E-4F31-B4D1-26C002EAAF43}"/>
              </a:ext>
            </a:extLst>
          </p:cNvPr>
          <p:cNvSpPr txBox="1">
            <a:spLocks/>
          </p:cNvSpPr>
          <p:nvPr/>
        </p:nvSpPr>
        <p:spPr bwMode="auto">
          <a:xfrm>
            <a:off x="3177107" y="-162272"/>
            <a:ext cx="4583122" cy="847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800" tIns="50800" rIns="91440" bIns="50800" numCol="1" anchor="b" anchorCtr="0" compatLnSpc="1">
            <a:prstTxWarp prst="textNoShape">
              <a:avLst/>
            </a:prstTxWarp>
            <a:normAutofit/>
          </a:bodyPr>
          <a:lstStyle>
            <a:lvl1pPr marL="39688" indent="-39688" algn="l" rtl="0" eaLnBrk="1" fontAlgn="base" hangingPunct="1">
              <a:spcBef>
                <a:spcPct val="0"/>
              </a:spcBef>
              <a:spcAft>
                <a:spcPct val="0"/>
              </a:spcAft>
              <a:defRPr sz="2400">
                <a:solidFill>
                  <a:srgbClr val="FFFFFF"/>
                </a:solidFill>
                <a:latin typeface="+mj-lt"/>
                <a:ea typeface="+mj-ea"/>
                <a:cs typeface="+mj-cs"/>
                <a:sym typeface="Helvetica" charset="0"/>
              </a:defRPr>
            </a:lvl1pPr>
            <a:lvl2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2pPr>
            <a:lvl3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3pPr>
            <a:lvl4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4pPr>
            <a:lvl5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5pPr>
            <a:lvl6pPr marL="4968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6pPr>
            <a:lvl7pPr marL="9540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7pPr>
            <a:lvl8pPr marL="14112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8pPr>
            <a:lvl9pPr marL="18684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9pPr>
          </a:lstStyle>
          <a:p>
            <a:pPr marL="39688" marR="0" lvl="0" indent="-39688"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srgbClr val="FFFF00"/>
                </a:solidFill>
                <a:effectLst/>
                <a:uLnTx/>
                <a:uFillTx/>
                <a:latin typeface="Helvetica"/>
                <a:ea typeface="ヒラギノ角ゴ ProN W3"/>
                <a:sym typeface="Helvetica" charset="0"/>
              </a:rPr>
              <a:t>Evaluation</a:t>
            </a:r>
          </a:p>
        </p:txBody>
      </p:sp>
      <p:graphicFrame>
        <p:nvGraphicFramePr>
          <p:cNvPr id="10" name="Marcador de contenido 9">
            <a:extLst>
              <a:ext uri="{FF2B5EF4-FFF2-40B4-BE49-F238E27FC236}">
                <a16:creationId xmlns:a16="http://schemas.microsoft.com/office/drawing/2014/main" id="{459E070C-9726-974F-979F-27342E8F4582}"/>
              </a:ext>
            </a:extLst>
          </p:cNvPr>
          <p:cNvGraphicFramePr>
            <a:graphicFrameLocks noGrp="1"/>
          </p:cNvGraphicFramePr>
          <p:nvPr>
            <p:ph idx="1"/>
            <p:extLst>
              <p:ext uri="{D42A27DB-BD31-4B8C-83A1-F6EECF244321}">
                <p14:modId xmlns:p14="http://schemas.microsoft.com/office/powerpoint/2010/main" val="1932907957"/>
              </p:ext>
            </p:extLst>
          </p:nvPr>
        </p:nvGraphicFramePr>
        <p:xfrm>
          <a:off x="418536" y="2181382"/>
          <a:ext cx="5096804" cy="4133875"/>
        </p:xfrm>
        <a:graphic>
          <a:graphicData uri="http://schemas.openxmlformats.org/drawingml/2006/table">
            <a:tbl>
              <a:tblPr firstRow="1" bandRow="1">
                <a:tableStyleId>{5C22544A-7EE6-4342-B048-85BDC9FD1C3A}</a:tableStyleId>
              </a:tblPr>
              <a:tblGrid>
                <a:gridCol w="1274201">
                  <a:extLst>
                    <a:ext uri="{9D8B030D-6E8A-4147-A177-3AD203B41FA5}">
                      <a16:colId xmlns:a16="http://schemas.microsoft.com/office/drawing/2014/main" val="3105102820"/>
                    </a:ext>
                  </a:extLst>
                </a:gridCol>
                <a:gridCol w="1274201">
                  <a:extLst>
                    <a:ext uri="{9D8B030D-6E8A-4147-A177-3AD203B41FA5}">
                      <a16:colId xmlns:a16="http://schemas.microsoft.com/office/drawing/2014/main" val="188289550"/>
                    </a:ext>
                  </a:extLst>
                </a:gridCol>
                <a:gridCol w="1274201">
                  <a:extLst>
                    <a:ext uri="{9D8B030D-6E8A-4147-A177-3AD203B41FA5}">
                      <a16:colId xmlns:a16="http://schemas.microsoft.com/office/drawing/2014/main" val="3932048884"/>
                    </a:ext>
                  </a:extLst>
                </a:gridCol>
                <a:gridCol w="1274201">
                  <a:extLst>
                    <a:ext uri="{9D8B030D-6E8A-4147-A177-3AD203B41FA5}">
                      <a16:colId xmlns:a16="http://schemas.microsoft.com/office/drawing/2014/main" val="92509824"/>
                    </a:ext>
                  </a:extLst>
                </a:gridCol>
              </a:tblGrid>
              <a:tr h="267107">
                <a:tc>
                  <a:txBody>
                    <a:bodyPr/>
                    <a:lstStyle/>
                    <a:p>
                      <a:pPr algn="ctr"/>
                      <a:endParaRPr lang="es-ES" sz="1400" dirty="0"/>
                    </a:p>
                  </a:txBody>
                  <a:tcPr/>
                </a:tc>
                <a:tc>
                  <a:txBody>
                    <a:bodyPr/>
                    <a:lstStyle/>
                    <a:p>
                      <a:pPr algn="ctr"/>
                      <a:r>
                        <a:rPr lang="es-ES" sz="1400" b="0" dirty="0" err="1"/>
                        <a:t>Mode</a:t>
                      </a:r>
                      <a:r>
                        <a:rPr lang="es-ES" sz="1400" b="0" dirty="0"/>
                        <a:t> I</a:t>
                      </a:r>
                    </a:p>
                  </a:txBody>
                  <a:tcPr/>
                </a:tc>
                <a:tc>
                  <a:txBody>
                    <a:bodyPr/>
                    <a:lstStyle/>
                    <a:p>
                      <a:pPr algn="ctr"/>
                      <a:r>
                        <a:rPr lang="es-ES" sz="1600" b="1" dirty="0" err="1"/>
                        <a:t>Mode</a:t>
                      </a:r>
                      <a:r>
                        <a:rPr lang="es-ES" sz="1600" b="1" dirty="0"/>
                        <a:t> II</a:t>
                      </a:r>
                    </a:p>
                  </a:txBody>
                  <a:tcPr/>
                </a:tc>
                <a:tc>
                  <a:txBody>
                    <a:bodyPr/>
                    <a:lstStyle/>
                    <a:p>
                      <a:pPr algn="ctr"/>
                      <a:r>
                        <a:rPr lang="es-ES" sz="1400" dirty="0" err="1"/>
                        <a:t>Mode</a:t>
                      </a:r>
                      <a:r>
                        <a:rPr lang="es-ES" sz="1400" dirty="0"/>
                        <a:t> III</a:t>
                      </a:r>
                    </a:p>
                  </a:txBody>
                  <a:tcPr/>
                </a:tc>
                <a:extLst>
                  <a:ext uri="{0D108BD9-81ED-4DB2-BD59-A6C34878D82A}">
                    <a16:rowId xmlns:a16="http://schemas.microsoft.com/office/drawing/2014/main" val="1200442079"/>
                  </a:ext>
                </a:extLst>
              </a:tr>
              <a:tr h="1268755">
                <a:tc>
                  <a:txBody>
                    <a:bodyPr/>
                    <a:lstStyle/>
                    <a:p>
                      <a:pPr algn="ctr"/>
                      <a:r>
                        <a:rPr lang="es-ES" sz="1400" dirty="0"/>
                        <a:t>Active </a:t>
                      </a:r>
                      <a:r>
                        <a:rPr lang="es-ES" sz="1400" dirty="0" err="1"/>
                        <a:t>capability</a:t>
                      </a:r>
                      <a:r>
                        <a:rPr lang="es-ES" sz="1400" dirty="0"/>
                        <a:t> </a:t>
                      </a:r>
                      <a:r>
                        <a:rPr lang="es-ES" sz="1400" dirty="0" err="1"/>
                        <a:t>components</a:t>
                      </a:r>
                      <a:r>
                        <a:rPr lang="es-ES" sz="1400" dirty="0"/>
                        <a:t> to </a:t>
                      </a:r>
                      <a:r>
                        <a:rPr lang="es-ES" sz="1400" dirty="0" err="1"/>
                        <a:t>support</a:t>
                      </a:r>
                      <a:r>
                        <a:rPr lang="es-ES" sz="1400" dirty="0"/>
                        <a:t> </a:t>
                      </a:r>
                      <a:r>
                        <a:rPr lang="es-ES" sz="1400" dirty="0" err="1"/>
                        <a:t>the</a:t>
                      </a:r>
                      <a:r>
                        <a:rPr lang="es-ES" sz="1400" dirty="0"/>
                        <a:t> load</a:t>
                      </a:r>
                    </a:p>
                  </a:txBody>
                  <a:tcPr/>
                </a:tc>
                <a:tc>
                  <a:txBody>
                    <a:bodyPr/>
                    <a:lstStyle/>
                    <a:p>
                      <a:pPr algn="ctr"/>
                      <a:r>
                        <a:rPr lang="es-ES" sz="1400" b="0" dirty="0"/>
                        <a:t>N</a:t>
                      </a:r>
                    </a:p>
                  </a:txBody>
                  <a:tcPr/>
                </a:tc>
                <a:tc>
                  <a:txBody>
                    <a:bodyPr/>
                    <a:lstStyle/>
                    <a:p>
                      <a:pPr algn="ctr"/>
                      <a:r>
                        <a:rPr lang="es-ES" sz="1600" b="1" dirty="0"/>
                        <a:t>N</a:t>
                      </a:r>
                    </a:p>
                  </a:txBody>
                  <a:tcPr/>
                </a:tc>
                <a:tc>
                  <a:txBody>
                    <a:bodyPr/>
                    <a:lstStyle/>
                    <a:p>
                      <a:pPr algn="ctr"/>
                      <a:r>
                        <a:rPr lang="es-ES" sz="1400" dirty="0"/>
                        <a:t>N+2</a:t>
                      </a:r>
                    </a:p>
                  </a:txBody>
                  <a:tcPr/>
                </a:tc>
                <a:extLst>
                  <a:ext uri="{0D108BD9-81ED-4DB2-BD59-A6C34878D82A}">
                    <a16:rowId xmlns:a16="http://schemas.microsoft.com/office/drawing/2014/main" val="3687830826"/>
                  </a:ext>
                </a:extLst>
              </a:tr>
              <a:tr h="667765">
                <a:tc>
                  <a:txBody>
                    <a:bodyPr/>
                    <a:lstStyle/>
                    <a:p>
                      <a:pPr algn="ctr"/>
                      <a:r>
                        <a:rPr lang="es-ES" sz="1400" dirty="0"/>
                        <a:t>Data </a:t>
                      </a:r>
                      <a:r>
                        <a:rPr lang="es-ES" sz="1400" dirty="0" err="1"/>
                        <a:t>Distribution</a:t>
                      </a:r>
                      <a:r>
                        <a:rPr lang="es-ES" sz="1400" dirty="0"/>
                        <a:t> </a:t>
                      </a:r>
                      <a:r>
                        <a:rPr lang="es-ES" sz="1400" dirty="0" err="1"/>
                        <a:t>paths</a:t>
                      </a:r>
                      <a:endParaRPr lang="es-ES" sz="1400" dirty="0"/>
                    </a:p>
                  </a:txBody>
                  <a:tcPr/>
                </a:tc>
                <a:tc>
                  <a:txBody>
                    <a:bodyPr/>
                    <a:lstStyle/>
                    <a:p>
                      <a:pPr algn="ctr"/>
                      <a:r>
                        <a:rPr lang="es-ES" sz="1400" b="0" dirty="0"/>
                        <a:t>1</a:t>
                      </a:r>
                    </a:p>
                  </a:txBody>
                  <a:tcPr/>
                </a:tc>
                <a:tc>
                  <a:txBody>
                    <a:bodyPr/>
                    <a:lstStyle/>
                    <a:p>
                      <a:pPr algn="ctr"/>
                      <a:r>
                        <a:rPr lang="es-ES" sz="1600" b="1" dirty="0"/>
                        <a:t>1</a:t>
                      </a:r>
                    </a:p>
                  </a:txBody>
                  <a:tcPr/>
                </a:tc>
                <a:tc>
                  <a:txBody>
                    <a:bodyPr/>
                    <a:lstStyle/>
                    <a:p>
                      <a:pPr algn="ctr"/>
                      <a:r>
                        <a:rPr lang="es-ES" sz="1400" dirty="0"/>
                        <a:t>3</a:t>
                      </a:r>
                    </a:p>
                  </a:txBody>
                  <a:tcPr/>
                </a:tc>
                <a:extLst>
                  <a:ext uri="{0D108BD9-81ED-4DB2-BD59-A6C34878D82A}">
                    <a16:rowId xmlns:a16="http://schemas.microsoft.com/office/drawing/2014/main" val="2040007392"/>
                  </a:ext>
                </a:extLst>
              </a:tr>
              <a:tr h="667765">
                <a:tc>
                  <a:txBody>
                    <a:bodyPr/>
                    <a:lstStyle/>
                    <a:p>
                      <a:pPr algn="ctr"/>
                      <a:r>
                        <a:rPr lang="es-ES" sz="1400" dirty="0" err="1"/>
                        <a:t>Node</a:t>
                      </a:r>
                      <a:r>
                        <a:rPr lang="es-ES" sz="1400" dirty="0"/>
                        <a:t> </a:t>
                      </a:r>
                      <a:r>
                        <a:rPr lang="es-ES" sz="1400" dirty="0" err="1"/>
                        <a:t>level</a:t>
                      </a:r>
                      <a:r>
                        <a:rPr lang="es-ES" sz="1400" dirty="0"/>
                        <a:t> </a:t>
                      </a:r>
                      <a:r>
                        <a:rPr lang="es-ES" sz="1400" dirty="0" err="1"/>
                        <a:t>fault</a:t>
                      </a:r>
                      <a:r>
                        <a:rPr lang="es-ES" sz="1400" dirty="0"/>
                        <a:t> </a:t>
                      </a:r>
                      <a:r>
                        <a:rPr lang="es-ES" sz="1400" dirty="0" err="1"/>
                        <a:t>tolerance</a:t>
                      </a:r>
                      <a:r>
                        <a:rPr lang="es-ES" sz="1400" dirty="0"/>
                        <a:t> </a:t>
                      </a:r>
                    </a:p>
                  </a:txBody>
                  <a:tcPr/>
                </a:tc>
                <a:tc>
                  <a:txBody>
                    <a:bodyPr/>
                    <a:lstStyle/>
                    <a:p>
                      <a:pPr algn="ctr"/>
                      <a:r>
                        <a:rPr lang="es-ES" sz="1400" b="0" dirty="0"/>
                        <a:t>No</a:t>
                      </a:r>
                    </a:p>
                  </a:txBody>
                  <a:tcPr/>
                </a:tc>
                <a:tc>
                  <a:txBody>
                    <a:bodyPr/>
                    <a:lstStyle/>
                    <a:p>
                      <a:pPr algn="ctr"/>
                      <a:r>
                        <a:rPr lang="es-ES" sz="1600" b="1" dirty="0"/>
                        <a:t>Yes</a:t>
                      </a:r>
                    </a:p>
                  </a:txBody>
                  <a:tcPr/>
                </a:tc>
                <a:tc>
                  <a:txBody>
                    <a:bodyPr/>
                    <a:lstStyle/>
                    <a:p>
                      <a:pPr algn="ctr"/>
                      <a:r>
                        <a:rPr lang="es-ES" sz="1400" dirty="0"/>
                        <a:t>Yes</a:t>
                      </a:r>
                    </a:p>
                  </a:txBody>
                  <a:tcPr/>
                </a:tc>
                <a:extLst>
                  <a:ext uri="{0D108BD9-81ED-4DB2-BD59-A6C34878D82A}">
                    <a16:rowId xmlns:a16="http://schemas.microsoft.com/office/drawing/2014/main" val="1096632530"/>
                  </a:ext>
                </a:extLst>
              </a:tr>
              <a:tr h="667765">
                <a:tc>
                  <a:txBody>
                    <a:bodyPr/>
                    <a:lstStyle/>
                    <a:p>
                      <a:pPr algn="ctr"/>
                      <a:r>
                        <a:rPr lang="es-ES" sz="1400" dirty="0"/>
                        <a:t>Network </a:t>
                      </a:r>
                      <a:r>
                        <a:rPr lang="es-ES" sz="1400" dirty="0" err="1"/>
                        <a:t>level</a:t>
                      </a:r>
                      <a:r>
                        <a:rPr lang="es-ES" sz="1400" dirty="0"/>
                        <a:t> </a:t>
                      </a:r>
                      <a:r>
                        <a:rPr lang="es-ES" sz="1400" dirty="0" err="1"/>
                        <a:t>fault</a:t>
                      </a:r>
                      <a:r>
                        <a:rPr lang="es-ES" sz="1400" dirty="0"/>
                        <a:t> </a:t>
                      </a:r>
                      <a:r>
                        <a:rPr lang="es-ES" sz="1400" dirty="0" err="1"/>
                        <a:t>tolerance</a:t>
                      </a:r>
                      <a:endParaRPr lang="es-ES" sz="1400" dirty="0"/>
                    </a:p>
                  </a:txBody>
                  <a:tcPr/>
                </a:tc>
                <a:tc>
                  <a:txBody>
                    <a:bodyPr/>
                    <a:lstStyle/>
                    <a:p>
                      <a:pPr algn="ctr"/>
                      <a:r>
                        <a:rPr lang="es-ES" sz="1400" b="0" dirty="0"/>
                        <a:t>No</a:t>
                      </a:r>
                    </a:p>
                  </a:txBody>
                  <a:tcPr/>
                </a:tc>
                <a:tc>
                  <a:txBody>
                    <a:bodyPr/>
                    <a:lstStyle/>
                    <a:p>
                      <a:pPr algn="ctr"/>
                      <a:r>
                        <a:rPr lang="es-ES" sz="1600" b="1" dirty="0"/>
                        <a:t>No</a:t>
                      </a:r>
                    </a:p>
                  </a:txBody>
                  <a:tcPr/>
                </a:tc>
                <a:tc>
                  <a:txBody>
                    <a:bodyPr/>
                    <a:lstStyle/>
                    <a:p>
                      <a:pPr algn="ctr"/>
                      <a:r>
                        <a:rPr lang="es-ES" sz="1400" dirty="0"/>
                        <a:t>Yes </a:t>
                      </a:r>
                    </a:p>
                  </a:txBody>
                  <a:tcPr/>
                </a:tc>
                <a:extLst>
                  <a:ext uri="{0D108BD9-81ED-4DB2-BD59-A6C34878D82A}">
                    <a16:rowId xmlns:a16="http://schemas.microsoft.com/office/drawing/2014/main" val="2459626984"/>
                  </a:ext>
                </a:extLst>
              </a:tr>
              <a:tr h="267107">
                <a:tc>
                  <a:txBody>
                    <a:bodyPr/>
                    <a:lstStyle/>
                    <a:p>
                      <a:pPr algn="ctr"/>
                      <a:endParaRPr lang="es-ES" sz="1400" dirty="0"/>
                    </a:p>
                  </a:txBody>
                  <a:tcPr/>
                </a:tc>
                <a:tc>
                  <a:txBody>
                    <a:bodyPr/>
                    <a:lstStyle/>
                    <a:p>
                      <a:pPr algn="ctr"/>
                      <a:endParaRPr lang="es-ES" sz="1400" b="0" dirty="0"/>
                    </a:p>
                  </a:txBody>
                  <a:tcPr/>
                </a:tc>
                <a:tc>
                  <a:txBody>
                    <a:bodyPr/>
                    <a:lstStyle/>
                    <a:p>
                      <a:pPr algn="ctr"/>
                      <a:endParaRPr lang="es-ES" sz="1600" b="1" dirty="0"/>
                    </a:p>
                  </a:txBody>
                  <a:tcPr/>
                </a:tc>
                <a:tc>
                  <a:txBody>
                    <a:bodyPr/>
                    <a:lstStyle/>
                    <a:p>
                      <a:pPr algn="ctr"/>
                      <a:endParaRPr lang="es-ES" sz="1400" dirty="0"/>
                    </a:p>
                  </a:txBody>
                  <a:tcPr/>
                </a:tc>
                <a:extLst>
                  <a:ext uri="{0D108BD9-81ED-4DB2-BD59-A6C34878D82A}">
                    <a16:rowId xmlns:a16="http://schemas.microsoft.com/office/drawing/2014/main" val="3111474276"/>
                  </a:ext>
                </a:extLst>
              </a:tr>
            </a:tbl>
          </a:graphicData>
        </a:graphic>
      </p:graphicFrame>
      <p:sp>
        <p:nvSpPr>
          <p:cNvPr id="18" name="Marcador de contenido 2">
            <a:extLst>
              <a:ext uri="{FF2B5EF4-FFF2-40B4-BE49-F238E27FC236}">
                <a16:creationId xmlns:a16="http://schemas.microsoft.com/office/drawing/2014/main" id="{DA3DB985-8DA9-4304-85E5-2F529A311650}"/>
              </a:ext>
            </a:extLst>
          </p:cNvPr>
          <p:cNvSpPr txBox="1">
            <a:spLocks/>
          </p:cNvSpPr>
          <p:nvPr/>
        </p:nvSpPr>
        <p:spPr bwMode="auto">
          <a:xfrm>
            <a:off x="323528" y="896498"/>
            <a:ext cx="6635080" cy="6480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800" tIns="50800" rIns="91440" bIns="50800" numCol="1" anchor="t" anchorCtr="0" compatLnSpc="1">
            <a:prstTxWarp prst="textNoShape">
              <a:avLst/>
            </a:prstTxWarp>
          </a:bodyPr>
          <a:lstStyle>
            <a:lvl1pPr marL="312738" indent="-273050" algn="l" rtl="0" eaLnBrk="1" fontAlgn="base" hangingPunct="1">
              <a:spcBef>
                <a:spcPts val="1200"/>
              </a:spcBef>
              <a:spcAft>
                <a:spcPct val="0"/>
              </a:spcAft>
              <a:buClr>
                <a:srgbClr val="727CA3"/>
              </a:buClr>
              <a:buSzPct val="75000"/>
              <a:buFont typeface="Wingdings 3" charset="0"/>
              <a:buChar char="}"/>
              <a:defRPr>
                <a:solidFill>
                  <a:schemeClr val="tx1"/>
                </a:solidFill>
                <a:latin typeface="+mn-lt"/>
                <a:ea typeface="+mn-ea"/>
                <a:cs typeface="+mn-cs"/>
                <a:sym typeface="Helvetica" charset="0"/>
              </a:defRPr>
            </a:lvl1pPr>
            <a:lvl2pPr marL="536575" indent="-273050" algn="l" rtl="0" eaLnBrk="1" fontAlgn="base" hangingPunct="1">
              <a:spcBef>
                <a:spcPts val="400"/>
              </a:spcBef>
              <a:spcAft>
                <a:spcPct val="0"/>
              </a:spcAft>
              <a:buSzPct val="75000"/>
              <a:buFont typeface="Wingdings 3" charset="0"/>
              <a:buChar char="}"/>
              <a:defRPr sz="1600">
                <a:solidFill>
                  <a:srgbClr val="343434"/>
                </a:solidFill>
                <a:latin typeface="+mn-lt"/>
                <a:ea typeface="+mn-ea"/>
                <a:cs typeface="+mn-cs"/>
                <a:sym typeface="Helvetica" charset="0"/>
              </a:defRPr>
            </a:lvl2pPr>
            <a:lvl3pPr marL="811213" indent="-228600" algn="l" rtl="0" eaLnBrk="1" fontAlgn="base" hangingPunct="1">
              <a:spcBef>
                <a:spcPts val="100"/>
              </a:spcBef>
              <a:spcAft>
                <a:spcPct val="0"/>
              </a:spcAft>
              <a:buSzPct val="75000"/>
              <a:buFont typeface="Wingdings 3" charset="0"/>
              <a:buChar char="}"/>
              <a:defRPr sz="1600">
                <a:solidFill>
                  <a:srgbClr val="676767"/>
                </a:solidFill>
                <a:latin typeface="+mn-lt"/>
                <a:ea typeface="+mn-ea"/>
                <a:cs typeface="+mn-cs"/>
                <a:sym typeface="Helvetica" charset="0"/>
              </a:defRPr>
            </a:lvl3pPr>
            <a:lvl4pPr marL="1085850" indent="-228600" algn="l" rtl="0" eaLnBrk="1" fontAlgn="base" hangingPunct="1">
              <a:spcBef>
                <a:spcPts val="100"/>
              </a:spcBef>
              <a:spcAft>
                <a:spcPct val="0"/>
              </a:spcAft>
              <a:buClr>
                <a:srgbClr val="8BA2B4"/>
              </a:buClr>
              <a:buSzPct val="69000"/>
              <a:buFont typeface="Wingdings" charset="0"/>
              <a:buChar char="¨"/>
              <a:defRPr sz="1400">
                <a:solidFill>
                  <a:schemeClr val="tx1"/>
                </a:solidFill>
                <a:latin typeface="+mn-lt"/>
                <a:ea typeface="+mn-ea"/>
                <a:cs typeface="+mn-cs"/>
                <a:sym typeface="Helvetica" charset="0"/>
              </a:defRPr>
            </a:lvl4pPr>
            <a:lvl5pPr marL="1360488" indent="-228600" algn="l" rtl="0" eaLnBrk="1" fontAlgn="base" hangingPunct="1">
              <a:spcBef>
                <a:spcPts val="500"/>
              </a:spcBef>
              <a:spcAft>
                <a:spcPct val="0"/>
              </a:spcAft>
              <a:buClr>
                <a:srgbClr val="9FB8CD"/>
              </a:buClr>
              <a:buSzPct val="69000"/>
              <a:buFont typeface="Wingdings" charset="0"/>
              <a:buChar char="¨"/>
              <a:defRPr sz="1400">
                <a:solidFill>
                  <a:schemeClr val="tx1"/>
                </a:solidFill>
                <a:latin typeface="+mn-lt"/>
                <a:ea typeface="+mn-ea"/>
                <a:cs typeface="+mn-cs"/>
                <a:sym typeface="Helvetica" charset="0"/>
              </a:defRPr>
            </a:lvl5pPr>
            <a:lvl6pPr marL="1817688" indent="-228600" algn="l" rtl="0" eaLnBrk="1" fontAlgn="base" hangingPunct="1">
              <a:spcBef>
                <a:spcPts val="500"/>
              </a:spcBef>
              <a:spcAft>
                <a:spcPct val="0"/>
              </a:spcAft>
              <a:buClr>
                <a:srgbClr val="9FB8CD"/>
              </a:buClr>
              <a:buSzPct val="69000"/>
              <a:buFont typeface="Wingdings" charset="2"/>
              <a:buChar char="¨"/>
              <a:defRPr sz="1400">
                <a:solidFill>
                  <a:schemeClr val="tx1"/>
                </a:solidFill>
                <a:latin typeface="+mn-lt"/>
                <a:ea typeface="+mn-ea"/>
                <a:cs typeface="+mn-cs"/>
                <a:sym typeface="Helvetica" charset="0"/>
              </a:defRPr>
            </a:lvl6pPr>
            <a:lvl7pPr marL="2274888" indent="-228600" algn="l" rtl="0" eaLnBrk="1" fontAlgn="base" hangingPunct="1">
              <a:spcBef>
                <a:spcPts val="500"/>
              </a:spcBef>
              <a:spcAft>
                <a:spcPct val="0"/>
              </a:spcAft>
              <a:buClr>
                <a:srgbClr val="9FB8CD"/>
              </a:buClr>
              <a:buSzPct val="69000"/>
              <a:buFont typeface="Wingdings" charset="2"/>
              <a:buChar char="¨"/>
              <a:defRPr sz="1400">
                <a:solidFill>
                  <a:schemeClr val="tx1"/>
                </a:solidFill>
                <a:latin typeface="+mn-lt"/>
                <a:ea typeface="+mn-ea"/>
                <a:cs typeface="+mn-cs"/>
                <a:sym typeface="Helvetica" charset="0"/>
              </a:defRPr>
            </a:lvl7pPr>
            <a:lvl8pPr marL="2732088" indent="-228600" algn="l" rtl="0" eaLnBrk="1" fontAlgn="base" hangingPunct="1">
              <a:spcBef>
                <a:spcPts val="500"/>
              </a:spcBef>
              <a:spcAft>
                <a:spcPct val="0"/>
              </a:spcAft>
              <a:buClr>
                <a:srgbClr val="9FB8CD"/>
              </a:buClr>
              <a:buSzPct val="69000"/>
              <a:buFont typeface="Wingdings" charset="2"/>
              <a:buChar char="¨"/>
              <a:defRPr sz="1400">
                <a:solidFill>
                  <a:schemeClr val="tx1"/>
                </a:solidFill>
                <a:latin typeface="+mn-lt"/>
                <a:ea typeface="+mn-ea"/>
                <a:cs typeface="+mn-cs"/>
                <a:sym typeface="Helvetica" charset="0"/>
              </a:defRPr>
            </a:lvl8pPr>
            <a:lvl9pPr marL="3189288" indent="-228600" algn="l" rtl="0" eaLnBrk="1" fontAlgn="base" hangingPunct="1">
              <a:spcBef>
                <a:spcPts val="500"/>
              </a:spcBef>
              <a:spcAft>
                <a:spcPct val="0"/>
              </a:spcAft>
              <a:buClr>
                <a:srgbClr val="9FB8CD"/>
              </a:buClr>
              <a:buSzPct val="69000"/>
              <a:buFont typeface="Wingdings" charset="2"/>
              <a:buChar char="¨"/>
              <a:defRPr sz="1400">
                <a:solidFill>
                  <a:schemeClr val="tx1"/>
                </a:solidFill>
                <a:latin typeface="+mn-lt"/>
                <a:ea typeface="+mn-ea"/>
                <a:cs typeface="+mn-cs"/>
                <a:sym typeface="Helvetica" charset="0"/>
              </a:defRPr>
            </a:lvl9pPr>
          </a:lstStyle>
          <a:p>
            <a:pPr>
              <a:lnSpc>
                <a:spcPct val="150000"/>
              </a:lnSpc>
            </a:pPr>
            <a:r>
              <a:rPr lang="en-US" sz="2200" b="1" kern="0">
                <a:sym typeface="Wingdings" panose="05000000000000000000" pitchFamily="2" charset="2"/>
              </a:rPr>
              <a:t>Execution modes based on features</a:t>
            </a:r>
            <a:endParaRPr lang="en-US" sz="2200" b="1" kern="0" dirty="0">
              <a:sym typeface="Wingdings" panose="05000000000000000000" pitchFamily="2" charset="2"/>
            </a:endParaRPr>
          </a:p>
        </p:txBody>
      </p:sp>
      <p:grpSp>
        <p:nvGrpSpPr>
          <p:cNvPr id="36" name="Agrupar 35"/>
          <p:cNvGrpSpPr/>
          <p:nvPr/>
        </p:nvGrpSpPr>
        <p:grpSpPr>
          <a:xfrm>
            <a:off x="5780006" y="2492896"/>
            <a:ext cx="3031065" cy="1296144"/>
            <a:chOff x="5780007" y="2606030"/>
            <a:chExt cx="2873190" cy="1368718"/>
          </a:xfrm>
        </p:grpSpPr>
        <p:grpSp>
          <p:nvGrpSpPr>
            <p:cNvPr id="34" name="Agrupar 33"/>
            <p:cNvGrpSpPr/>
            <p:nvPr/>
          </p:nvGrpSpPr>
          <p:grpSpPr>
            <a:xfrm>
              <a:off x="5780007" y="2606030"/>
              <a:ext cx="2873190" cy="1368718"/>
              <a:chOff x="819569" y="2512908"/>
              <a:chExt cx="7991504" cy="3394641"/>
            </a:xfrm>
          </p:grpSpPr>
          <p:pic>
            <p:nvPicPr>
              <p:cNvPr id="17" name="Imagen 16">
                <a:extLst>
                  <a:ext uri="{FF2B5EF4-FFF2-40B4-BE49-F238E27FC236}">
                    <a16:creationId xmlns:a16="http://schemas.microsoft.com/office/drawing/2014/main" id="{7C1461D9-E630-4ABC-9B37-B1898546A47D}"/>
                  </a:ext>
                </a:extLst>
              </p:cNvPr>
              <p:cNvPicPr>
                <a:picLocks noChangeAspect="1"/>
              </p:cNvPicPr>
              <p:nvPr/>
            </p:nvPicPr>
            <p:blipFill>
              <a:blip r:embed="rId7"/>
              <a:srcRect/>
              <a:stretch/>
            </p:blipFill>
            <p:spPr>
              <a:xfrm>
                <a:off x="819569" y="2512908"/>
                <a:ext cx="7991504" cy="3004324"/>
              </a:xfrm>
              <a:prstGeom prst="rect">
                <a:avLst/>
              </a:prstGeom>
            </p:spPr>
          </p:pic>
          <p:sp>
            <p:nvSpPr>
              <p:cNvPr id="25" name="Flecha circular 24"/>
              <p:cNvSpPr/>
              <p:nvPr/>
            </p:nvSpPr>
            <p:spPr bwMode="auto">
              <a:xfrm rot="11368155">
                <a:off x="1401291" y="5201291"/>
                <a:ext cx="556810" cy="706258"/>
              </a:xfrm>
              <a:prstGeom prst="circularArrow">
                <a:avLst>
                  <a:gd name="adj1" fmla="val 57"/>
                  <a:gd name="adj2" fmla="val 1064412"/>
                  <a:gd name="adj3" fmla="val 21549622"/>
                  <a:gd name="adj4" fmla="val 8519499"/>
                  <a:gd name="adj5" fmla="val 11938"/>
                </a:avLst>
              </a:prstGeom>
              <a:solidFill>
                <a:srgbClr val="727CA3"/>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Arial" charset="0"/>
                  <a:ea typeface="ヒラギノ角ゴ ProN W3" charset="-128"/>
                  <a:cs typeface="ヒラギノ角ゴ ProN W3" charset="-128"/>
                  <a:sym typeface="Arial" charset="0"/>
                </a:endParaRPr>
              </a:p>
            </p:txBody>
          </p:sp>
          <p:sp>
            <p:nvSpPr>
              <p:cNvPr id="26" name="Flecha circular 25"/>
              <p:cNvSpPr/>
              <p:nvPr/>
            </p:nvSpPr>
            <p:spPr bwMode="auto">
              <a:xfrm rot="11368155">
                <a:off x="6226724" y="5182655"/>
                <a:ext cx="556810" cy="706258"/>
              </a:xfrm>
              <a:prstGeom prst="circularArrow">
                <a:avLst>
                  <a:gd name="adj1" fmla="val 57"/>
                  <a:gd name="adj2" fmla="val 1064412"/>
                  <a:gd name="adj3" fmla="val 21549622"/>
                  <a:gd name="adj4" fmla="val 8519499"/>
                  <a:gd name="adj5" fmla="val 11938"/>
                </a:avLst>
              </a:prstGeom>
              <a:solidFill>
                <a:srgbClr val="727CA3"/>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Arial" charset="0"/>
                  <a:ea typeface="ヒラギノ角ゴ ProN W3" charset="-128"/>
                  <a:cs typeface="ヒラギノ角ゴ ProN W3" charset="-128"/>
                  <a:sym typeface="Arial" charset="0"/>
                </a:endParaRPr>
              </a:p>
            </p:txBody>
          </p:sp>
          <p:sp>
            <p:nvSpPr>
              <p:cNvPr id="27" name="Flecha circular 26"/>
              <p:cNvSpPr/>
              <p:nvPr/>
            </p:nvSpPr>
            <p:spPr bwMode="auto">
              <a:xfrm rot="11368155">
                <a:off x="6916820" y="5164103"/>
                <a:ext cx="556810" cy="706258"/>
              </a:xfrm>
              <a:prstGeom prst="circularArrow">
                <a:avLst>
                  <a:gd name="adj1" fmla="val 57"/>
                  <a:gd name="adj2" fmla="val 1064412"/>
                  <a:gd name="adj3" fmla="val 21549622"/>
                  <a:gd name="adj4" fmla="val 8519499"/>
                  <a:gd name="adj5" fmla="val 11938"/>
                </a:avLst>
              </a:prstGeom>
              <a:solidFill>
                <a:srgbClr val="727CA3"/>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Arial" charset="0"/>
                  <a:ea typeface="ヒラギノ角ゴ ProN W3" charset="-128"/>
                  <a:cs typeface="ヒラギノ角ゴ ProN W3" charset="-128"/>
                  <a:sym typeface="Arial" charset="0"/>
                </a:endParaRPr>
              </a:p>
            </p:txBody>
          </p:sp>
          <p:sp>
            <p:nvSpPr>
              <p:cNvPr id="28" name="Flecha circular 27"/>
              <p:cNvSpPr/>
              <p:nvPr/>
            </p:nvSpPr>
            <p:spPr bwMode="auto">
              <a:xfrm rot="11368155">
                <a:off x="7590973" y="5164979"/>
                <a:ext cx="556810" cy="706258"/>
              </a:xfrm>
              <a:prstGeom prst="circularArrow">
                <a:avLst>
                  <a:gd name="adj1" fmla="val 57"/>
                  <a:gd name="adj2" fmla="val 1064412"/>
                  <a:gd name="adj3" fmla="val 21549622"/>
                  <a:gd name="adj4" fmla="val 8519499"/>
                  <a:gd name="adj5" fmla="val 11938"/>
                </a:avLst>
              </a:prstGeom>
              <a:solidFill>
                <a:srgbClr val="727CA3"/>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Arial" charset="0"/>
                  <a:ea typeface="ヒラギノ角ゴ ProN W3" charset="-128"/>
                  <a:cs typeface="ヒラギノ角ゴ ProN W3" charset="-128"/>
                  <a:sym typeface="Arial" charset="0"/>
                </a:endParaRPr>
              </a:p>
            </p:txBody>
          </p:sp>
          <p:sp>
            <p:nvSpPr>
              <p:cNvPr id="29" name="Flecha circular 28"/>
              <p:cNvSpPr/>
              <p:nvPr/>
            </p:nvSpPr>
            <p:spPr bwMode="auto">
              <a:xfrm rot="11368155">
                <a:off x="8217929" y="5164103"/>
                <a:ext cx="556810" cy="706258"/>
              </a:xfrm>
              <a:prstGeom prst="circularArrow">
                <a:avLst>
                  <a:gd name="adj1" fmla="val 57"/>
                  <a:gd name="adj2" fmla="val 1064412"/>
                  <a:gd name="adj3" fmla="val 21549622"/>
                  <a:gd name="adj4" fmla="val 8519499"/>
                  <a:gd name="adj5" fmla="val 11938"/>
                </a:avLst>
              </a:prstGeom>
              <a:solidFill>
                <a:srgbClr val="727CA3"/>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Arial" charset="0"/>
                  <a:ea typeface="ヒラギノ角ゴ ProN W3" charset="-128"/>
                  <a:cs typeface="ヒラギノ角ゴ ProN W3" charset="-128"/>
                  <a:sym typeface="Arial" charset="0"/>
                </a:endParaRPr>
              </a:p>
            </p:txBody>
          </p:sp>
          <p:sp>
            <p:nvSpPr>
              <p:cNvPr id="30" name="Flecha circular 29"/>
              <p:cNvSpPr/>
              <p:nvPr/>
            </p:nvSpPr>
            <p:spPr bwMode="auto">
              <a:xfrm rot="11368155">
                <a:off x="4079974" y="5182087"/>
                <a:ext cx="556810" cy="706258"/>
              </a:xfrm>
              <a:prstGeom prst="circularArrow">
                <a:avLst>
                  <a:gd name="adj1" fmla="val 57"/>
                  <a:gd name="adj2" fmla="val 1064412"/>
                  <a:gd name="adj3" fmla="val 21549622"/>
                  <a:gd name="adj4" fmla="val 8519499"/>
                  <a:gd name="adj5" fmla="val 11938"/>
                </a:avLst>
              </a:prstGeom>
              <a:solidFill>
                <a:srgbClr val="727CA3"/>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Arial" charset="0"/>
                  <a:ea typeface="ヒラギノ角ゴ ProN W3" charset="-128"/>
                  <a:cs typeface="ヒラギノ角ゴ ProN W3" charset="-128"/>
                  <a:sym typeface="Arial" charset="0"/>
                </a:endParaRPr>
              </a:p>
            </p:txBody>
          </p:sp>
          <p:sp>
            <p:nvSpPr>
              <p:cNvPr id="31" name="Flecha circular 30"/>
              <p:cNvSpPr/>
              <p:nvPr/>
            </p:nvSpPr>
            <p:spPr bwMode="auto">
              <a:xfrm rot="11368155">
                <a:off x="2762107" y="5157335"/>
                <a:ext cx="556810" cy="732659"/>
              </a:xfrm>
              <a:prstGeom prst="circularArrow">
                <a:avLst>
                  <a:gd name="adj1" fmla="val 57"/>
                  <a:gd name="adj2" fmla="val 1064412"/>
                  <a:gd name="adj3" fmla="val 21549622"/>
                  <a:gd name="adj4" fmla="val 8519499"/>
                  <a:gd name="adj5" fmla="val 11938"/>
                </a:avLst>
              </a:prstGeom>
              <a:solidFill>
                <a:srgbClr val="727CA3"/>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Arial" charset="0"/>
                  <a:ea typeface="ヒラギノ角ゴ ProN W3" charset="-128"/>
                  <a:cs typeface="ヒラギノ角ゴ ProN W3" charset="-128"/>
                  <a:sym typeface="Arial" charset="0"/>
                </a:endParaRPr>
              </a:p>
            </p:txBody>
          </p:sp>
          <p:sp>
            <p:nvSpPr>
              <p:cNvPr id="32" name="Flecha circular 31"/>
              <p:cNvSpPr/>
              <p:nvPr/>
            </p:nvSpPr>
            <p:spPr bwMode="auto">
              <a:xfrm rot="11368155">
                <a:off x="3447663" y="5182087"/>
                <a:ext cx="556810" cy="706258"/>
              </a:xfrm>
              <a:prstGeom prst="circularArrow">
                <a:avLst>
                  <a:gd name="adj1" fmla="val 57"/>
                  <a:gd name="adj2" fmla="val 1064412"/>
                  <a:gd name="adj3" fmla="val 21549622"/>
                  <a:gd name="adj4" fmla="val 8519499"/>
                  <a:gd name="adj5" fmla="val 11938"/>
                </a:avLst>
              </a:prstGeom>
              <a:solidFill>
                <a:srgbClr val="727CA3"/>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Arial" charset="0"/>
                  <a:ea typeface="ヒラギノ角ゴ ProN W3" charset="-128"/>
                  <a:cs typeface="ヒラギノ角ゴ ProN W3" charset="-128"/>
                  <a:sym typeface="Arial" charset="0"/>
                </a:endParaRPr>
              </a:p>
            </p:txBody>
          </p:sp>
          <p:sp>
            <p:nvSpPr>
              <p:cNvPr id="33" name="Flecha circular 32"/>
              <p:cNvSpPr/>
              <p:nvPr/>
            </p:nvSpPr>
            <p:spPr bwMode="auto">
              <a:xfrm rot="11368155">
                <a:off x="2083414" y="5157212"/>
                <a:ext cx="556810" cy="706258"/>
              </a:xfrm>
              <a:prstGeom prst="circularArrow">
                <a:avLst>
                  <a:gd name="adj1" fmla="val 57"/>
                  <a:gd name="adj2" fmla="val 1064412"/>
                  <a:gd name="adj3" fmla="val 21549622"/>
                  <a:gd name="adj4" fmla="val 8519499"/>
                  <a:gd name="adj5" fmla="val 11938"/>
                </a:avLst>
              </a:prstGeom>
              <a:solidFill>
                <a:srgbClr val="727CA3"/>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Arial" charset="0"/>
                  <a:ea typeface="ヒラギノ角ゴ ProN W3" charset="-128"/>
                  <a:cs typeface="ヒラギノ角ゴ ProN W3" charset="-128"/>
                  <a:sym typeface="Arial" charset="0"/>
                </a:endParaRPr>
              </a:p>
            </p:txBody>
          </p:sp>
        </p:grpSp>
        <p:sp>
          <p:nvSpPr>
            <p:cNvPr id="35" name="Flecha circular 34"/>
            <p:cNvSpPr/>
            <p:nvPr/>
          </p:nvSpPr>
          <p:spPr bwMode="auto">
            <a:xfrm rot="8211427">
              <a:off x="7367218" y="2700784"/>
              <a:ext cx="356520" cy="400147"/>
            </a:xfrm>
            <a:prstGeom prst="circularArrow">
              <a:avLst>
                <a:gd name="adj1" fmla="val 57"/>
                <a:gd name="adj2" fmla="val 1064412"/>
                <a:gd name="adj3" fmla="val 21549622"/>
                <a:gd name="adj4" fmla="val 8519499"/>
                <a:gd name="adj5" fmla="val 11938"/>
              </a:avLst>
            </a:prstGeom>
            <a:solidFill>
              <a:srgbClr val="727CA3"/>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Arial" charset="0"/>
                <a:ea typeface="ヒラギノ角ゴ ProN W3" charset="-128"/>
                <a:cs typeface="ヒラギノ角ゴ ProN W3" charset="-128"/>
                <a:sym typeface="Arial" charset="0"/>
              </a:endParaRPr>
            </a:p>
          </p:txBody>
        </p:sp>
      </p:grpSp>
    </p:spTree>
    <p:extLst>
      <p:ext uri="{BB962C8B-B14F-4D97-AF65-F5344CB8AC3E}">
        <p14:creationId xmlns:p14="http://schemas.microsoft.com/office/powerpoint/2010/main" val="1195147080"/>
      </p:ext>
    </p:extLst>
  </p:cSld>
  <p:clrMapOvr>
    <a:masterClrMapping/>
  </p:clrMapOvr>
  <p:transition advClick="0" advTm="15000">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0" descr="image.png"/>
          <p:cNvPicPr>
            <a:picLocks noChangeAspect="1"/>
          </p:cNvPicPr>
          <p:nvPr/>
        </p:nvPicPr>
        <p:blipFill>
          <a:blip r:embed="rId3" cstate="print"/>
          <a:srcRect/>
          <a:stretch>
            <a:fillRect/>
          </a:stretch>
        </p:blipFill>
        <p:spPr bwMode="auto">
          <a:xfrm>
            <a:off x="7400479" y="82600"/>
            <a:ext cx="1415355" cy="561454"/>
          </a:xfrm>
          <a:prstGeom prst="rect">
            <a:avLst/>
          </a:prstGeom>
          <a:noFill/>
          <a:ln w="12700" cap="flat" cmpd="sng">
            <a:noFill/>
            <a:prstDash val="solid"/>
            <a:miter lim="0"/>
            <a:headEnd type="none" w="med" len="med"/>
            <a:tailEnd type="none" w="med" len="med"/>
          </a:ln>
          <a:effectLst/>
        </p:spPr>
      </p:pic>
      <p:sp>
        <p:nvSpPr>
          <p:cNvPr id="10" name="Marcador de contenido 2">
            <a:extLst>
              <a:ext uri="{FF2B5EF4-FFF2-40B4-BE49-F238E27FC236}">
                <a16:creationId xmlns:a16="http://schemas.microsoft.com/office/drawing/2014/main" id="{DA3DB985-8DA9-4304-85E5-2F529A311650}"/>
              </a:ext>
            </a:extLst>
          </p:cNvPr>
          <p:cNvSpPr>
            <a:spLocks noGrp="1"/>
          </p:cNvSpPr>
          <p:nvPr>
            <p:ph idx="1"/>
          </p:nvPr>
        </p:nvSpPr>
        <p:spPr>
          <a:xfrm>
            <a:off x="457200" y="1143000"/>
            <a:ext cx="8229600" cy="4965700"/>
          </a:xfrm>
        </p:spPr>
        <p:txBody>
          <a:bodyPr/>
          <a:lstStyle/>
          <a:p>
            <a:r>
              <a:rPr lang="en-GB" sz="2400" dirty="0"/>
              <a:t>Introduction</a:t>
            </a:r>
          </a:p>
          <a:p>
            <a:r>
              <a:rPr lang="en-GB" sz="2400" dirty="0">
                <a:solidFill>
                  <a:schemeClr val="accent5"/>
                </a:solidFill>
              </a:rPr>
              <a:t>System architecture</a:t>
            </a:r>
          </a:p>
          <a:p>
            <a:pPr lvl="1"/>
            <a:r>
              <a:rPr lang="en-GB" sz="2200" dirty="0">
                <a:solidFill>
                  <a:schemeClr val="accent5"/>
                </a:solidFill>
              </a:rPr>
              <a:t>Overview</a:t>
            </a:r>
          </a:p>
          <a:p>
            <a:pPr lvl="1"/>
            <a:r>
              <a:rPr lang="en-GB" sz="2200" dirty="0" err="1">
                <a:solidFill>
                  <a:schemeClr val="accent5"/>
                </a:solidFill>
              </a:rPr>
              <a:t>DaeMon</a:t>
            </a:r>
            <a:r>
              <a:rPr lang="en-GB" sz="2200" dirty="0">
                <a:solidFill>
                  <a:schemeClr val="accent5"/>
                </a:solidFill>
              </a:rPr>
              <a:t> Monitor</a:t>
            </a:r>
          </a:p>
          <a:p>
            <a:pPr lvl="1"/>
            <a:r>
              <a:rPr lang="en-GB" sz="2200" dirty="0">
                <a:solidFill>
                  <a:schemeClr val="accent5"/>
                </a:solidFill>
              </a:rPr>
              <a:t>Application Control</a:t>
            </a:r>
          </a:p>
          <a:p>
            <a:r>
              <a:rPr lang="en-GB" sz="2400" dirty="0">
                <a:solidFill>
                  <a:schemeClr val="accent5"/>
                </a:solidFill>
              </a:rPr>
              <a:t>Evaluation</a:t>
            </a:r>
          </a:p>
          <a:p>
            <a:r>
              <a:rPr lang="en-GB" sz="2400" dirty="0">
                <a:solidFill>
                  <a:schemeClr val="accent5"/>
                </a:solidFill>
              </a:rPr>
              <a:t>Conclusions &amp; future works</a:t>
            </a:r>
            <a:endParaRPr lang="en-GB" sz="2200" dirty="0">
              <a:solidFill>
                <a:schemeClr val="accent5"/>
              </a:solidFill>
            </a:endParaRPr>
          </a:p>
        </p:txBody>
      </p:sp>
      <p:sp>
        <p:nvSpPr>
          <p:cNvPr id="13" name="Marcador de número de diapositiva 3">
            <a:extLst>
              <a:ext uri="{FF2B5EF4-FFF2-40B4-BE49-F238E27FC236}">
                <a16:creationId xmlns:a16="http://schemas.microsoft.com/office/drawing/2014/main" id="{EAA0C187-163A-4B9B-B554-699AF6AAAE66}"/>
              </a:ext>
            </a:extLst>
          </p:cNvPr>
          <p:cNvSpPr txBox="1">
            <a:spLocks/>
          </p:cNvSpPr>
          <p:nvPr/>
        </p:nvSpPr>
        <p:spPr>
          <a:xfrm>
            <a:off x="7749034" y="6540004"/>
            <a:ext cx="2133600" cy="365125"/>
          </a:xfrm>
        </p:spPr>
        <p:txBody>
          <a:bodyPr/>
          <a:lstStyle>
            <a:defPPr>
              <a:defRPr lang="en-US"/>
            </a:defPPr>
            <a:lvl1pPr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5pPr>
            <a:lvl6pPr marL="22860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6pPr>
            <a:lvl7pPr marL="27432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7pPr>
            <a:lvl8pPr marL="32004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8pPr>
            <a:lvl9pPr marL="36576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132FADFE-3B8F-471C-ABF0-DBC7717ECBBC}" type="slidenum">
              <a:rPr kumimoji="0" lang="en-GB" sz="2000" b="0" i="0" u="none" strike="noStrike" kern="1200" cap="none" spc="0" normalizeH="0" baseline="0" smtClean="0">
                <a:ln>
                  <a:noFill/>
                </a:ln>
                <a:solidFill>
                  <a:srgbClr val="000000"/>
                </a:solidFill>
                <a:effectLst/>
                <a:uLnTx/>
                <a:uFillTx/>
                <a:latin typeface="Arial" charset="0"/>
                <a:ea typeface="ヒラギノ角ゴ ProN W3" charset="0"/>
                <a:sym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a:t>
            </a:fld>
            <a:endParaRPr kumimoji="0" lang="en-GB" sz="2000" b="0" i="0" u="none" strike="noStrike" kern="1200" cap="none" spc="0" normalizeH="0" baseline="0" dirty="0">
              <a:ln>
                <a:noFill/>
              </a:ln>
              <a:solidFill>
                <a:srgbClr val="000000"/>
              </a:solidFill>
              <a:effectLst/>
              <a:uLnTx/>
              <a:uFillTx/>
              <a:latin typeface="Arial" charset="0"/>
              <a:ea typeface="ヒラギノ角ゴ ProN W3" charset="0"/>
              <a:sym typeface="Arial" charset="0"/>
            </a:endParaRPr>
          </a:p>
        </p:txBody>
      </p:sp>
      <p:sp>
        <p:nvSpPr>
          <p:cNvPr id="14" name="Rectángulo 13">
            <a:extLst>
              <a:ext uri="{FF2B5EF4-FFF2-40B4-BE49-F238E27FC236}">
                <a16:creationId xmlns:a16="http://schemas.microsoft.com/office/drawing/2014/main" id="{2A1541C3-9E89-47C4-ABBB-8B377FB7C0A1}"/>
              </a:ext>
            </a:extLst>
          </p:cNvPr>
          <p:cNvSpPr/>
          <p:nvPr/>
        </p:nvSpPr>
        <p:spPr>
          <a:xfrm>
            <a:off x="107504" y="6597352"/>
            <a:ext cx="5194126" cy="307777"/>
          </a:xfrm>
          <a:prstGeom prst="rect">
            <a:avLst/>
          </a:prstGeom>
        </p:spPr>
        <p:txBody>
          <a:bodyPr wrap="square">
            <a:spAutoFit/>
          </a:bodyPr>
          <a:lstStyle/>
          <a:p>
            <a:r>
              <a:rPr lang="en-GB" sz="1400" i="1" dirty="0">
                <a:solidFill>
                  <a:schemeClr val="accent5">
                    <a:lumMod val="20000"/>
                    <a:lumOff val="80000"/>
                  </a:schemeClr>
                </a:solidFill>
                <a:latin typeface="Source Sans Pro"/>
              </a:rPr>
              <a:t>14</a:t>
            </a:r>
            <a:r>
              <a:rPr lang="en-GB" sz="1400" i="1" baseline="30000" dirty="0">
                <a:solidFill>
                  <a:schemeClr val="accent5">
                    <a:lumMod val="20000"/>
                    <a:lumOff val="80000"/>
                  </a:schemeClr>
                </a:solidFill>
                <a:latin typeface="Source Sans Pro"/>
              </a:rPr>
              <a:t>th</a:t>
            </a:r>
            <a:r>
              <a:rPr lang="en-GB" sz="1400" i="1" dirty="0">
                <a:solidFill>
                  <a:schemeClr val="accent5">
                    <a:lumMod val="20000"/>
                    <a:lumOff val="80000"/>
                  </a:schemeClr>
                </a:solidFill>
                <a:latin typeface="Source Sans Pro"/>
              </a:rPr>
              <a:t> Scheduling for Large Scale Workshop</a:t>
            </a:r>
          </a:p>
        </p:txBody>
      </p:sp>
      <p:sp>
        <p:nvSpPr>
          <p:cNvPr id="4" name="Título 3">
            <a:extLst>
              <a:ext uri="{FF2B5EF4-FFF2-40B4-BE49-F238E27FC236}">
                <a16:creationId xmlns:a16="http://schemas.microsoft.com/office/drawing/2014/main" id="{8FD482C0-73EE-489D-AB09-667101F17B60}"/>
              </a:ext>
            </a:extLst>
          </p:cNvPr>
          <p:cNvSpPr>
            <a:spLocks noGrp="1"/>
          </p:cNvSpPr>
          <p:nvPr>
            <p:ph type="title"/>
          </p:nvPr>
        </p:nvSpPr>
        <p:spPr/>
        <p:txBody>
          <a:bodyPr/>
          <a:lstStyle/>
          <a:p>
            <a:endParaRPr lang="en-GB" dirty="0"/>
          </a:p>
        </p:txBody>
      </p:sp>
      <p:grpSp>
        <p:nvGrpSpPr>
          <p:cNvPr id="15" name="Grupo 14">
            <a:extLst>
              <a:ext uri="{FF2B5EF4-FFF2-40B4-BE49-F238E27FC236}">
                <a16:creationId xmlns:a16="http://schemas.microsoft.com/office/drawing/2014/main" id="{5B9C01B6-F23A-42BD-910C-4A5CBB646D13}"/>
              </a:ext>
            </a:extLst>
          </p:cNvPr>
          <p:cNvGrpSpPr/>
          <p:nvPr/>
        </p:nvGrpSpPr>
        <p:grpSpPr>
          <a:xfrm>
            <a:off x="0" y="-27384"/>
            <a:ext cx="9134475" cy="790575"/>
            <a:chOff x="4762" y="3033712"/>
            <a:chExt cx="9134475" cy="790575"/>
          </a:xfrm>
        </p:grpSpPr>
        <p:pic>
          <p:nvPicPr>
            <p:cNvPr id="16" name="Imagen 15">
              <a:extLst>
                <a:ext uri="{FF2B5EF4-FFF2-40B4-BE49-F238E27FC236}">
                  <a16:creationId xmlns:a16="http://schemas.microsoft.com/office/drawing/2014/main" id="{D9D23AD8-5DE1-43C4-9435-82030C65C591}"/>
                </a:ext>
              </a:extLst>
            </p:cNvPr>
            <p:cNvPicPr>
              <a:picLocks noChangeAspect="1"/>
            </p:cNvPicPr>
            <p:nvPr/>
          </p:nvPicPr>
          <p:blipFill>
            <a:blip r:embed="rId4"/>
            <a:stretch>
              <a:fillRect/>
            </a:stretch>
          </p:blipFill>
          <p:spPr>
            <a:xfrm>
              <a:off x="4762" y="3033712"/>
              <a:ext cx="9134475" cy="790575"/>
            </a:xfrm>
            <a:prstGeom prst="rect">
              <a:avLst/>
            </a:prstGeom>
          </p:spPr>
        </p:pic>
        <p:pic>
          <p:nvPicPr>
            <p:cNvPr id="17" name="Picture 10" descr="image.png">
              <a:extLst>
                <a:ext uri="{FF2B5EF4-FFF2-40B4-BE49-F238E27FC236}">
                  <a16:creationId xmlns:a16="http://schemas.microsoft.com/office/drawing/2014/main" id="{E70583CA-C036-4F38-BA09-CA7392F968B3}"/>
                </a:ext>
              </a:extLst>
            </p:cNvPr>
            <p:cNvPicPr>
              <a:picLocks noChangeAspect="1"/>
            </p:cNvPicPr>
            <p:nvPr/>
          </p:nvPicPr>
          <p:blipFill>
            <a:blip r:embed="rId3" cstate="print"/>
            <a:srcRect/>
            <a:stretch>
              <a:fillRect/>
            </a:stretch>
          </p:blipFill>
          <p:spPr bwMode="auto">
            <a:xfrm>
              <a:off x="7400479" y="3111285"/>
              <a:ext cx="1415355" cy="561454"/>
            </a:xfrm>
            <a:prstGeom prst="rect">
              <a:avLst/>
            </a:prstGeom>
            <a:noFill/>
            <a:ln w="12700" cap="flat" cmpd="sng">
              <a:noFill/>
              <a:prstDash val="solid"/>
              <a:miter lim="0"/>
              <a:headEnd type="none" w="med" len="med"/>
              <a:tailEnd type="none" w="med" len="med"/>
            </a:ln>
            <a:effectLst/>
          </p:spPr>
        </p:pic>
      </p:grpSp>
      <p:sp>
        <p:nvSpPr>
          <p:cNvPr id="12" name="Título 1">
            <a:extLst>
              <a:ext uri="{FF2B5EF4-FFF2-40B4-BE49-F238E27FC236}">
                <a16:creationId xmlns:a16="http://schemas.microsoft.com/office/drawing/2014/main" id="{B7C54B72-2B9E-4F31-B4D1-26C002EAAF43}"/>
              </a:ext>
            </a:extLst>
          </p:cNvPr>
          <p:cNvSpPr txBox="1">
            <a:spLocks/>
          </p:cNvSpPr>
          <p:nvPr/>
        </p:nvSpPr>
        <p:spPr bwMode="auto">
          <a:xfrm>
            <a:off x="2928081" y="-193305"/>
            <a:ext cx="4583122" cy="847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800" tIns="50800" rIns="91440" bIns="50800" numCol="1" anchor="b" anchorCtr="0" compatLnSpc="1">
            <a:prstTxWarp prst="textNoShape">
              <a:avLst/>
            </a:prstTxWarp>
            <a:normAutofit/>
          </a:bodyPr>
          <a:lstStyle>
            <a:lvl1pPr marL="39688" indent="-39688" algn="l" rtl="0" eaLnBrk="1" fontAlgn="base" hangingPunct="1">
              <a:spcBef>
                <a:spcPct val="0"/>
              </a:spcBef>
              <a:spcAft>
                <a:spcPct val="0"/>
              </a:spcAft>
              <a:defRPr sz="2400">
                <a:solidFill>
                  <a:srgbClr val="FFFFFF"/>
                </a:solidFill>
                <a:latin typeface="+mj-lt"/>
                <a:ea typeface="+mj-ea"/>
                <a:cs typeface="+mj-cs"/>
                <a:sym typeface="Helvetica" charset="0"/>
              </a:defRPr>
            </a:lvl1pPr>
            <a:lvl2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2pPr>
            <a:lvl3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3pPr>
            <a:lvl4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4pPr>
            <a:lvl5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5pPr>
            <a:lvl6pPr marL="4968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6pPr>
            <a:lvl7pPr marL="9540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7pPr>
            <a:lvl8pPr marL="14112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8pPr>
            <a:lvl9pPr marL="18684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9pPr>
          </a:lstStyle>
          <a:p>
            <a:pPr marL="39688" marR="0" lvl="0" indent="-39688" algn="l"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0" cap="none" spc="0" normalizeH="0" baseline="0" dirty="0">
                <a:ln>
                  <a:noFill/>
                </a:ln>
                <a:solidFill>
                  <a:srgbClr val="FFFF00"/>
                </a:solidFill>
                <a:effectLst/>
                <a:uLnTx/>
                <a:uFillTx/>
                <a:latin typeface="Helvetica"/>
                <a:ea typeface="ヒラギノ角ゴ ProN W3"/>
                <a:sym typeface="Helvetica" charset="0"/>
              </a:rPr>
              <a:t>List of contents</a:t>
            </a:r>
          </a:p>
        </p:txBody>
      </p:sp>
    </p:spTree>
    <p:extLst>
      <p:ext uri="{BB962C8B-B14F-4D97-AF65-F5344CB8AC3E}">
        <p14:creationId xmlns:p14="http://schemas.microsoft.com/office/powerpoint/2010/main" val="389874242"/>
      </p:ext>
    </p:extLst>
  </p:cSld>
  <p:clrMapOvr>
    <a:masterClrMapping/>
  </p:clrMapOvr>
  <p:transition advClick="0" advTm="1045">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Flex-MPI</a:t>
            </a:r>
            <a:endParaRPr lang="en-US" dirty="0"/>
          </a:p>
        </p:txBody>
      </p:sp>
      <p:grpSp>
        <p:nvGrpSpPr>
          <p:cNvPr id="5" name="Group 7"/>
          <p:cNvGrpSpPr>
            <a:grpSpLocks/>
          </p:cNvGrpSpPr>
          <p:nvPr/>
        </p:nvGrpSpPr>
        <p:grpSpPr bwMode="auto">
          <a:xfrm>
            <a:off x="0" y="-2232"/>
            <a:ext cx="9160744" cy="780232"/>
            <a:chOff x="-1" y="-1"/>
            <a:chExt cx="13028637" cy="1110749"/>
          </a:xfrm>
        </p:grpSpPr>
        <p:pic>
          <p:nvPicPr>
            <p:cNvPr id="6" name="Picture 8" descr="image.jpg"/>
            <p:cNvPicPr>
              <a:picLocks noChangeAspect="1"/>
            </p:cNvPicPr>
            <p:nvPr/>
          </p:nvPicPr>
          <p:blipFill>
            <a:blip r:embed="rId3" cstate="print"/>
            <a:srcRect/>
            <a:stretch>
              <a:fillRect/>
            </a:stretch>
          </p:blipFill>
          <p:spPr bwMode="auto">
            <a:xfrm>
              <a:off x="5494940" y="0"/>
              <a:ext cx="7533696" cy="1110748"/>
            </a:xfrm>
            <a:prstGeom prst="rect">
              <a:avLst/>
            </a:prstGeom>
            <a:noFill/>
            <a:ln w="12700" cap="flat" cmpd="sng">
              <a:noFill/>
              <a:prstDash val="solid"/>
              <a:miter lim="0"/>
              <a:headEnd type="none" w="med" len="med"/>
              <a:tailEnd type="none" w="med" len="med"/>
            </a:ln>
            <a:effectLst/>
          </p:spPr>
        </p:pic>
        <p:pic>
          <p:nvPicPr>
            <p:cNvPr id="7" name="Picture 9" descr="image.jpg"/>
            <p:cNvPicPr>
              <a:picLocks noChangeAspect="1"/>
            </p:cNvPicPr>
            <p:nvPr/>
          </p:nvPicPr>
          <p:blipFill>
            <a:blip r:embed="rId4" cstate="print"/>
            <a:srcRect/>
            <a:stretch>
              <a:fillRect/>
            </a:stretch>
          </p:blipFill>
          <p:spPr bwMode="auto">
            <a:xfrm>
              <a:off x="0" y="0"/>
              <a:ext cx="5630011" cy="1109159"/>
            </a:xfrm>
            <a:prstGeom prst="rect">
              <a:avLst/>
            </a:prstGeom>
            <a:noFill/>
            <a:ln w="12700" cap="flat" cmpd="sng">
              <a:noFill/>
              <a:prstDash val="solid"/>
              <a:miter lim="0"/>
              <a:headEnd type="none" w="med" len="med"/>
              <a:tailEnd type="none" w="med" len="med"/>
            </a:ln>
            <a:effectLst/>
          </p:spPr>
        </p:pic>
      </p:grpSp>
      <p:pic>
        <p:nvPicPr>
          <p:cNvPr id="8" name="Picture 10" descr="image.png"/>
          <p:cNvPicPr>
            <a:picLocks noChangeAspect="1"/>
          </p:cNvPicPr>
          <p:nvPr/>
        </p:nvPicPr>
        <p:blipFill>
          <a:blip r:embed="rId5" cstate="print"/>
          <a:srcRect/>
          <a:stretch>
            <a:fillRect/>
          </a:stretch>
        </p:blipFill>
        <p:spPr bwMode="auto">
          <a:xfrm>
            <a:off x="7400479" y="82600"/>
            <a:ext cx="1415355" cy="561454"/>
          </a:xfrm>
          <a:prstGeom prst="rect">
            <a:avLst/>
          </a:prstGeom>
          <a:noFill/>
          <a:ln w="12700" cap="flat" cmpd="sng">
            <a:noFill/>
            <a:prstDash val="solid"/>
            <a:miter lim="0"/>
            <a:headEnd type="none" w="med" len="med"/>
            <a:tailEnd type="none" w="med" len="med"/>
          </a:ln>
          <a:effectLst/>
        </p:spPr>
      </p:pic>
      <p:sp>
        <p:nvSpPr>
          <p:cNvPr id="13" name="Marcador de número de diapositiva 3">
            <a:extLst>
              <a:ext uri="{FF2B5EF4-FFF2-40B4-BE49-F238E27FC236}">
                <a16:creationId xmlns:a16="http://schemas.microsoft.com/office/drawing/2014/main" id="{EAA0C187-163A-4B9B-B554-699AF6AAAE66}"/>
              </a:ext>
            </a:extLst>
          </p:cNvPr>
          <p:cNvSpPr txBox="1">
            <a:spLocks/>
          </p:cNvSpPr>
          <p:nvPr/>
        </p:nvSpPr>
        <p:spPr>
          <a:xfrm>
            <a:off x="7749034" y="6540004"/>
            <a:ext cx="2133600" cy="365125"/>
          </a:xfrm>
        </p:spPr>
        <p:txBody>
          <a:bodyPr/>
          <a:lstStyle>
            <a:defPPr>
              <a:defRPr lang="en-US"/>
            </a:defPPr>
            <a:lvl1pPr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5pPr>
            <a:lvl6pPr marL="22860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6pPr>
            <a:lvl7pPr marL="27432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7pPr>
            <a:lvl8pPr marL="32004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8pPr>
            <a:lvl9pPr marL="36576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132FADFE-3B8F-471C-ABF0-DBC7717ECBBC}" type="slidenum">
              <a:rPr kumimoji="0" lang="es-ES" sz="2000" b="0" i="0" u="none" strike="noStrike" kern="1200" cap="none" spc="0" normalizeH="0" baseline="0" noProof="0" smtClean="0">
                <a:ln>
                  <a:noFill/>
                </a:ln>
                <a:solidFill>
                  <a:srgbClr val="000000"/>
                </a:solidFill>
                <a:effectLst/>
                <a:uLnTx/>
                <a:uFillTx/>
                <a:latin typeface="Arial" charset="0"/>
                <a:ea typeface="ヒラギノ角ゴ ProN W3" charset="0"/>
                <a:sym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30</a:t>
            </a:fld>
            <a:endParaRPr kumimoji="0" lang="es-ES" sz="2000" b="0" i="0" u="none" strike="noStrike" kern="1200" cap="none" spc="0" normalizeH="0" baseline="0" noProof="0" dirty="0">
              <a:ln>
                <a:noFill/>
              </a:ln>
              <a:solidFill>
                <a:srgbClr val="000000"/>
              </a:solidFill>
              <a:effectLst/>
              <a:uLnTx/>
              <a:uFillTx/>
              <a:latin typeface="Arial" charset="0"/>
              <a:ea typeface="ヒラギノ角ゴ ProN W3" charset="0"/>
              <a:sym typeface="Arial" charset="0"/>
            </a:endParaRPr>
          </a:p>
        </p:txBody>
      </p:sp>
      <p:sp>
        <p:nvSpPr>
          <p:cNvPr id="14" name="Rectángulo 13">
            <a:extLst>
              <a:ext uri="{FF2B5EF4-FFF2-40B4-BE49-F238E27FC236}">
                <a16:creationId xmlns:a16="http://schemas.microsoft.com/office/drawing/2014/main" id="{2A1541C3-9E89-47C4-ABBB-8B377FB7C0A1}"/>
              </a:ext>
            </a:extLst>
          </p:cNvPr>
          <p:cNvSpPr/>
          <p:nvPr/>
        </p:nvSpPr>
        <p:spPr>
          <a:xfrm>
            <a:off x="107504" y="6597352"/>
            <a:ext cx="5194126" cy="307777"/>
          </a:xfrm>
          <a:prstGeom prst="rect">
            <a:avLst/>
          </a:prstGeom>
        </p:spPr>
        <p:txBody>
          <a:bodyPr wrap="square">
            <a:spAutoFit/>
          </a:bodyPr>
          <a:lstStyle/>
          <a:p>
            <a:r>
              <a:rPr lang="en-GB" sz="1400" i="1" dirty="0">
                <a:solidFill>
                  <a:schemeClr val="accent5">
                    <a:lumMod val="20000"/>
                    <a:lumOff val="80000"/>
                  </a:schemeClr>
                </a:solidFill>
                <a:latin typeface="Source Sans Pro"/>
              </a:rPr>
              <a:t>14</a:t>
            </a:r>
            <a:r>
              <a:rPr lang="en-GB" sz="1400" i="1" baseline="30000" dirty="0">
                <a:solidFill>
                  <a:schemeClr val="accent5">
                    <a:lumMod val="20000"/>
                    <a:lumOff val="80000"/>
                  </a:schemeClr>
                </a:solidFill>
                <a:latin typeface="Source Sans Pro"/>
              </a:rPr>
              <a:t>th</a:t>
            </a:r>
            <a:r>
              <a:rPr lang="en-GB" sz="1400" i="1" dirty="0">
                <a:solidFill>
                  <a:schemeClr val="accent5">
                    <a:lumMod val="20000"/>
                    <a:lumOff val="80000"/>
                  </a:schemeClr>
                </a:solidFill>
                <a:latin typeface="Source Sans Pro"/>
              </a:rPr>
              <a:t> Scheduling for Large Scale Workshop</a:t>
            </a:r>
          </a:p>
        </p:txBody>
      </p:sp>
      <p:grpSp>
        <p:nvGrpSpPr>
          <p:cNvPr id="11" name="Grupo 10">
            <a:extLst>
              <a:ext uri="{FF2B5EF4-FFF2-40B4-BE49-F238E27FC236}">
                <a16:creationId xmlns:a16="http://schemas.microsoft.com/office/drawing/2014/main" id="{1429DBBF-A910-4388-B1F2-32268C1C62D0}"/>
              </a:ext>
            </a:extLst>
          </p:cNvPr>
          <p:cNvGrpSpPr/>
          <p:nvPr/>
        </p:nvGrpSpPr>
        <p:grpSpPr>
          <a:xfrm>
            <a:off x="0" y="7975"/>
            <a:ext cx="9134475" cy="790575"/>
            <a:chOff x="4762" y="3033712"/>
            <a:chExt cx="9134475" cy="790575"/>
          </a:xfrm>
        </p:grpSpPr>
        <p:pic>
          <p:nvPicPr>
            <p:cNvPr id="15" name="Imagen 14">
              <a:extLst>
                <a:ext uri="{FF2B5EF4-FFF2-40B4-BE49-F238E27FC236}">
                  <a16:creationId xmlns:a16="http://schemas.microsoft.com/office/drawing/2014/main" id="{6ED524CE-1C17-4AB2-9AE5-C225BEEF79CB}"/>
                </a:ext>
              </a:extLst>
            </p:cNvPr>
            <p:cNvPicPr>
              <a:picLocks noChangeAspect="1"/>
            </p:cNvPicPr>
            <p:nvPr/>
          </p:nvPicPr>
          <p:blipFill>
            <a:blip r:embed="rId6"/>
            <a:stretch>
              <a:fillRect/>
            </a:stretch>
          </p:blipFill>
          <p:spPr>
            <a:xfrm>
              <a:off x="4762" y="3033712"/>
              <a:ext cx="9134475" cy="790575"/>
            </a:xfrm>
            <a:prstGeom prst="rect">
              <a:avLst/>
            </a:prstGeom>
          </p:spPr>
        </p:pic>
        <p:pic>
          <p:nvPicPr>
            <p:cNvPr id="16" name="Picture 10" descr="image.png">
              <a:extLst>
                <a:ext uri="{FF2B5EF4-FFF2-40B4-BE49-F238E27FC236}">
                  <a16:creationId xmlns:a16="http://schemas.microsoft.com/office/drawing/2014/main" id="{5CA18B2C-90D4-4114-AFC5-6B6B4EEE9257}"/>
                </a:ext>
              </a:extLst>
            </p:cNvPr>
            <p:cNvPicPr>
              <a:picLocks noChangeAspect="1"/>
            </p:cNvPicPr>
            <p:nvPr/>
          </p:nvPicPr>
          <p:blipFill>
            <a:blip r:embed="rId5" cstate="print"/>
            <a:srcRect/>
            <a:stretch>
              <a:fillRect/>
            </a:stretch>
          </p:blipFill>
          <p:spPr bwMode="auto">
            <a:xfrm>
              <a:off x="7400479" y="3111285"/>
              <a:ext cx="1415355" cy="561454"/>
            </a:xfrm>
            <a:prstGeom prst="rect">
              <a:avLst/>
            </a:prstGeom>
            <a:noFill/>
            <a:ln w="12700" cap="flat" cmpd="sng">
              <a:noFill/>
              <a:prstDash val="solid"/>
              <a:miter lim="0"/>
              <a:headEnd type="none" w="med" len="med"/>
              <a:tailEnd type="none" w="med" len="med"/>
            </a:ln>
            <a:effectLst/>
          </p:spPr>
        </p:pic>
      </p:grpSp>
      <p:sp>
        <p:nvSpPr>
          <p:cNvPr id="12" name="Título 1">
            <a:extLst>
              <a:ext uri="{FF2B5EF4-FFF2-40B4-BE49-F238E27FC236}">
                <a16:creationId xmlns:a16="http://schemas.microsoft.com/office/drawing/2014/main" id="{B7C54B72-2B9E-4F31-B4D1-26C002EAAF43}"/>
              </a:ext>
            </a:extLst>
          </p:cNvPr>
          <p:cNvSpPr txBox="1">
            <a:spLocks/>
          </p:cNvSpPr>
          <p:nvPr/>
        </p:nvSpPr>
        <p:spPr bwMode="auto">
          <a:xfrm>
            <a:off x="3177107" y="-162272"/>
            <a:ext cx="4583122" cy="847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800" tIns="50800" rIns="91440" bIns="50800" numCol="1" anchor="b" anchorCtr="0" compatLnSpc="1">
            <a:prstTxWarp prst="textNoShape">
              <a:avLst/>
            </a:prstTxWarp>
            <a:normAutofit/>
          </a:bodyPr>
          <a:lstStyle>
            <a:lvl1pPr marL="39688" indent="-39688" algn="l" rtl="0" eaLnBrk="1" fontAlgn="base" hangingPunct="1">
              <a:spcBef>
                <a:spcPct val="0"/>
              </a:spcBef>
              <a:spcAft>
                <a:spcPct val="0"/>
              </a:spcAft>
              <a:defRPr sz="2400">
                <a:solidFill>
                  <a:srgbClr val="FFFFFF"/>
                </a:solidFill>
                <a:latin typeface="+mj-lt"/>
                <a:ea typeface="+mj-ea"/>
                <a:cs typeface="+mj-cs"/>
                <a:sym typeface="Helvetica" charset="0"/>
              </a:defRPr>
            </a:lvl1pPr>
            <a:lvl2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2pPr>
            <a:lvl3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3pPr>
            <a:lvl4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4pPr>
            <a:lvl5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5pPr>
            <a:lvl6pPr marL="4968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6pPr>
            <a:lvl7pPr marL="9540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7pPr>
            <a:lvl8pPr marL="14112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8pPr>
            <a:lvl9pPr marL="18684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9pPr>
          </a:lstStyle>
          <a:p>
            <a:pPr marL="39688" marR="0" lvl="0" indent="-39688"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srgbClr val="FFFF00"/>
                </a:solidFill>
                <a:effectLst/>
                <a:uLnTx/>
                <a:uFillTx/>
                <a:latin typeface="Helvetica"/>
                <a:ea typeface="ヒラギノ角ゴ ProN W3"/>
                <a:sym typeface="Helvetica" charset="0"/>
              </a:rPr>
              <a:t>Evaluation</a:t>
            </a:r>
          </a:p>
        </p:txBody>
      </p:sp>
      <p:graphicFrame>
        <p:nvGraphicFramePr>
          <p:cNvPr id="10" name="Marcador de contenido 9">
            <a:extLst>
              <a:ext uri="{FF2B5EF4-FFF2-40B4-BE49-F238E27FC236}">
                <a16:creationId xmlns:a16="http://schemas.microsoft.com/office/drawing/2014/main" id="{459E070C-9726-974F-979F-27342E8F4582}"/>
              </a:ext>
            </a:extLst>
          </p:cNvPr>
          <p:cNvGraphicFramePr>
            <a:graphicFrameLocks noGrp="1"/>
          </p:cNvGraphicFramePr>
          <p:nvPr>
            <p:ph idx="1"/>
            <p:extLst>
              <p:ext uri="{D42A27DB-BD31-4B8C-83A1-F6EECF244321}">
                <p14:modId xmlns:p14="http://schemas.microsoft.com/office/powerpoint/2010/main" val="2080033459"/>
              </p:ext>
            </p:extLst>
          </p:nvPr>
        </p:nvGraphicFramePr>
        <p:xfrm>
          <a:off x="418536" y="2181382"/>
          <a:ext cx="5096804" cy="4133875"/>
        </p:xfrm>
        <a:graphic>
          <a:graphicData uri="http://schemas.openxmlformats.org/drawingml/2006/table">
            <a:tbl>
              <a:tblPr firstRow="1" bandRow="1">
                <a:tableStyleId>{5C22544A-7EE6-4342-B048-85BDC9FD1C3A}</a:tableStyleId>
              </a:tblPr>
              <a:tblGrid>
                <a:gridCol w="1274201">
                  <a:extLst>
                    <a:ext uri="{9D8B030D-6E8A-4147-A177-3AD203B41FA5}">
                      <a16:colId xmlns:a16="http://schemas.microsoft.com/office/drawing/2014/main" val="3105102820"/>
                    </a:ext>
                  </a:extLst>
                </a:gridCol>
                <a:gridCol w="1274201">
                  <a:extLst>
                    <a:ext uri="{9D8B030D-6E8A-4147-A177-3AD203B41FA5}">
                      <a16:colId xmlns:a16="http://schemas.microsoft.com/office/drawing/2014/main" val="188289550"/>
                    </a:ext>
                  </a:extLst>
                </a:gridCol>
                <a:gridCol w="1274201">
                  <a:extLst>
                    <a:ext uri="{9D8B030D-6E8A-4147-A177-3AD203B41FA5}">
                      <a16:colId xmlns:a16="http://schemas.microsoft.com/office/drawing/2014/main" val="3932048884"/>
                    </a:ext>
                  </a:extLst>
                </a:gridCol>
                <a:gridCol w="1274201">
                  <a:extLst>
                    <a:ext uri="{9D8B030D-6E8A-4147-A177-3AD203B41FA5}">
                      <a16:colId xmlns:a16="http://schemas.microsoft.com/office/drawing/2014/main" val="92509824"/>
                    </a:ext>
                  </a:extLst>
                </a:gridCol>
              </a:tblGrid>
              <a:tr h="267107">
                <a:tc>
                  <a:txBody>
                    <a:bodyPr/>
                    <a:lstStyle/>
                    <a:p>
                      <a:pPr algn="ctr"/>
                      <a:endParaRPr lang="es-ES" sz="1400" dirty="0"/>
                    </a:p>
                  </a:txBody>
                  <a:tcPr/>
                </a:tc>
                <a:tc>
                  <a:txBody>
                    <a:bodyPr/>
                    <a:lstStyle/>
                    <a:p>
                      <a:pPr algn="ctr"/>
                      <a:r>
                        <a:rPr lang="es-ES" sz="1400" b="0" dirty="0" err="1"/>
                        <a:t>Mode</a:t>
                      </a:r>
                      <a:r>
                        <a:rPr lang="es-ES" sz="1400" b="0" dirty="0"/>
                        <a:t> I</a:t>
                      </a:r>
                    </a:p>
                  </a:txBody>
                  <a:tcPr/>
                </a:tc>
                <a:tc>
                  <a:txBody>
                    <a:bodyPr/>
                    <a:lstStyle/>
                    <a:p>
                      <a:pPr algn="ctr"/>
                      <a:r>
                        <a:rPr lang="es-ES" sz="1400" dirty="0" err="1"/>
                        <a:t>Mode</a:t>
                      </a:r>
                      <a:r>
                        <a:rPr lang="es-ES" sz="1400" dirty="0"/>
                        <a:t> II</a:t>
                      </a:r>
                    </a:p>
                  </a:txBody>
                  <a:tcPr/>
                </a:tc>
                <a:tc>
                  <a:txBody>
                    <a:bodyPr/>
                    <a:lstStyle/>
                    <a:p>
                      <a:pPr algn="ctr"/>
                      <a:r>
                        <a:rPr lang="es-ES" sz="1600" b="1" dirty="0" err="1"/>
                        <a:t>Mode</a:t>
                      </a:r>
                      <a:r>
                        <a:rPr lang="es-ES" sz="1600" b="1" dirty="0"/>
                        <a:t> III</a:t>
                      </a:r>
                    </a:p>
                  </a:txBody>
                  <a:tcPr/>
                </a:tc>
                <a:extLst>
                  <a:ext uri="{0D108BD9-81ED-4DB2-BD59-A6C34878D82A}">
                    <a16:rowId xmlns:a16="http://schemas.microsoft.com/office/drawing/2014/main" val="1200442079"/>
                  </a:ext>
                </a:extLst>
              </a:tr>
              <a:tr h="1268755">
                <a:tc>
                  <a:txBody>
                    <a:bodyPr/>
                    <a:lstStyle/>
                    <a:p>
                      <a:pPr algn="ctr"/>
                      <a:r>
                        <a:rPr lang="es-ES" sz="1400" dirty="0"/>
                        <a:t>Active </a:t>
                      </a:r>
                      <a:r>
                        <a:rPr lang="es-ES" sz="1400" dirty="0" err="1"/>
                        <a:t>capability</a:t>
                      </a:r>
                      <a:r>
                        <a:rPr lang="es-ES" sz="1400" dirty="0"/>
                        <a:t> </a:t>
                      </a:r>
                      <a:r>
                        <a:rPr lang="es-ES" sz="1400" dirty="0" err="1"/>
                        <a:t>components</a:t>
                      </a:r>
                      <a:r>
                        <a:rPr lang="es-ES" sz="1400" dirty="0"/>
                        <a:t> to </a:t>
                      </a:r>
                      <a:r>
                        <a:rPr lang="es-ES" sz="1400" dirty="0" err="1"/>
                        <a:t>support</a:t>
                      </a:r>
                      <a:r>
                        <a:rPr lang="es-ES" sz="1400" dirty="0"/>
                        <a:t> </a:t>
                      </a:r>
                      <a:r>
                        <a:rPr lang="es-ES" sz="1400" dirty="0" err="1"/>
                        <a:t>the</a:t>
                      </a:r>
                      <a:r>
                        <a:rPr lang="es-ES" sz="1400" dirty="0"/>
                        <a:t> load</a:t>
                      </a:r>
                    </a:p>
                  </a:txBody>
                  <a:tcPr/>
                </a:tc>
                <a:tc>
                  <a:txBody>
                    <a:bodyPr/>
                    <a:lstStyle/>
                    <a:p>
                      <a:pPr algn="ctr"/>
                      <a:r>
                        <a:rPr lang="es-ES" sz="1400" b="0" dirty="0"/>
                        <a:t>N</a:t>
                      </a:r>
                    </a:p>
                  </a:txBody>
                  <a:tcPr/>
                </a:tc>
                <a:tc>
                  <a:txBody>
                    <a:bodyPr/>
                    <a:lstStyle/>
                    <a:p>
                      <a:pPr algn="ctr"/>
                      <a:r>
                        <a:rPr lang="es-ES" sz="1400" dirty="0"/>
                        <a:t>N</a:t>
                      </a:r>
                    </a:p>
                  </a:txBody>
                  <a:tcPr/>
                </a:tc>
                <a:tc>
                  <a:txBody>
                    <a:bodyPr/>
                    <a:lstStyle/>
                    <a:p>
                      <a:pPr algn="ctr"/>
                      <a:r>
                        <a:rPr lang="es-ES" sz="1600" b="1" dirty="0"/>
                        <a:t>N+2</a:t>
                      </a:r>
                    </a:p>
                  </a:txBody>
                  <a:tcPr/>
                </a:tc>
                <a:extLst>
                  <a:ext uri="{0D108BD9-81ED-4DB2-BD59-A6C34878D82A}">
                    <a16:rowId xmlns:a16="http://schemas.microsoft.com/office/drawing/2014/main" val="3687830826"/>
                  </a:ext>
                </a:extLst>
              </a:tr>
              <a:tr h="667765">
                <a:tc>
                  <a:txBody>
                    <a:bodyPr/>
                    <a:lstStyle/>
                    <a:p>
                      <a:pPr algn="ctr"/>
                      <a:r>
                        <a:rPr lang="es-ES" sz="1400" dirty="0"/>
                        <a:t>Data </a:t>
                      </a:r>
                      <a:r>
                        <a:rPr lang="es-ES" sz="1400" dirty="0" err="1"/>
                        <a:t>Distribution</a:t>
                      </a:r>
                      <a:r>
                        <a:rPr lang="es-ES" sz="1400" dirty="0"/>
                        <a:t> </a:t>
                      </a:r>
                      <a:r>
                        <a:rPr lang="es-ES" sz="1400" dirty="0" err="1"/>
                        <a:t>paths</a:t>
                      </a:r>
                      <a:endParaRPr lang="es-ES" sz="1400" dirty="0"/>
                    </a:p>
                  </a:txBody>
                  <a:tcPr/>
                </a:tc>
                <a:tc>
                  <a:txBody>
                    <a:bodyPr/>
                    <a:lstStyle/>
                    <a:p>
                      <a:pPr algn="ctr"/>
                      <a:r>
                        <a:rPr lang="es-ES" sz="1400" b="0" dirty="0"/>
                        <a:t>1</a:t>
                      </a:r>
                    </a:p>
                  </a:txBody>
                  <a:tcPr/>
                </a:tc>
                <a:tc>
                  <a:txBody>
                    <a:bodyPr/>
                    <a:lstStyle/>
                    <a:p>
                      <a:pPr algn="ctr"/>
                      <a:r>
                        <a:rPr lang="es-ES" sz="1400" dirty="0"/>
                        <a:t>1</a:t>
                      </a:r>
                    </a:p>
                  </a:txBody>
                  <a:tcPr/>
                </a:tc>
                <a:tc>
                  <a:txBody>
                    <a:bodyPr/>
                    <a:lstStyle/>
                    <a:p>
                      <a:pPr algn="ctr"/>
                      <a:r>
                        <a:rPr lang="es-ES" sz="1600" b="1" dirty="0"/>
                        <a:t>3</a:t>
                      </a:r>
                    </a:p>
                  </a:txBody>
                  <a:tcPr/>
                </a:tc>
                <a:extLst>
                  <a:ext uri="{0D108BD9-81ED-4DB2-BD59-A6C34878D82A}">
                    <a16:rowId xmlns:a16="http://schemas.microsoft.com/office/drawing/2014/main" val="2040007392"/>
                  </a:ext>
                </a:extLst>
              </a:tr>
              <a:tr h="667765">
                <a:tc>
                  <a:txBody>
                    <a:bodyPr/>
                    <a:lstStyle/>
                    <a:p>
                      <a:pPr algn="ctr"/>
                      <a:r>
                        <a:rPr lang="es-ES" sz="1400" dirty="0" err="1"/>
                        <a:t>Node</a:t>
                      </a:r>
                      <a:r>
                        <a:rPr lang="es-ES" sz="1400" dirty="0"/>
                        <a:t> </a:t>
                      </a:r>
                      <a:r>
                        <a:rPr lang="es-ES" sz="1400" dirty="0" err="1"/>
                        <a:t>level</a:t>
                      </a:r>
                      <a:r>
                        <a:rPr lang="es-ES" sz="1400" dirty="0"/>
                        <a:t> </a:t>
                      </a:r>
                      <a:r>
                        <a:rPr lang="es-ES" sz="1400" dirty="0" err="1"/>
                        <a:t>fault</a:t>
                      </a:r>
                      <a:r>
                        <a:rPr lang="es-ES" sz="1400" dirty="0"/>
                        <a:t> </a:t>
                      </a:r>
                      <a:r>
                        <a:rPr lang="es-ES" sz="1400" dirty="0" err="1"/>
                        <a:t>tolerance</a:t>
                      </a:r>
                      <a:r>
                        <a:rPr lang="es-ES" sz="1400" dirty="0"/>
                        <a:t> </a:t>
                      </a:r>
                    </a:p>
                  </a:txBody>
                  <a:tcPr/>
                </a:tc>
                <a:tc>
                  <a:txBody>
                    <a:bodyPr/>
                    <a:lstStyle/>
                    <a:p>
                      <a:pPr algn="ctr"/>
                      <a:r>
                        <a:rPr lang="es-ES" sz="1400" b="0" dirty="0"/>
                        <a:t>No</a:t>
                      </a:r>
                    </a:p>
                  </a:txBody>
                  <a:tcPr/>
                </a:tc>
                <a:tc>
                  <a:txBody>
                    <a:bodyPr/>
                    <a:lstStyle/>
                    <a:p>
                      <a:pPr algn="ctr"/>
                      <a:r>
                        <a:rPr lang="es-ES" sz="1400" dirty="0"/>
                        <a:t>Yes</a:t>
                      </a:r>
                    </a:p>
                  </a:txBody>
                  <a:tcPr/>
                </a:tc>
                <a:tc>
                  <a:txBody>
                    <a:bodyPr/>
                    <a:lstStyle/>
                    <a:p>
                      <a:pPr algn="ctr"/>
                      <a:r>
                        <a:rPr lang="es-ES" sz="1600" b="1" dirty="0"/>
                        <a:t>Yes</a:t>
                      </a:r>
                    </a:p>
                  </a:txBody>
                  <a:tcPr/>
                </a:tc>
                <a:extLst>
                  <a:ext uri="{0D108BD9-81ED-4DB2-BD59-A6C34878D82A}">
                    <a16:rowId xmlns:a16="http://schemas.microsoft.com/office/drawing/2014/main" val="1096632530"/>
                  </a:ext>
                </a:extLst>
              </a:tr>
              <a:tr h="667765">
                <a:tc>
                  <a:txBody>
                    <a:bodyPr/>
                    <a:lstStyle/>
                    <a:p>
                      <a:pPr algn="ctr"/>
                      <a:r>
                        <a:rPr lang="es-ES" sz="1400" dirty="0"/>
                        <a:t>Network </a:t>
                      </a:r>
                      <a:r>
                        <a:rPr lang="es-ES" sz="1400" dirty="0" err="1"/>
                        <a:t>level</a:t>
                      </a:r>
                      <a:r>
                        <a:rPr lang="es-ES" sz="1400" dirty="0"/>
                        <a:t> </a:t>
                      </a:r>
                      <a:r>
                        <a:rPr lang="es-ES" sz="1400" dirty="0" err="1"/>
                        <a:t>fault</a:t>
                      </a:r>
                      <a:r>
                        <a:rPr lang="es-ES" sz="1400" dirty="0"/>
                        <a:t> </a:t>
                      </a:r>
                      <a:r>
                        <a:rPr lang="es-ES" sz="1400" dirty="0" err="1"/>
                        <a:t>tolerance</a:t>
                      </a:r>
                      <a:endParaRPr lang="es-ES" sz="1400" dirty="0"/>
                    </a:p>
                  </a:txBody>
                  <a:tcPr/>
                </a:tc>
                <a:tc>
                  <a:txBody>
                    <a:bodyPr/>
                    <a:lstStyle/>
                    <a:p>
                      <a:pPr algn="ctr"/>
                      <a:r>
                        <a:rPr lang="es-ES" sz="1400" b="0" dirty="0"/>
                        <a:t>No</a:t>
                      </a:r>
                    </a:p>
                  </a:txBody>
                  <a:tcPr/>
                </a:tc>
                <a:tc>
                  <a:txBody>
                    <a:bodyPr/>
                    <a:lstStyle/>
                    <a:p>
                      <a:pPr algn="ctr"/>
                      <a:r>
                        <a:rPr lang="es-ES" sz="1400" dirty="0"/>
                        <a:t>No</a:t>
                      </a:r>
                    </a:p>
                  </a:txBody>
                  <a:tcPr/>
                </a:tc>
                <a:tc>
                  <a:txBody>
                    <a:bodyPr/>
                    <a:lstStyle/>
                    <a:p>
                      <a:pPr algn="ctr"/>
                      <a:r>
                        <a:rPr lang="es-ES" sz="1600" b="1" dirty="0"/>
                        <a:t>Yes </a:t>
                      </a:r>
                    </a:p>
                  </a:txBody>
                  <a:tcPr/>
                </a:tc>
                <a:extLst>
                  <a:ext uri="{0D108BD9-81ED-4DB2-BD59-A6C34878D82A}">
                    <a16:rowId xmlns:a16="http://schemas.microsoft.com/office/drawing/2014/main" val="2459626984"/>
                  </a:ext>
                </a:extLst>
              </a:tr>
              <a:tr h="267107">
                <a:tc>
                  <a:txBody>
                    <a:bodyPr/>
                    <a:lstStyle/>
                    <a:p>
                      <a:pPr algn="ctr"/>
                      <a:endParaRPr lang="es-ES" sz="1400" dirty="0"/>
                    </a:p>
                  </a:txBody>
                  <a:tcPr/>
                </a:tc>
                <a:tc>
                  <a:txBody>
                    <a:bodyPr/>
                    <a:lstStyle/>
                    <a:p>
                      <a:pPr algn="ctr"/>
                      <a:endParaRPr lang="es-ES" sz="1400" b="0" dirty="0"/>
                    </a:p>
                  </a:txBody>
                  <a:tcPr/>
                </a:tc>
                <a:tc>
                  <a:txBody>
                    <a:bodyPr/>
                    <a:lstStyle/>
                    <a:p>
                      <a:pPr algn="ctr"/>
                      <a:endParaRPr lang="es-ES" sz="1400" dirty="0"/>
                    </a:p>
                  </a:txBody>
                  <a:tcPr/>
                </a:tc>
                <a:tc>
                  <a:txBody>
                    <a:bodyPr/>
                    <a:lstStyle/>
                    <a:p>
                      <a:pPr algn="ctr"/>
                      <a:endParaRPr lang="es-ES" sz="1600" b="1" dirty="0"/>
                    </a:p>
                  </a:txBody>
                  <a:tcPr/>
                </a:tc>
                <a:extLst>
                  <a:ext uri="{0D108BD9-81ED-4DB2-BD59-A6C34878D82A}">
                    <a16:rowId xmlns:a16="http://schemas.microsoft.com/office/drawing/2014/main" val="3111474276"/>
                  </a:ext>
                </a:extLst>
              </a:tr>
            </a:tbl>
          </a:graphicData>
        </a:graphic>
      </p:graphicFrame>
      <p:sp>
        <p:nvSpPr>
          <p:cNvPr id="18" name="Marcador de contenido 2">
            <a:extLst>
              <a:ext uri="{FF2B5EF4-FFF2-40B4-BE49-F238E27FC236}">
                <a16:creationId xmlns:a16="http://schemas.microsoft.com/office/drawing/2014/main" id="{DA3DB985-8DA9-4304-85E5-2F529A311650}"/>
              </a:ext>
            </a:extLst>
          </p:cNvPr>
          <p:cNvSpPr txBox="1">
            <a:spLocks/>
          </p:cNvSpPr>
          <p:nvPr/>
        </p:nvSpPr>
        <p:spPr bwMode="auto">
          <a:xfrm>
            <a:off x="323528" y="896498"/>
            <a:ext cx="6635080" cy="6480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800" tIns="50800" rIns="91440" bIns="50800" numCol="1" anchor="t" anchorCtr="0" compatLnSpc="1">
            <a:prstTxWarp prst="textNoShape">
              <a:avLst/>
            </a:prstTxWarp>
          </a:bodyPr>
          <a:lstStyle>
            <a:lvl1pPr marL="312738" indent="-273050" algn="l" rtl="0" eaLnBrk="1" fontAlgn="base" hangingPunct="1">
              <a:spcBef>
                <a:spcPts val="1200"/>
              </a:spcBef>
              <a:spcAft>
                <a:spcPct val="0"/>
              </a:spcAft>
              <a:buClr>
                <a:srgbClr val="727CA3"/>
              </a:buClr>
              <a:buSzPct val="75000"/>
              <a:buFont typeface="Wingdings 3" charset="0"/>
              <a:buChar char="}"/>
              <a:defRPr>
                <a:solidFill>
                  <a:schemeClr val="tx1"/>
                </a:solidFill>
                <a:latin typeface="+mn-lt"/>
                <a:ea typeface="+mn-ea"/>
                <a:cs typeface="+mn-cs"/>
                <a:sym typeface="Helvetica" charset="0"/>
              </a:defRPr>
            </a:lvl1pPr>
            <a:lvl2pPr marL="536575" indent="-273050" algn="l" rtl="0" eaLnBrk="1" fontAlgn="base" hangingPunct="1">
              <a:spcBef>
                <a:spcPts val="400"/>
              </a:spcBef>
              <a:spcAft>
                <a:spcPct val="0"/>
              </a:spcAft>
              <a:buSzPct val="75000"/>
              <a:buFont typeface="Wingdings 3" charset="0"/>
              <a:buChar char="}"/>
              <a:defRPr sz="1600">
                <a:solidFill>
                  <a:srgbClr val="343434"/>
                </a:solidFill>
                <a:latin typeface="+mn-lt"/>
                <a:ea typeface="+mn-ea"/>
                <a:cs typeface="+mn-cs"/>
                <a:sym typeface="Helvetica" charset="0"/>
              </a:defRPr>
            </a:lvl2pPr>
            <a:lvl3pPr marL="811213" indent="-228600" algn="l" rtl="0" eaLnBrk="1" fontAlgn="base" hangingPunct="1">
              <a:spcBef>
                <a:spcPts val="100"/>
              </a:spcBef>
              <a:spcAft>
                <a:spcPct val="0"/>
              </a:spcAft>
              <a:buSzPct val="75000"/>
              <a:buFont typeface="Wingdings 3" charset="0"/>
              <a:buChar char="}"/>
              <a:defRPr sz="1600">
                <a:solidFill>
                  <a:srgbClr val="676767"/>
                </a:solidFill>
                <a:latin typeface="+mn-lt"/>
                <a:ea typeface="+mn-ea"/>
                <a:cs typeface="+mn-cs"/>
                <a:sym typeface="Helvetica" charset="0"/>
              </a:defRPr>
            </a:lvl3pPr>
            <a:lvl4pPr marL="1085850" indent="-228600" algn="l" rtl="0" eaLnBrk="1" fontAlgn="base" hangingPunct="1">
              <a:spcBef>
                <a:spcPts val="100"/>
              </a:spcBef>
              <a:spcAft>
                <a:spcPct val="0"/>
              </a:spcAft>
              <a:buClr>
                <a:srgbClr val="8BA2B4"/>
              </a:buClr>
              <a:buSzPct val="69000"/>
              <a:buFont typeface="Wingdings" charset="0"/>
              <a:buChar char="¨"/>
              <a:defRPr sz="1400">
                <a:solidFill>
                  <a:schemeClr val="tx1"/>
                </a:solidFill>
                <a:latin typeface="+mn-lt"/>
                <a:ea typeface="+mn-ea"/>
                <a:cs typeface="+mn-cs"/>
                <a:sym typeface="Helvetica" charset="0"/>
              </a:defRPr>
            </a:lvl4pPr>
            <a:lvl5pPr marL="1360488" indent="-228600" algn="l" rtl="0" eaLnBrk="1" fontAlgn="base" hangingPunct="1">
              <a:spcBef>
                <a:spcPts val="500"/>
              </a:spcBef>
              <a:spcAft>
                <a:spcPct val="0"/>
              </a:spcAft>
              <a:buClr>
                <a:srgbClr val="9FB8CD"/>
              </a:buClr>
              <a:buSzPct val="69000"/>
              <a:buFont typeface="Wingdings" charset="0"/>
              <a:buChar char="¨"/>
              <a:defRPr sz="1400">
                <a:solidFill>
                  <a:schemeClr val="tx1"/>
                </a:solidFill>
                <a:latin typeface="+mn-lt"/>
                <a:ea typeface="+mn-ea"/>
                <a:cs typeface="+mn-cs"/>
                <a:sym typeface="Helvetica" charset="0"/>
              </a:defRPr>
            </a:lvl5pPr>
            <a:lvl6pPr marL="1817688" indent="-228600" algn="l" rtl="0" eaLnBrk="1" fontAlgn="base" hangingPunct="1">
              <a:spcBef>
                <a:spcPts val="500"/>
              </a:spcBef>
              <a:spcAft>
                <a:spcPct val="0"/>
              </a:spcAft>
              <a:buClr>
                <a:srgbClr val="9FB8CD"/>
              </a:buClr>
              <a:buSzPct val="69000"/>
              <a:buFont typeface="Wingdings" charset="2"/>
              <a:buChar char="¨"/>
              <a:defRPr sz="1400">
                <a:solidFill>
                  <a:schemeClr val="tx1"/>
                </a:solidFill>
                <a:latin typeface="+mn-lt"/>
                <a:ea typeface="+mn-ea"/>
                <a:cs typeface="+mn-cs"/>
                <a:sym typeface="Helvetica" charset="0"/>
              </a:defRPr>
            </a:lvl6pPr>
            <a:lvl7pPr marL="2274888" indent="-228600" algn="l" rtl="0" eaLnBrk="1" fontAlgn="base" hangingPunct="1">
              <a:spcBef>
                <a:spcPts val="500"/>
              </a:spcBef>
              <a:spcAft>
                <a:spcPct val="0"/>
              </a:spcAft>
              <a:buClr>
                <a:srgbClr val="9FB8CD"/>
              </a:buClr>
              <a:buSzPct val="69000"/>
              <a:buFont typeface="Wingdings" charset="2"/>
              <a:buChar char="¨"/>
              <a:defRPr sz="1400">
                <a:solidFill>
                  <a:schemeClr val="tx1"/>
                </a:solidFill>
                <a:latin typeface="+mn-lt"/>
                <a:ea typeface="+mn-ea"/>
                <a:cs typeface="+mn-cs"/>
                <a:sym typeface="Helvetica" charset="0"/>
              </a:defRPr>
            </a:lvl7pPr>
            <a:lvl8pPr marL="2732088" indent="-228600" algn="l" rtl="0" eaLnBrk="1" fontAlgn="base" hangingPunct="1">
              <a:spcBef>
                <a:spcPts val="500"/>
              </a:spcBef>
              <a:spcAft>
                <a:spcPct val="0"/>
              </a:spcAft>
              <a:buClr>
                <a:srgbClr val="9FB8CD"/>
              </a:buClr>
              <a:buSzPct val="69000"/>
              <a:buFont typeface="Wingdings" charset="2"/>
              <a:buChar char="¨"/>
              <a:defRPr sz="1400">
                <a:solidFill>
                  <a:schemeClr val="tx1"/>
                </a:solidFill>
                <a:latin typeface="+mn-lt"/>
                <a:ea typeface="+mn-ea"/>
                <a:cs typeface="+mn-cs"/>
                <a:sym typeface="Helvetica" charset="0"/>
              </a:defRPr>
            </a:lvl8pPr>
            <a:lvl9pPr marL="3189288" indent="-228600" algn="l" rtl="0" eaLnBrk="1" fontAlgn="base" hangingPunct="1">
              <a:spcBef>
                <a:spcPts val="500"/>
              </a:spcBef>
              <a:spcAft>
                <a:spcPct val="0"/>
              </a:spcAft>
              <a:buClr>
                <a:srgbClr val="9FB8CD"/>
              </a:buClr>
              <a:buSzPct val="69000"/>
              <a:buFont typeface="Wingdings" charset="2"/>
              <a:buChar char="¨"/>
              <a:defRPr sz="1400">
                <a:solidFill>
                  <a:schemeClr val="tx1"/>
                </a:solidFill>
                <a:latin typeface="+mn-lt"/>
                <a:ea typeface="+mn-ea"/>
                <a:cs typeface="+mn-cs"/>
                <a:sym typeface="Helvetica" charset="0"/>
              </a:defRPr>
            </a:lvl9pPr>
          </a:lstStyle>
          <a:p>
            <a:pPr>
              <a:lnSpc>
                <a:spcPct val="150000"/>
              </a:lnSpc>
            </a:pPr>
            <a:r>
              <a:rPr lang="en-US" sz="2200" b="1" kern="0">
                <a:sym typeface="Wingdings" panose="05000000000000000000" pitchFamily="2" charset="2"/>
              </a:rPr>
              <a:t>Execution modes based on features</a:t>
            </a:r>
            <a:endParaRPr lang="en-US" sz="2200" b="1" kern="0" dirty="0">
              <a:sym typeface="Wingdings" panose="05000000000000000000" pitchFamily="2" charset="2"/>
            </a:endParaRPr>
          </a:p>
        </p:txBody>
      </p:sp>
      <p:pic>
        <p:nvPicPr>
          <p:cNvPr id="19" name="Imagen 18">
            <a:extLst>
              <a:ext uri="{FF2B5EF4-FFF2-40B4-BE49-F238E27FC236}">
                <a16:creationId xmlns:a16="http://schemas.microsoft.com/office/drawing/2014/main" id="{7C1461D9-E630-4ABC-9B37-B1898546A47D}"/>
              </a:ext>
            </a:extLst>
          </p:cNvPr>
          <p:cNvPicPr>
            <a:picLocks noChangeAspect="1"/>
          </p:cNvPicPr>
          <p:nvPr/>
        </p:nvPicPr>
        <p:blipFill>
          <a:blip r:embed="rId7"/>
          <a:srcRect/>
          <a:stretch/>
        </p:blipFill>
        <p:spPr>
          <a:xfrm>
            <a:off x="5652120" y="2397406"/>
            <a:ext cx="3324005" cy="1967698"/>
          </a:xfrm>
          <a:prstGeom prst="rect">
            <a:avLst/>
          </a:prstGeom>
        </p:spPr>
      </p:pic>
    </p:spTree>
    <p:extLst>
      <p:ext uri="{BB962C8B-B14F-4D97-AF65-F5344CB8AC3E}">
        <p14:creationId xmlns:p14="http://schemas.microsoft.com/office/powerpoint/2010/main" val="878242979"/>
      </p:ext>
    </p:extLst>
  </p:cSld>
  <p:clrMapOvr>
    <a:masterClrMapping/>
  </p:clrMapOvr>
  <p:transition advClick="0" advTm="15000">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Flex-MPI</a:t>
            </a:r>
            <a:endParaRPr lang="en-US" dirty="0"/>
          </a:p>
        </p:txBody>
      </p:sp>
      <p:grpSp>
        <p:nvGrpSpPr>
          <p:cNvPr id="5" name="Group 7"/>
          <p:cNvGrpSpPr>
            <a:grpSpLocks/>
          </p:cNvGrpSpPr>
          <p:nvPr/>
        </p:nvGrpSpPr>
        <p:grpSpPr bwMode="auto">
          <a:xfrm>
            <a:off x="0" y="-2232"/>
            <a:ext cx="9160744" cy="780232"/>
            <a:chOff x="-1" y="-1"/>
            <a:chExt cx="13028637" cy="1110749"/>
          </a:xfrm>
        </p:grpSpPr>
        <p:pic>
          <p:nvPicPr>
            <p:cNvPr id="6" name="Picture 8" descr="image.jpg"/>
            <p:cNvPicPr>
              <a:picLocks noChangeAspect="1"/>
            </p:cNvPicPr>
            <p:nvPr/>
          </p:nvPicPr>
          <p:blipFill>
            <a:blip r:embed="rId3" cstate="print"/>
            <a:srcRect/>
            <a:stretch>
              <a:fillRect/>
            </a:stretch>
          </p:blipFill>
          <p:spPr bwMode="auto">
            <a:xfrm>
              <a:off x="5494940" y="0"/>
              <a:ext cx="7533696" cy="1110748"/>
            </a:xfrm>
            <a:prstGeom prst="rect">
              <a:avLst/>
            </a:prstGeom>
            <a:noFill/>
            <a:ln w="12700" cap="flat" cmpd="sng">
              <a:noFill/>
              <a:prstDash val="solid"/>
              <a:miter lim="0"/>
              <a:headEnd type="none" w="med" len="med"/>
              <a:tailEnd type="none" w="med" len="med"/>
            </a:ln>
            <a:effectLst/>
          </p:spPr>
        </p:pic>
        <p:pic>
          <p:nvPicPr>
            <p:cNvPr id="7" name="Picture 9" descr="image.jpg"/>
            <p:cNvPicPr>
              <a:picLocks noChangeAspect="1"/>
            </p:cNvPicPr>
            <p:nvPr/>
          </p:nvPicPr>
          <p:blipFill>
            <a:blip r:embed="rId4" cstate="print"/>
            <a:srcRect/>
            <a:stretch>
              <a:fillRect/>
            </a:stretch>
          </p:blipFill>
          <p:spPr bwMode="auto">
            <a:xfrm>
              <a:off x="0" y="0"/>
              <a:ext cx="5630011" cy="1109159"/>
            </a:xfrm>
            <a:prstGeom prst="rect">
              <a:avLst/>
            </a:prstGeom>
            <a:noFill/>
            <a:ln w="12700" cap="flat" cmpd="sng">
              <a:noFill/>
              <a:prstDash val="solid"/>
              <a:miter lim="0"/>
              <a:headEnd type="none" w="med" len="med"/>
              <a:tailEnd type="none" w="med" len="med"/>
            </a:ln>
            <a:effectLst/>
          </p:spPr>
        </p:pic>
      </p:grpSp>
      <p:pic>
        <p:nvPicPr>
          <p:cNvPr id="8" name="Picture 10" descr="image.png"/>
          <p:cNvPicPr>
            <a:picLocks noChangeAspect="1"/>
          </p:cNvPicPr>
          <p:nvPr/>
        </p:nvPicPr>
        <p:blipFill>
          <a:blip r:embed="rId5" cstate="print"/>
          <a:srcRect/>
          <a:stretch>
            <a:fillRect/>
          </a:stretch>
        </p:blipFill>
        <p:spPr bwMode="auto">
          <a:xfrm>
            <a:off x="7400479" y="82600"/>
            <a:ext cx="1415355" cy="561454"/>
          </a:xfrm>
          <a:prstGeom prst="rect">
            <a:avLst/>
          </a:prstGeom>
          <a:noFill/>
          <a:ln w="12700" cap="flat" cmpd="sng">
            <a:noFill/>
            <a:prstDash val="solid"/>
            <a:miter lim="0"/>
            <a:headEnd type="none" w="med" len="med"/>
            <a:tailEnd type="none" w="med" len="med"/>
          </a:ln>
          <a:effectLst/>
        </p:spPr>
      </p:pic>
      <p:sp>
        <p:nvSpPr>
          <p:cNvPr id="13" name="Marcador de número de diapositiva 3">
            <a:extLst>
              <a:ext uri="{FF2B5EF4-FFF2-40B4-BE49-F238E27FC236}">
                <a16:creationId xmlns:a16="http://schemas.microsoft.com/office/drawing/2014/main" id="{EAA0C187-163A-4B9B-B554-699AF6AAAE66}"/>
              </a:ext>
            </a:extLst>
          </p:cNvPr>
          <p:cNvSpPr txBox="1">
            <a:spLocks/>
          </p:cNvSpPr>
          <p:nvPr/>
        </p:nvSpPr>
        <p:spPr>
          <a:xfrm>
            <a:off x="7749034" y="6540004"/>
            <a:ext cx="2133600" cy="365125"/>
          </a:xfrm>
        </p:spPr>
        <p:txBody>
          <a:bodyPr/>
          <a:lstStyle>
            <a:defPPr>
              <a:defRPr lang="en-US"/>
            </a:defPPr>
            <a:lvl1pPr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5pPr>
            <a:lvl6pPr marL="22860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6pPr>
            <a:lvl7pPr marL="27432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7pPr>
            <a:lvl8pPr marL="32004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8pPr>
            <a:lvl9pPr marL="36576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132FADFE-3B8F-471C-ABF0-DBC7717ECBBC}" type="slidenum">
              <a:rPr kumimoji="0" lang="es-ES" sz="2000" b="0" i="0" u="none" strike="noStrike" kern="1200" cap="none" spc="0" normalizeH="0" baseline="0" noProof="0" smtClean="0">
                <a:ln>
                  <a:noFill/>
                </a:ln>
                <a:solidFill>
                  <a:srgbClr val="000000"/>
                </a:solidFill>
                <a:effectLst/>
                <a:uLnTx/>
                <a:uFillTx/>
                <a:latin typeface="Arial" charset="0"/>
                <a:ea typeface="ヒラギノ角ゴ ProN W3" charset="0"/>
                <a:sym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31</a:t>
            </a:fld>
            <a:endParaRPr kumimoji="0" lang="es-ES" sz="2000" b="0" i="0" u="none" strike="noStrike" kern="1200" cap="none" spc="0" normalizeH="0" baseline="0" noProof="0" dirty="0">
              <a:ln>
                <a:noFill/>
              </a:ln>
              <a:solidFill>
                <a:srgbClr val="000000"/>
              </a:solidFill>
              <a:effectLst/>
              <a:uLnTx/>
              <a:uFillTx/>
              <a:latin typeface="Arial" charset="0"/>
              <a:ea typeface="ヒラギノ角ゴ ProN W3" charset="0"/>
              <a:sym typeface="Arial" charset="0"/>
            </a:endParaRPr>
          </a:p>
        </p:txBody>
      </p:sp>
      <p:sp>
        <p:nvSpPr>
          <p:cNvPr id="14" name="Rectángulo 13">
            <a:extLst>
              <a:ext uri="{FF2B5EF4-FFF2-40B4-BE49-F238E27FC236}">
                <a16:creationId xmlns:a16="http://schemas.microsoft.com/office/drawing/2014/main" id="{2A1541C3-9E89-47C4-ABBB-8B377FB7C0A1}"/>
              </a:ext>
            </a:extLst>
          </p:cNvPr>
          <p:cNvSpPr/>
          <p:nvPr/>
        </p:nvSpPr>
        <p:spPr>
          <a:xfrm>
            <a:off x="107504" y="6597352"/>
            <a:ext cx="5194126" cy="307777"/>
          </a:xfrm>
          <a:prstGeom prst="rect">
            <a:avLst/>
          </a:prstGeom>
        </p:spPr>
        <p:txBody>
          <a:bodyPr wrap="square">
            <a:spAutoFit/>
          </a:bodyPr>
          <a:lstStyle/>
          <a:p>
            <a:r>
              <a:rPr lang="en-GB" sz="1400" i="1" dirty="0">
                <a:solidFill>
                  <a:schemeClr val="accent5">
                    <a:lumMod val="20000"/>
                    <a:lumOff val="80000"/>
                  </a:schemeClr>
                </a:solidFill>
                <a:latin typeface="Source Sans Pro"/>
              </a:rPr>
              <a:t>14</a:t>
            </a:r>
            <a:r>
              <a:rPr lang="en-GB" sz="1400" i="1" baseline="30000" dirty="0">
                <a:solidFill>
                  <a:schemeClr val="accent5">
                    <a:lumMod val="20000"/>
                    <a:lumOff val="80000"/>
                  </a:schemeClr>
                </a:solidFill>
                <a:latin typeface="Source Sans Pro"/>
              </a:rPr>
              <a:t>th</a:t>
            </a:r>
            <a:r>
              <a:rPr lang="en-GB" sz="1400" i="1" dirty="0">
                <a:solidFill>
                  <a:schemeClr val="accent5">
                    <a:lumMod val="20000"/>
                    <a:lumOff val="80000"/>
                  </a:schemeClr>
                </a:solidFill>
                <a:latin typeface="Source Sans Pro"/>
              </a:rPr>
              <a:t> Scheduling for Large Scale Workshop</a:t>
            </a:r>
          </a:p>
        </p:txBody>
      </p:sp>
      <p:grpSp>
        <p:nvGrpSpPr>
          <p:cNvPr id="11" name="Grupo 10">
            <a:extLst>
              <a:ext uri="{FF2B5EF4-FFF2-40B4-BE49-F238E27FC236}">
                <a16:creationId xmlns:a16="http://schemas.microsoft.com/office/drawing/2014/main" id="{1429DBBF-A910-4388-B1F2-32268C1C62D0}"/>
              </a:ext>
            </a:extLst>
          </p:cNvPr>
          <p:cNvGrpSpPr/>
          <p:nvPr/>
        </p:nvGrpSpPr>
        <p:grpSpPr>
          <a:xfrm>
            <a:off x="0" y="7975"/>
            <a:ext cx="9134475" cy="790575"/>
            <a:chOff x="4762" y="3033712"/>
            <a:chExt cx="9134475" cy="790575"/>
          </a:xfrm>
        </p:grpSpPr>
        <p:pic>
          <p:nvPicPr>
            <p:cNvPr id="15" name="Imagen 14">
              <a:extLst>
                <a:ext uri="{FF2B5EF4-FFF2-40B4-BE49-F238E27FC236}">
                  <a16:creationId xmlns:a16="http://schemas.microsoft.com/office/drawing/2014/main" id="{6ED524CE-1C17-4AB2-9AE5-C225BEEF79CB}"/>
                </a:ext>
              </a:extLst>
            </p:cNvPr>
            <p:cNvPicPr>
              <a:picLocks noChangeAspect="1"/>
            </p:cNvPicPr>
            <p:nvPr/>
          </p:nvPicPr>
          <p:blipFill>
            <a:blip r:embed="rId6"/>
            <a:stretch>
              <a:fillRect/>
            </a:stretch>
          </p:blipFill>
          <p:spPr>
            <a:xfrm>
              <a:off x="4762" y="3033712"/>
              <a:ext cx="9134475" cy="790575"/>
            </a:xfrm>
            <a:prstGeom prst="rect">
              <a:avLst/>
            </a:prstGeom>
          </p:spPr>
        </p:pic>
        <p:pic>
          <p:nvPicPr>
            <p:cNvPr id="16" name="Picture 10" descr="image.png">
              <a:extLst>
                <a:ext uri="{FF2B5EF4-FFF2-40B4-BE49-F238E27FC236}">
                  <a16:creationId xmlns:a16="http://schemas.microsoft.com/office/drawing/2014/main" id="{5CA18B2C-90D4-4114-AFC5-6B6B4EEE9257}"/>
                </a:ext>
              </a:extLst>
            </p:cNvPr>
            <p:cNvPicPr>
              <a:picLocks noChangeAspect="1"/>
            </p:cNvPicPr>
            <p:nvPr/>
          </p:nvPicPr>
          <p:blipFill>
            <a:blip r:embed="rId5" cstate="print"/>
            <a:srcRect/>
            <a:stretch>
              <a:fillRect/>
            </a:stretch>
          </p:blipFill>
          <p:spPr bwMode="auto">
            <a:xfrm>
              <a:off x="7400479" y="3111285"/>
              <a:ext cx="1415355" cy="561454"/>
            </a:xfrm>
            <a:prstGeom prst="rect">
              <a:avLst/>
            </a:prstGeom>
            <a:noFill/>
            <a:ln w="12700" cap="flat" cmpd="sng">
              <a:noFill/>
              <a:prstDash val="solid"/>
              <a:miter lim="0"/>
              <a:headEnd type="none" w="med" len="med"/>
              <a:tailEnd type="none" w="med" len="med"/>
            </a:ln>
            <a:effectLst/>
          </p:spPr>
        </p:pic>
      </p:grpSp>
      <p:sp>
        <p:nvSpPr>
          <p:cNvPr id="12" name="Título 1">
            <a:extLst>
              <a:ext uri="{FF2B5EF4-FFF2-40B4-BE49-F238E27FC236}">
                <a16:creationId xmlns:a16="http://schemas.microsoft.com/office/drawing/2014/main" id="{B7C54B72-2B9E-4F31-B4D1-26C002EAAF43}"/>
              </a:ext>
            </a:extLst>
          </p:cNvPr>
          <p:cNvSpPr txBox="1">
            <a:spLocks/>
          </p:cNvSpPr>
          <p:nvPr/>
        </p:nvSpPr>
        <p:spPr bwMode="auto">
          <a:xfrm>
            <a:off x="3177107" y="-162272"/>
            <a:ext cx="4583122" cy="847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800" tIns="50800" rIns="91440" bIns="50800" numCol="1" anchor="b" anchorCtr="0" compatLnSpc="1">
            <a:prstTxWarp prst="textNoShape">
              <a:avLst/>
            </a:prstTxWarp>
            <a:normAutofit/>
          </a:bodyPr>
          <a:lstStyle>
            <a:lvl1pPr marL="39688" indent="-39688" algn="l" rtl="0" eaLnBrk="1" fontAlgn="base" hangingPunct="1">
              <a:spcBef>
                <a:spcPct val="0"/>
              </a:spcBef>
              <a:spcAft>
                <a:spcPct val="0"/>
              </a:spcAft>
              <a:defRPr sz="2400">
                <a:solidFill>
                  <a:srgbClr val="FFFFFF"/>
                </a:solidFill>
                <a:latin typeface="+mj-lt"/>
                <a:ea typeface="+mj-ea"/>
                <a:cs typeface="+mj-cs"/>
                <a:sym typeface="Helvetica" charset="0"/>
              </a:defRPr>
            </a:lvl1pPr>
            <a:lvl2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2pPr>
            <a:lvl3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3pPr>
            <a:lvl4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4pPr>
            <a:lvl5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5pPr>
            <a:lvl6pPr marL="4968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6pPr>
            <a:lvl7pPr marL="9540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7pPr>
            <a:lvl8pPr marL="14112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8pPr>
            <a:lvl9pPr marL="18684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9pPr>
          </a:lstStyle>
          <a:p>
            <a:pPr marL="39688" marR="0" lvl="0" indent="-39688"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srgbClr val="FFFF00"/>
                </a:solidFill>
                <a:effectLst/>
                <a:uLnTx/>
                <a:uFillTx/>
                <a:latin typeface="Helvetica"/>
                <a:ea typeface="ヒラギノ角ゴ ProN W3"/>
                <a:sym typeface="Helvetica" charset="0"/>
              </a:rPr>
              <a:t>Evaluation</a:t>
            </a:r>
          </a:p>
        </p:txBody>
      </p:sp>
      <p:sp>
        <p:nvSpPr>
          <p:cNvPr id="17" name="Marcador de contenido 2">
            <a:extLst>
              <a:ext uri="{FF2B5EF4-FFF2-40B4-BE49-F238E27FC236}">
                <a16:creationId xmlns:a16="http://schemas.microsoft.com/office/drawing/2014/main" id="{293C6B66-64AD-114A-A348-497F99E76CA7}"/>
              </a:ext>
            </a:extLst>
          </p:cNvPr>
          <p:cNvSpPr txBox="1">
            <a:spLocks/>
          </p:cNvSpPr>
          <p:nvPr/>
        </p:nvSpPr>
        <p:spPr bwMode="auto">
          <a:xfrm>
            <a:off x="452437" y="936925"/>
            <a:ext cx="8229600" cy="4965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800" tIns="50800" rIns="91440" bIns="50800" numCol="1" anchor="t" anchorCtr="0" compatLnSpc="1">
            <a:prstTxWarp prst="textNoShape">
              <a:avLst/>
            </a:prstTxWarp>
          </a:bodyPr>
          <a:lstStyle>
            <a:lvl1pPr marL="312738" indent="-273050" algn="l" rtl="0" eaLnBrk="1" fontAlgn="base" hangingPunct="1">
              <a:spcBef>
                <a:spcPts val="1200"/>
              </a:spcBef>
              <a:spcAft>
                <a:spcPct val="0"/>
              </a:spcAft>
              <a:buClr>
                <a:srgbClr val="727CA3"/>
              </a:buClr>
              <a:buSzPct val="75000"/>
              <a:buFont typeface="Wingdings 3" charset="0"/>
              <a:buChar char="}"/>
              <a:defRPr>
                <a:solidFill>
                  <a:schemeClr val="tx1"/>
                </a:solidFill>
                <a:latin typeface="+mn-lt"/>
                <a:ea typeface="+mn-ea"/>
                <a:cs typeface="+mn-cs"/>
                <a:sym typeface="Helvetica" charset="0"/>
              </a:defRPr>
            </a:lvl1pPr>
            <a:lvl2pPr marL="536575" indent="-273050" algn="l" rtl="0" eaLnBrk="1" fontAlgn="base" hangingPunct="1">
              <a:spcBef>
                <a:spcPts val="400"/>
              </a:spcBef>
              <a:spcAft>
                <a:spcPct val="0"/>
              </a:spcAft>
              <a:buSzPct val="75000"/>
              <a:buFont typeface="Wingdings 3" charset="0"/>
              <a:buChar char="}"/>
              <a:defRPr sz="1600">
                <a:solidFill>
                  <a:srgbClr val="343434"/>
                </a:solidFill>
                <a:latin typeface="+mn-lt"/>
                <a:ea typeface="+mn-ea"/>
                <a:cs typeface="+mn-cs"/>
                <a:sym typeface="Helvetica" charset="0"/>
              </a:defRPr>
            </a:lvl2pPr>
            <a:lvl3pPr marL="811213" indent="-228600" algn="l" rtl="0" eaLnBrk="1" fontAlgn="base" hangingPunct="1">
              <a:spcBef>
                <a:spcPts val="100"/>
              </a:spcBef>
              <a:spcAft>
                <a:spcPct val="0"/>
              </a:spcAft>
              <a:buSzPct val="75000"/>
              <a:buFont typeface="Wingdings 3" charset="0"/>
              <a:buChar char="}"/>
              <a:defRPr sz="1600">
                <a:solidFill>
                  <a:srgbClr val="676767"/>
                </a:solidFill>
                <a:latin typeface="+mn-lt"/>
                <a:ea typeface="+mn-ea"/>
                <a:cs typeface="+mn-cs"/>
                <a:sym typeface="Helvetica" charset="0"/>
              </a:defRPr>
            </a:lvl3pPr>
            <a:lvl4pPr marL="1085850" indent="-228600" algn="l" rtl="0" eaLnBrk="1" fontAlgn="base" hangingPunct="1">
              <a:spcBef>
                <a:spcPts val="100"/>
              </a:spcBef>
              <a:spcAft>
                <a:spcPct val="0"/>
              </a:spcAft>
              <a:buClr>
                <a:srgbClr val="8BA2B4"/>
              </a:buClr>
              <a:buSzPct val="69000"/>
              <a:buFont typeface="Wingdings" charset="0"/>
              <a:buChar char="¨"/>
              <a:defRPr sz="1400">
                <a:solidFill>
                  <a:schemeClr val="tx1"/>
                </a:solidFill>
                <a:latin typeface="+mn-lt"/>
                <a:ea typeface="+mn-ea"/>
                <a:cs typeface="+mn-cs"/>
                <a:sym typeface="Helvetica" charset="0"/>
              </a:defRPr>
            </a:lvl4pPr>
            <a:lvl5pPr marL="1360488" indent="-228600" algn="l" rtl="0" eaLnBrk="1" fontAlgn="base" hangingPunct="1">
              <a:spcBef>
                <a:spcPts val="500"/>
              </a:spcBef>
              <a:spcAft>
                <a:spcPct val="0"/>
              </a:spcAft>
              <a:buClr>
                <a:srgbClr val="9FB8CD"/>
              </a:buClr>
              <a:buSzPct val="69000"/>
              <a:buFont typeface="Wingdings" charset="0"/>
              <a:buChar char="¨"/>
              <a:defRPr sz="1400">
                <a:solidFill>
                  <a:schemeClr val="tx1"/>
                </a:solidFill>
                <a:latin typeface="+mn-lt"/>
                <a:ea typeface="+mn-ea"/>
                <a:cs typeface="+mn-cs"/>
                <a:sym typeface="Helvetica" charset="0"/>
              </a:defRPr>
            </a:lvl5pPr>
            <a:lvl6pPr marL="1817688" indent="-228600" algn="l" rtl="0" eaLnBrk="1" fontAlgn="base" hangingPunct="1">
              <a:spcBef>
                <a:spcPts val="500"/>
              </a:spcBef>
              <a:spcAft>
                <a:spcPct val="0"/>
              </a:spcAft>
              <a:buClr>
                <a:srgbClr val="9FB8CD"/>
              </a:buClr>
              <a:buSzPct val="69000"/>
              <a:buFont typeface="Wingdings" charset="2"/>
              <a:buChar char="¨"/>
              <a:defRPr sz="1400">
                <a:solidFill>
                  <a:schemeClr val="tx1"/>
                </a:solidFill>
                <a:latin typeface="+mn-lt"/>
                <a:ea typeface="+mn-ea"/>
                <a:cs typeface="+mn-cs"/>
                <a:sym typeface="Helvetica" charset="0"/>
              </a:defRPr>
            </a:lvl6pPr>
            <a:lvl7pPr marL="2274888" indent="-228600" algn="l" rtl="0" eaLnBrk="1" fontAlgn="base" hangingPunct="1">
              <a:spcBef>
                <a:spcPts val="500"/>
              </a:spcBef>
              <a:spcAft>
                <a:spcPct val="0"/>
              </a:spcAft>
              <a:buClr>
                <a:srgbClr val="9FB8CD"/>
              </a:buClr>
              <a:buSzPct val="69000"/>
              <a:buFont typeface="Wingdings" charset="2"/>
              <a:buChar char="¨"/>
              <a:defRPr sz="1400">
                <a:solidFill>
                  <a:schemeClr val="tx1"/>
                </a:solidFill>
                <a:latin typeface="+mn-lt"/>
                <a:ea typeface="+mn-ea"/>
                <a:cs typeface="+mn-cs"/>
                <a:sym typeface="Helvetica" charset="0"/>
              </a:defRPr>
            </a:lvl7pPr>
            <a:lvl8pPr marL="2732088" indent="-228600" algn="l" rtl="0" eaLnBrk="1" fontAlgn="base" hangingPunct="1">
              <a:spcBef>
                <a:spcPts val="500"/>
              </a:spcBef>
              <a:spcAft>
                <a:spcPct val="0"/>
              </a:spcAft>
              <a:buClr>
                <a:srgbClr val="9FB8CD"/>
              </a:buClr>
              <a:buSzPct val="69000"/>
              <a:buFont typeface="Wingdings" charset="2"/>
              <a:buChar char="¨"/>
              <a:defRPr sz="1400">
                <a:solidFill>
                  <a:schemeClr val="tx1"/>
                </a:solidFill>
                <a:latin typeface="+mn-lt"/>
                <a:ea typeface="+mn-ea"/>
                <a:cs typeface="+mn-cs"/>
                <a:sym typeface="Helvetica" charset="0"/>
              </a:defRPr>
            </a:lvl8pPr>
            <a:lvl9pPr marL="3189288" indent="-228600" algn="l" rtl="0" eaLnBrk="1" fontAlgn="base" hangingPunct="1">
              <a:spcBef>
                <a:spcPts val="500"/>
              </a:spcBef>
              <a:spcAft>
                <a:spcPct val="0"/>
              </a:spcAft>
              <a:buClr>
                <a:srgbClr val="9FB8CD"/>
              </a:buClr>
              <a:buSzPct val="69000"/>
              <a:buFont typeface="Wingdings" charset="2"/>
              <a:buChar char="¨"/>
              <a:defRPr sz="1400">
                <a:solidFill>
                  <a:schemeClr val="tx1"/>
                </a:solidFill>
                <a:latin typeface="+mn-lt"/>
                <a:ea typeface="+mn-ea"/>
                <a:cs typeface="+mn-cs"/>
                <a:sym typeface="Helvetica" charset="0"/>
              </a:defRPr>
            </a:lvl9pPr>
          </a:lstStyle>
          <a:p>
            <a:r>
              <a:rPr lang="en-US" sz="2200" kern="0" dirty="0"/>
              <a:t>Scalability</a:t>
            </a:r>
          </a:p>
          <a:p>
            <a:pPr lvl="1"/>
            <a:r>
              <a:rPr lang="en-US" sz="2000" kern="0" dirty="0"/>
              <a:t>Evaluated with OMNET++ and real clusters</a:t>
            </a:r>
          </a:p>
          <a:p>
            <a:pPr lvl="1"/>
            <a:r>
              <a:rPr lang="en-US" sz="2000" kern="0" dirty="0"/>
              <a:t>Model:</a:t>
            </a:r>
          </a:p>
          <a:p>
            <a:pPr lvl="2"/>
            <a:r>
              <a:rPr lang="en-US" sz="2000" kern="0" dirty="0"/>
              <a:t>Nodes send 1500B packets (UDP)</a:t>
            </a:r>
          </a:p>
          <a:p>
            <a:pPr lvl="2"/>
            <a:r>
              <a:rPr lang="en-US" sz="2000" kern="0" dirty="0"/>
              <a:t>Send interval: 1s</a:t>
            </a:r>
          </a:p>
          <a:p>
            <a:pPr lvl="2"/>
            <a:r>
              <a:rPr lang="en-US" sz="2000" kern="0" dirty="0"/>
              <a:t>10Gbps ethernet connection between nodes</a:t>
            </a:r>
          </a:p>
          <a:p>
            <a:pPr lvl="2"/>
            <a:r>
              <a:rPr lang="en-US" sz="2000" kern="0" dirty="0"/>
              <a:t>Delay to process each packet added (worst case) </a:t>
            </a:r>
            <a:endParaRPr lang="en-US" sz="2200" kern="0" dirty="0"/>
          </a:p>
        </p:txBody>
      </p:sp>
      <p:sp>
        <p:nvSpPr>
          <p:cNvPr id="20" name="CuadroTexto 19">
            <a:extLst>
              <a:ext uri="{FF2B5EF4-FFF2-40B4-BE49-F238E27FC236}">
                <a16:creationId xmlns:a16="http://schemas.microsoft.com/office/drawing/2014/main" id="{2C1E00BD-2B53-8B46-B674-B5CF76D09FEB}"/>
              </a:ext>
            </a:extLst>
          </p:cNvPr>
          <p:cNvSpPr txBox="1"/>
          <p:nvPr/>
        </p:nvSpPr>
        <p:spPr>
          <a:xfrm>
            <a:off x="107504" y="5766355"/>
            <a:ext cx="4414991" cy="830997"/>
          </a:xfrm>
          <a:prstGeom prst="rect">
            <a:avLst/>
          </a:prstGeom>
          <a:noFill/>
        </p:spPr>
        <p:txBody>
          <a:bodyPr wrap="none" rtlCol="0">
            <a:spAutoFit/>
          </a:bodyPr>
          <a:lstStyle/>
          <a:p>
            <a:r>
              <a:rPr lang="es-ES" dirty="0"/>
              <a:t>*</a:t>
            </a:r>
            <a:r>
              <a:rPr lang="en-GB" dirty="0"/>
              <a:t>Theoretically one server </a:t>
            </a:r>
          </a:p>
          <a:p>
            <a:r>
              <a:rPr lang="en-GB" dirty="0"/>
              <a:t>could manage up to 200 nodes</a:t>
            </a:r>
          </a:p>
        </p:txBody>
      </p:sp>
      <p:pic>
        <p:nvPicPr>
          <p:cNvPr id="4" name="Imagen 3">
            <a:extLst>
              <a:ext uri="{FF2B5EF4-FFF2-40B4-BE49-F238E27FC236}">
                <a16:creationId xmlns:a16="http://schemas.microsoft.com/office/drawing/2014/main" id="{14D491FD-1846-8D44-BFA9-D0BA598F61CF}"/>
              </a:ext>
            </a:extLst>
          </p:cNvPr>
          <p:cNvPicPr>
            <a:picLocks noChangeAspect="1"/>
          </p:cNvPicPr>
          <p:nvPr/>
        </p:nvPicPr>
        <p:blipFill>
          <a:blip r:embed="rId7"/>
          <a:stretch>
            <a:fillRect/>
          </a:stretch>
        </p:blipFill>
        <p:spPr>
          <a:xfrm>
            <a:off x="2786038" y="3552999"/>
            <a:ext cx="3962400" cy="2044700"/>
          </a:xfrm>
          <a:prstGeom prst="rect">
            <a:avLst/>
          </a:prstGeom>
        </p:spPr>
      </p:pic>
    </p:spTree>
    <p:extLst>
      <p:ext uri="{BB962C8B-B14F-4D97-AF65-F5344CB8AC3E}">
        <p14:creationId xmlns:p14="http://schemas.microsoft.com/office/powerpoint/2010/main" val="2744787639"/>
      </p:ext>
    </p:extLst>
  </p:cSld>
  <p:clrMapOvr>
    <a:masterClrMapping/>
  </p:clrMapOvr>
  <p:transition advClick="0" advTm="15000">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Flex-MPI</a:t>
            </a:r>
            <a:endParaRPr lang="en-US" dirty="0"/>
          </a:p>
        </p:txBody>
      </p:sp>
      <p:grpSp>
        <p:nvGrpSpPr>
          <p:cNvPr id="5" name="Group 7"/>
          <p:cNvGrpSpPr>
            <a:grpSpLocks/>
          </p:cNvGrpSpPr>
          <p:nvPr/>
        </p:nvGrpSpPr>
        <p:grpSpPr bwMode="auto">
          <a:xfrm>
            <a:off x="0" y="-2232"/>
            <a:ext cx="9160744" cy="780232"/>
            <a:chOff x="-1" y="-1"/>
            <a:chExt cx="13028637" cy="1110749"/>
          </a:xfrm>
        </p:grpSpPr>
        <p:pic>
          <p:nvPicPr>
            <p:cNvPr id="6" name="Picture 8" descr="image.jpg"/>
            <p:cNvPicPr>
              <a:picLocks noChangeAspect="1"/>
            </p:cNvPicPr>
            <p:nvPr/>
          </p:nvPicPr>
          <p:blipFill>
            <a:blip r:embed="rId3" cstate="print"/>
            <a:srcRect/>
            <a:stretch>
              <a:fillRect/>
            </a:stretch>
          </p:blipFill>
          <p:spPr bwMode="auto">
            <a:xfrm>
              <a:off x="5494940" y="0"/>
              <a:ext cx="7533696" cy="1110748"/>
            </a:xfrm>
            <a:prstGeom prst="rect">
              <a:avLst/>
            </a:prstGeom>
            <a:noFill/>
            <a:ln w="12700" cap="flat" cmpd="sng">
              <a:noFill/>
              <a:prstDash val="solid"/>
              <a:miter lim="0"/>
              <a:headEnd type="none" w="med" len="med"/>
              <a:tailEnd type="none" w="med" len="med"/>
            </a:ln>
            <a:effectLst/>
          </p:spPr>
        </p:pic>
        <p:pic>
          <p:nvPicPr>
            <p:cNvPr id="7" name="Picture 9" descr="image.jpg"/>
            <p:cNvPicPr>
              <a:picLocks noChangeAspect="1"/>
            </p:cNvPicPr>
            <p:nvPr/>
          </p:nvPicPr>
          <p:blipFill>
            <a:blip r:embed="rId4" cstate="print"/>
            <a:srcRect/>
            <a:stretch>
              <a:fillRect/>
            </a:stretch>
          </p:blipFill>
          <p:spPr bwMode="auto">
            <a:xfrm>
              <a:off x="0" y="0"/>
              <a:ext cx="5630011" cy="1109159"/>
            </a:xfrm>
            <a:prstGeom prst="rect">
              <a:avLst/>
            </a:prstGeom>
            <a:noFill/>
            <a:ln w="12700" cap="flat" cmpd="sng">
              <a:noFill/>
              <a:prstDash val="solid"/>
              <a:miter lim="0"/>
              <a:headEnd type="none" w="med" len="med"/>
              <a:tailEnd type="none" w="med" len="med"/>
            </a:ln>
            <a:effectLst/>
          </p:spPr>
        </p:pic>
      </p:grpSp>
      <p:pic>
        <p:nvPicPr>
          <p:cNvPr id="8" name="Picture 10" descr="image.png"/>
          <p:cNvPicPr>
            <a:picLocks noChangeAspect="1"/>
          </p:cNvPicPr>
          <p:nvPr/>
        </p:nvPicPr>
        <p:blipFill>
          <a:blip r:embed="rId5" cstate="print"/>
          <a:srcRect/>
          <a:stretch>
            <a:fillRect/>
          </a:stretch>
        </p:blipFill>
        <p:spPr bwMode="auto">
          <a:xfrm>
            <a:off x="7400479" y="82600"/>
            <a:ext cx="1415355" cy="561454"/>
          </a:xfrm>
          <a:prstGeom prst="rect">
            <a:avLst/>
          </a:prstGeom>
          <a:noFill/>
          <a:ln w="12700" cap="flat" cmpd="sng">
            <a:noFill/>
            <a:prstDash val="solid"/>
            <a:miter lim="0"/>
            <a:headEnd type="none" w="med" len="med"/>
            <a:tailEnd type="none" w="med" len="med"/>
          </a:ln>
          <a:effectLst/>
        </p:spPr>
      </p:pic>
      <p:sp>
        <p:nvSpPr>
          <p:cNvPr id="13" name="Marcador de número de diapositiva 3">
            <a:extLst>
              <a:ext uri="{FF2B5EF4-FFF2-40B4-BE49-F238E27FC236}">
                <a16:creationId xmlns:a16="http://schemas.microsoft.com/office/drawing/2014/main" id="{EAA0C187-163A-4B9B-B554-699AF6AAAE66}"/>
              </a:ext>
            </a:extLst>
          </p:cNvPr>
          <p:cNvSpPr txBox="1">
            <a:spLocks/>
          </p:cNvSpPr>
          <p:nvPr/>
        </p:nvSpPr>
        <p:spPr>
          <a:xfrm>
            <a:off x="7749034" y="6540004"/>
            <a:ext cx="2133600" cy="365125"/>
          </a:xfrm>
        </p:spPr>
        <p:txBody>
          <a:bodyPr/>
          <a:lstStyle>
            <a:defPPr>
              <a:defRPr lang="en-US"/>
            </a:defPPr>
            <a:lvl1pPr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5pPr>
            <a:lvl6pPr marL="22860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6pPr>
            <a:lvl7pPr marL="27432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7pPr>
            <a:lvl8pPr marL="32004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8pPr>
            <a:lvl9pPr marL="36576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132FADFE-3B8F-471C-ABF0-DBC7717ECBBC}" type="slidenum">
              <a:rPr kumimoji="0" lang="es-ES" sz="2000" b="0" i="0" u="none" strike="noStrike" kern="1200" cap="none" spc="0" normalizeH="0" baseline="0" noProof="0" smtClean="0">
                <a:ln>
                  <a:noFill/>
                </a:ln>
                <a:solidFill>
                  <a:srgbClr val="000000"/>
                </a:solidFill>
                <a:effectLst/>
                <a:uLnTx/>
                <a:uFillTx/>
                <a:latin typeface="Arial" charset="0"/>
                <a:ea typeface="ヒラギノ角ゴ ProN W3" charset="0"/>
                <a:sym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32</a:t>
            </a:fld>
            <a:endParaRPr kumimoji="0" lang="es-ES" sz="2000" b="0" i="0" u="none" strike="noStrike" kern="1200" cap="none" spc="0" normalizeH="0" baseline="0" noProof="0" dirty="0">
              <a:ln>
                <a:noFill/>
              </a:ln>
              <a:solidFill>
                <a:srgbClr val="000000"/>
              </a:solidFill>
              <a:effectLst/>
              <a:uLnTx/>
              <a:uFillTx/>
              <a:latin typeface="Arial" charset="0"/>
              <a:ea typeface="ヒラギノ角ゴ ProN W3" charset="0"/>
              <a:sym typeface="Arial" charset="0"/>
            </a:endParaRPr>
          </a:p>
        </p:txBody>
      </p:sp>
      <p:sp>
        <p:nvSpPr>
          <p:cNvPr id="14" name="Rectángulo 13">
            <a:extLst>
              <a:ext uri="{FF2B5EF4-FFF2-40B4-BE49-F238E27FC236}">
                <a16:creationId xmlns:a16="http://schemas.microsoft.com/office/drawing/2014/main" id="{2A1541C3-9E89-47C4-ABBB-8B377FB7C0A1}"/>
              </a:ext>
            </a:extLst>
          </p:cNvPr>
          <p:cNvSpPr/>
          <p:nvPr/>
        </p:nvSpPr>
        <p:spPr>
          <a:xfrm>
            <a:off x="107504" y="6597352"/>
            <a:ext cx="5194126" cy="307777"/>
          </a:xfrm>
          <a:prstGeom prst="rect">
            <a:avLst/>
          </a:prstGeom>
        </p:spPr>
        <p:txBody>
          <a:bodyPr wrap="square">
            <a:spAutoFit/>
          </a:bodyPr>
          <a:lstStyle/>
          <a:p>
            <a:r>
              <a:rPr lang="en-GB" sz="1400" i="1" dirty="0">
                <a:solidFill>
                  <a:schemeClr val="accent5">
                    <a:lumMod val="20000"/>
                    <a:lumOff val="80000"/>
                  </a:schemeClr>
                </a:solidFill>
                <a:latin typeface="Source Sans Pro"/>
              </a:rPr>
              <a:t>14</a:t>
            </a:r>
            <a:r>
              <a:rPr lang="en-GB" sz="1400" i="1" baseline="30000" dirty="0">
                <a:solidFill>
                  <a:schemeClr val="accent5">
                    <a:lumMod val="20000"/>
                    <a:lumOff val="80000"/>
                  </a:schemeClr>
                </a:solidFill>
                <a:latin typeface="Source Sans Pro"/>
              </a:rPr>
              <a:t>th</a:t>
            </a:r>
            <a:r>
              <a:rPr lang="en-GB" sz="1400" i="1" dirty="0">
                <a:solidFill>
                  <a:schemeClr val="accent5">
                    <a:lumMod val="20000"/>
                    <a:lumOff val="80000"/>
                  </a:schemeClr>
                </a:solidFill>
                <a:latin typeface="Source Sans Pro"/>
              </a:rPr>
              <a:t> Scheduling for Large Scale Workshop</a:t>
            </a:r>
          </a:p>
        </p:txBody>
      </p:sp>
      <p:grpSp>
        <p:nvGrpSpPr>
          <p:cNvPr id="11" name="Grupo 10">
            <a:extLst>
              <a:ext uri="{FF2B5EF4-FFF2-40B4-BE49-F238E27FC236}">
                <a16:creationId xmlns:a16="http://schemas.microsoft.com/office/drawing/2014/main" id="{1429DBBF-A910-4388-B1F2-32268C1C62D0}"/>
              </a:ext>
            </a:extLst>
          </p:cNvPr>
          <p:cNvGrpSpPr/>
          <p:nvPr/>
        </p:nvGrpSpPr>
        <p:grpSpPr>
          <a:xfrm>
            <a:off x="0" y="7975"/>
            <a:ext cx="9134475" cy="790575"/>
            <a:chOff x="4762" y="3033712"/>
            <a:chExt cx="9134475" cy="790575"/>
          </a:xfrm>
        </p:grpSpPr>
        <p:pic>
          <p:nvPicPr>
            <p:cNvPr id="15" name="Imagen 14">
              <a:extLst>
                <a:ext uri="{FF2B5EF4-FFF2-40B4-BE49-F238E27FC236}">
                  <a16:creationId xmlns:a16="http://schemas.microsoft.com/office/drawing/2014/main" id="{6ED524CE-1C17-4AB2-9AE5-C225BEEF79CB}"/>
                </a:ext>
              </a:extLst>
            </p:cNvPr>
            <p:cNvPicPr>
              <a:picLocks noChangeAspect="1"/>
            </p:cNvPicPr>
            <p:nvPr/>
          </p:nvPicPr>
          <p:blipFill>
            <a:blip r:embed="rId6"/>
            <a:stretch>
              <a:fillRect/>
            </a:stretch>
          </p:blipFill>
          <p:spPr>
            <a:xfrm>
              <a:off x="4762" y="3033712"/>
              <a:ext cx="9134475" cy="790575"/>
            </a:xfrm>
            <a:prstGeom prst="rect">
              <a:avLst/>
            </a:prstGeom>
          </p:spPr>
        </p:pic>
        <p:pic>
          <p:nvPicPr>
            <p:cNvPr id="16" name="Picture 10" descr="image.png">
              <a:extLst>
                <a:ext uri="{FF2B5EF4-FFF2-40B4-BE49-F238E27FC236}">
                  <a16:creationId xmlns:a16="http://schemas.microsoft.com/office/drawing/2014/main" id="{5CA18B2C-90D4-4114-AFC5-6B6B4EEE9257}"/>
                </a:ext>
              </a:extLst>
            </p:cNvPr>
            <p:cNvPicPr>
              <a:picLocks noChangeAspect="1"/>
            </p:cNvPicPr>
            <p:nvPr/>
          </p:nvPicPr>
          <p:blipFill>
            <a:blip r:embed="rId5" cstate="print"/>
            <a:srcRect/>
            <a:stretch>
              <a:fillRect/>
            </a:stretch>
          </p:blipFill>
          <p:spPr bwMode="auto">
            <a:xfrm>
              <a:off x="7400479" y="3111285"/>
              <a:ext cx="1415355" cy="561454"/>
            </a:xfrm>
            <a:prstGeom prst="rect">
              <a:avLst/>
            </a:prstGeom>
            <a:noFill/>
            <a:ln w="12700" cap="flat" cmpd="sng">
              <a:noFill/>
              <a:prstDash val="solid"/>
              <a:miter lim="0"/>
              <a:headEnd type="none" w="med" len="med"/>
              <a:tailEnd type="none" w="med" len="med"/>
            </a:ln>
            <a:effectLst/>
          </p:spPr>
        </p:pic>
      </p:grpSp>
      <p:sp>
        <p:nvSpPr>
          <p:cNvPr id="12" name="Título 1">
            <a:extLst>
              <a:ext uri="{FF2B5EF4-FFF2-40B4-BE49-F238E27FC236}">
                <a16:creationId xmlns:a16="http://schemas.microsoft.com/office/drawing/2014/main" id="{B7C54B72-2B9E-4F31-B4D1-26C002EAAF43}"/>
              </a:ext>
            </a:extLst>
          </p:cNvPr>
          <p:cNvSpPr txBox="1">
            <a:spLocks/>
          </p:cNvSpPr>
          <p:nvPr/>
        </p:nvSpPr>
        <p:spPr bwMode="auto">
          <a:xfrm>
            <a:off x="3177107" y="-162272"/>
            <a:ext cx="4583122" cy="847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800" tIns="50800" rIns="91440" bIns="50800" numCol="1" anchor="b" anchorCtr="0" compatLnSpc="1">
            <a:prstTxWarp prst="textNoShape">
              <a:avLst/>
            </a:prstTxWarp>
            <a:normAutofit/>
          </a:bodyPr>
          <a:lstStyle>
            <a:lvl1pPr marL="39688" indent="-39688" algn="l" rtl="0" eaLnBrk="1" fontAlgn="base" hangingPunct="1">
              <a:spcBef>
                <a:spcPct val="0"/>
              </a:spcBef>
              <a:spcAft>
                <a:spcPct val="0"/>
              </a:spcAft>
              <a:defRPr sz="2400">
                <a:solidFill>
                  <a:srgbClr val="FFFFFF"/>
                </a:solidFill>
                <a:latin typeface="+mj-lt"/>
                <a:ea typeface="+mj-ea"/>
                <a:cs typeface="+mj-cs"/>
                <a:sym typeface="Helvetica" charset="0"/>
              </a:defRPr>
            </a:lvl1pPr>
            <a:lvl2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2pPr>
            <a:lvl3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3pPr>
            <a:lvl4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4pPr>
            <a:lvl5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5pPr>
            <a:lvl6pPr marL="4968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6pPr>
            <a:lvl7pPr marL="9540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7pPr>
            <a:lvl8pPr marL="14112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8pPr>
            <a:lvl9pPr marL="18684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9pPr>
          </a:lstStyle>
          <a:p>
            <a:pPr marL="39688" marR="0" lvl="0" indent="-39688"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srgbClr val="FFFF00"/>
                </a:solidFill>
                <a:effectLst/>
                <a:uLnTx/>
                <a:uFillTx/>
                <a:latin typeface="Helvetica"/>
                <a:ea typeface="ヒラギノ角ゴ ProN W3"/>
                <a:sym typeface="Helvetica" charset="0"/>
              </a:rPr>
              <a:t>Evaluation</a:t>
            </a:r>
          </a:p>
        </p:txBody>
      </p:sp>
      <p:sp>
        <p:nvSpPr>
          <p:cNvPr id="17" name="Marcador de contenido 2">
            <a:extLst>
              <a:ext uri="{FF2B5EF4-FFF2-40B4-BE49-F238E27FC236}">
                <a16:creationId xmlns:a16="http://schemas.microsoft.com/office/drawing/2014/main" id="{293C6B66-64AD-114A-A348-497F99E76CA7}"/>
              </a:ext>
            </a:extLst>
          </p:cNvPr>
          <p:cNvSpPr txBox="1">
            <a:spLocks/>
          </p:cNvSpPr>
          <p:nvPr/>
        </p:nvSpPr>
        <p:spPr bwMode="auto">
          <a:xfrm>
            <a:off x="452437" y="936925"/>
            <a:ext cx="8229600" cy="4965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800" tIns="50800" rIns="91440" bIns="50800" numCol="1" anchor="t" anchorCtr="0" compatLnSpc="1">
            <a:prstTxWarp prst="textNoShape">
              <a:avLst/>
            </a:prstTxWarp>
          </a:bodyPr>
          <a:lstStyle>
            <a:lvl1pPr marL="312738" indent="-273050" algn="l" rtl="0" eaLnBrk="1" fontAlgn="base" hangingPunct="1">
              <a:spcBef>
                <a:spcPts val="1200"/>
              </a:spcBef>
              <a:spcAft>
                <a:spcPct val="0"/>
              </a:spcAft>
              <a:buClr>
                <a:srgbClr val="727CA3"/>
              </a:buClr>
              <a:buSzPct val="75000"/>
              <a:buFont typeface="Wingdings 3" charset="0"/>
              <a:buChar char="}"/>
              <a:defRPr>
                <a:solidFill>
                  <a:schemeClr val="tx1"/>
                </a:solidFill>
                <a:latin typeface="+mn-lt"/>
                <a:ea typeface="+mn-ea"/>
                <a:cs typeface="+mn-cs"/>
                <a:sym typeface="Helvetica" charset="0"/>
              </a:defRPr>
            </a:lvl1pPr>
            <a:lvl2pPr marL="536575" indent="-273050" algn="l" rtl="0" eaLnBrk="1" fontAlgn="base" hangingPunct="1">
              <a:spcBef>
                <a:spcPts val="400"/>
              </a:spcBef>
              <a:spcAft>
                <a:spcPct val="0"/>
              </a:spcAft>
              <a:buSzPct val="75000"/>
              <a:buFont typeface="Wingdings 3" charset="0"/>
              <a:buChar char="}"/>
              <a:defRPr sz="1600">
                <a:solidFill>
                  <a:srgbClr val="343434"/>
                </a:solidFill>
                <a:latin typeface="+mn-lt"/>
                <a:ea typeface="+mn-ea"/>
                <a:cs typeface="+mn-cs"/>
                <a:sym typeface="Helvetica" charset="0"/>
              </a:defRPr>
            </a:lvl2pPr>
            <a:lvl3pPr marL="811213" indent="-228600" algn="l" rtl="0" eaLnBrk="1" fontAlgn="base" hangingPunct="1">
              <a:spcBef>
                <a:spcPts val="100"/>
              </a:spcBef>
              <a:spcAft>
                <a:spcPct val="0"/>
              </a:spcAft>
              <a:buSzPct val="75000"/>
              <a:buFont typeface="Wingdings 3" charset="0"/>
              <a:buChar char="}"/>
              <a:defRPr sz="1600">
                <a:solidFill>
                  <a:srgbClr val="676767"/>
                </a:solidFill>
                <a:latin typeface="+mn-lt"/>
                <a:ea typeface="+mn-ea"/>
                <a:cs typeface="+mn-cs"/>
                <a:sym typeface="Helvetica" charset="0"/>
              </a:defRPr>
            </a:lvl3pPr>
            <a:lvl4pPr marL="1085850" indent="-228600" algn="l" rtl="0" eaLnBrk="1" fontAlgn="base" hangingPunct="1">
              <a:spcBef>
                <a:spcPts val="100"/>
              </a:spcBef>
              <a:spcAft>
                <a:spcPct val="0"/>
              </a:spcAft>
              <a:buClr>
                <a:srgbClr val="8BA2B4"/>
              </a:buClr>
              <a:buSzPct val="69000"/>
              <a:buFont typeface="Wingdings" charset="0"/>
              <a:buChar char="¨"/>
              <a:defRPr sz="1400">
                <a:solidFill>
                  <a:schemeClr val="tx1"/>
                </a:solidFill>
                <a:latin typeface="+mn-lt"/>
                <a:ea typeface="+mn-ea"/>
                <a:cs typeface="+mn-cs"/>
                <a:sym typeface="Helvetica" charset="0"/>
              </a:defRPr>
            </a:lvl4pPr>
            <a:lvl5pPr marL="1360488" indent="-228600" algn="l" rtl="0" eaLnBrk="1" fontAlgn="base" hangingPunct="1">
              <a:spcBef>
                <a:spcPts val="500"/>
              </a:spcBef>
              <a:spcAft>
                <a:spcPct val="0"/>
              </a:spcAft>
              <a:buClr>
                <a:srgbClr val="9FB8CD"/>
              </a:buClr>
              <a:buSzPct val="69000"/>
              <a:buFont typeface="Wingdings" charset="0"/>
              <a:buChar char="¨"/>
              <a:defRPr sz="1400">
                <a:solidFill>
                  <a:schemeClr val="tx1"/>
                </a:solidFill>
                <a:latin typeface="+mn-lt"/>
                <a:ea typeface="+mn-ea"/>
                <a:cs typeface="+mn-cs"/>
                <a:sym typeface="Helvetica" charset="0"/>
              </a:defRPr>
            </a:lvl5pPr>
            <a:lvl6pPr marL="1817688" indent="-228600" algn="l" rtl="0" eaLnBrk="1" fontAlgn="base" hangingPunct="1">
              <a:spcBef>
                <a:spcPts val="500"/>
              </a:spcBef>
              <a:spcAft>
                <a:spcPct val="0"/>
              </a:spcAft>
              <a:buClr>
                <a:srgbClr val="9FB8CD"/>
              </a:buClr>
              <a:buSzPct val="69000"/>
              <a:buFont typeface="Wingdings" charset="2"/>
              <a:buChar char="¨"/>
              <a:defRPr sz="1400">
                <a:solidFill>
                  <a:schemeClr val="tx1"/>
                </a:solidFill>
                <a:latin typeface="+mn-lt"/>
                <a:ea typeface="+mn-ea"/>
                <a:cs typeface="+mn-cs"/>
                <a:sym typeface="Helvetica" charset="0"/>
              </a:defRPr>
            </a:lvl6pPr>
            <a:lvl7pPr marL="2274888" indent="-228600" algn="l" rtl="0" eaLnBrk="1" fontAlgn="base" hangingPunct="1">
              <a:spcBef>
                <a:spcPts val="500"/>
              </a:spcBef>
              <a:spcAft>
                <a:spcPct val="0"/>
              </a:spcAft>
              <a:buClr>
                <a:srgbClr val="9FB8CD"/>
              </a:buClr>
              <a:buSzPct val="69000"/>
              <a:buFont typeface="Wingdings" charset="2"/>
              <a:buChar char="¨"/>
              <a:defRPr sz="1400">
                <a:solidFill>
                  <a:schemeClr val="tx1"/>
                </a:solidFill>
                <a:latin typeface="+mn-lt"/>
                <a:ea typeface="+mn-ea"/>
                <a:cs typeface="+mn-cs"/>
                <a:sym typeface="Helvetica" charset="0"/>
              </a:defRPr>
            </a:lvl7pPr>
            <a:lvl8pPr marL="2732088" indent="-228600" algn="l" rtl="0" eaLnBrk="1" fontAlgn="base" hangingPunct="1">
              <a:spcBef>
                <a:spcPts val="500"/>
              </a:spcBef>
              <a:spcAft>
                <a:spcPct val="0"/>
              </a:spcAft>
              <a:buClr>
                <a:srgbClr val="9FB8CD"/>
              </a:buClr>
              <a:buSzPct val="69000"/>
              <a:buFont typeface="Wingdings" charset="2"/>
              <a:buChar char="¨"/>
              <a:defRPr sz="1400">
                <a:solidFill>
                  <a:schemeClr val="tx1"/>
                </a:solidFill>
                <a:latin typeface="+mn-lt"/>
                <a:ea typeface="+mn-ea"/>
                <a:cs typeface="+mn-cs"/>
                <a:sym typeface="Helvetica" charset="0"/>
              </a:defRPr>
            </a:lvl8pPr>
            <a:lvl9pPr marL="3189288" indent="-228600" algn="l" rtl="0" eaLnBrk="1" fontAlgn="base" hangingPunct="1">
              <a:spcBef>
                <a:spcPts val="500"/>
              </a:spcBef>
              <a:spcAft>
                <a:spcPct val="0"/>
              </a:spcAft>
              <a:buClr>
                <a:srgbClr val="9FB8CD"/>
              </a:buClr>
              <a:buSzPct val="69000"/>
              <a:buFont typeface="Wingdings" charset="2"/>
              <a:buChar char="¨"/>
              <a:defRPr sz="1400">
                <a:solidFill>
                  <a:schemeClr val="tx1"/>
                </a:solidFill>
                <a:latin typeface="+mn-lt"/>
                <a:ea typeface="+mn-ea"/>
                <a:cs typeface="+mn-cs"/>
                <a:sym typeface="Helvetica" charset="0"/>
              </a:defRPr>
            </a:lvl9pPr>
          </a:lstStyle>
          <a:p>
            <a:r>
              <a:rPr lang="en-US" sz="2200" kern="0" dirty="0"/>
              <a:t>Scheduling</a:t>
            </a:r>
          </a:p>
        </p:txBody>
      </p:sp>
      <p:pic>
        <p:nvPicPr>
          <p:cNvPr id="9" name="Imagen 8">
            <a:extLst>
              <a:ext uri="{FF2B5EF4-FFF2-40B4-BE49-F238E27FC236}">
                <a16:creationId xmlns:a16="http://schemas.microsoft.com/office/drawing/2014/main" id="{6CDD999B-3EAF-654D-83DC-05E4A04BA636}"/>
              </a:ext>
            </a:extLst>
          </p:cNvPr>
          <p:cNvPicPr>
            <a:picLocks noChangeAspect="1"/>
          </p:cNvPicPr>
          <p:nvPr/>
        </p:nvPicPr>
        <p:blipFill rotWithShape="1">
          <a:blip r:embed="rId7"/>
          <a:srcRect l="-454" t="1115" r="454" b="58767"/>
          <a:stretch/>
        </p:blipFill>
        <p:spPr>
          <a:xfrm>
            <a:off x="107504" y="1916832"/>
            <a:ext cx="9652000" cy="2736304"/>
          </a:xfrm>
          <a:prstGeom prst="rect">
            <a:avLst/>
          </a:prstGeom>
        </p:spPr>
      </p:pic>
      <p:sp>
        <p:nvSpPr>
          <p:cNvPr id="3" name="CuadroTexto 2">
            <a:extLst>
              <a:ext uri="{FF2B5EF4-FFF2-40B4-BE49-F238E27FC236}">
                <a16:creationId xmlns:a16="http://schemas.microsoft.com/office/drawing/2014/main" id="{8370453A-B98F-544F-BE19-FC3F0A8A1D4B}"/>
              </a:ext>
            </a:extLst>
          </p:cNvPr>
          <p:cNvSpPr txBox="1"/>
          <p:nvPr/>
        </p:nvSpPr>
        <p:spPr>
          <a:xfrm>
            <a:off x="452437" y="5013176"/>
            <a:ext cx="8229600" cy="1569660"/>
          </a:xfrm>
          <a:prstGeom prst="rect">
            <a:avLst/>
          </a:prstGeom>
          <a:noFill/>
        </p:spPr>
        <p:txBody>
          <a:bodyPr wrap="square" rtlCol="0">
            <a:spAutoFit/>
          </a:bodyPr>
          <a:lstStyle/>
          <a:p>
            <a:r>
              <a:rPr lang="en-GB" dirty="0"/>
              <a:t>The overall time saved: 5,558s</a:t>
            </a:r>
          </a:p>
          <a:p>
            <a:r>
              <a:rPr lang="en-GB" dirty="0"/>
              <a:t>The total overhead: (4.8%)</a:t>
            </a:r>
          </a:p>
          <a:p>
            <a:r>
              <a:rPr lang="en-GB" dirty="0"/>
              <a:t>	44.8s for process creation/destruction</a:t>
            </a:r>
          </a:p>
          <a:p>
            <a:r>
              <a:rPr lang="en-GB" dirty="0"/>
              <a:t>	223.2s for data redistribution</a:t>
            </a:r>
          </a:p>
        </p:txBody>
      </p:sp>
    </p:spTree>
    <p:extLst>
      <p:ext uri="{BB962C8B-B14F-4D97-AF65-F5344CB8AC3E}">
        <p14:creationId xmlns:p14="http://schemas.microsoft.com/office/powerpoint/2010/main" val="882421407"/>
      </p:ext>
    </p:extLst>
  </p:cSld>
  <p:clrMapOvr>
    <a:masterClrMapping/>
  </p:clrMapOvr>
  <p:transition advClick="0" advTm="15000">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0" descr="image.png"/>
          <p:cNvPicPr>
            <a:picLocks noChangeAspect="1"/>
          </p:cNvPicPr>
          <p:nvPr/>
        </p:nvPicPr>
        <p:blipFill>
          <a:blip r:embed="rId3" cstate="print"/>
          <a:srcRect/>
          <a:stretch>
            <a:fillRect/>
          </a:stretch>
        </p:blipFill>
        <p:spPr bwMode="auto">
          <a:xfrm>
            <a:off x="7400479" y="82600"/>
            <a:ext cx="1415355" cy="561454"/>
          </a:xfrm>
          <a:prstGeom prst="rect">
            <a:avLst/>
          </a:prstGeom>
          <a:noFill/>
          <a:ln w="12700" cap="flat" cmpd="sng">
            <a:noFill/>
            <a:prstDash val="solid"/>
            <a:miter lim="0"/>
            <a:headEnd type="none" w="med" len="med"/>
            <a:tailEnd type="none" w="med" len="med"/>
          </a:ln>
          <a:effectLst/>
        </p:spPr>
      </p:pic>
      <p:sp>
        <p:nvSpPr>
          <p:cNvPr id="10" name="Marcador de contenido 2">
            <a:extLst>
              <a:ext uri="{FF2B5EF4-FFF2-40B4-BE49-F238E27FC236}">
                <a16:creationId xmlns:a16="http://schemas.microsoft.com/office/drawing/2014/main" id="{DA3DB985-8DA9-4304-85E5-2F529A311650}"/>
              </a:ext>
            </a:extLst>
          </p:cNvPr>
          <p:cNvSpPr>
            <a:spLocks noGrp="1"/>
          </p:cNvSpPr>
          <p:nvPr>
            <p:ph idx="1"/>
          </p:nvPr>
        </p:nvSpPr>
        <p:spPr>
          <a:xfrm>
            <a:off x="457200" y="1143000"/>
            <a:ext cx="8229600" cy="4965700"/>
          </a:xfrm>
        </p:spPr>
        <p:txBody>
          <a:bodyPr/>
          <a:lstStyle/>
          <a:p>
            <a:r>
              <a:rPr lang="en-GB" sz="2400" dirty="0">
                <a:solidFill>
                  <a:schemeClr val="accent5"/>
                </a:solidFill>
              </a:rPr>
              <a:t>Introduction</a:t>
            </a:r>
          </a:p>
          <a:p>
            <a:r>
              <a:rPr lang="en-GB" sz="2400" dirty="0">
                <a:solidFill>
                  <a:schemeClr val="accent5"/>
                </a:solidFill>
              </a:rPr>
              <a:t>System architecture</a:t>
            </a:r>
          </a:p>
          <a:p>
            <a:pPr lvl="1"/>
            <a:r>
              <a:rPr lang="en-GB" sz="2200" dirty="0">
                <a:solidFill>
                  <a:schemeClr val="accent5"/>
                </a:solidFill>
              </a:rPr>
              <a:t>Overview</a:t>
            </a:r>
          </a:p>
          <a:p>
            <a:pPr lvl="1"/>
            <a:r>
              <a:rPr lang="en-GB" sz="2200" dirty="0" err="1">
                <a:solidFill>
                  <a:schemeClr val="accent5"/>
                </a:solidFill>
              </a:rPr>
              <a:t>DaeMon</a:t>
            </a:r>
            <a:r>
              <a:rPr lang="en-GB" sz="2200" dirty="0">
                <a:solidFill>
                  <a:schemeClr val="accent5"/>
                </a:solidFill>
              </a:rPr>
              <a:t> Monitor</a:t>
            </a:r>
          </a:p>
          <a:p>
            <a:pPr lvl="1"/>
            <a:r>
              <a:rPr lang="en-GB" sz="2200" dirty="0">
                <a:solidFill>
                  <a:schemeClr val="accent5"/>
                </a:solidFill>
              </a:rPr>
              <a:t>Application Control</a:t>
            </a:r>
          </a:p>
          <a:p>
            <a:r>
              <a:rPr lang="en-GB" sz="2400" dirty="0">
                <a:solidFill>
                  <a:schemeClr val="accent5"/>
                </a:solidFill>
              </a:rPr>
              <a:t>Evaluation</a:t>
            </a:r>
          </a:p>
          <a:p>
            <a:r>
              <a:rPr lang="en-GB" sz="2400" dirty="0"/>
              <a:t>Conclusions &amp; future works</a:t>
            </a:r>
            <a:endParaRPr lang="en-GB" sz="2200" dirty="0"/>
          </a:p>
        </p:txBody>
      </p:sp>
      <p:sp>
        <p:nvSpPr>
          <p:cNvPr id="13" name="Marcador de número de diapositiva 3">
            <a:extLst>
              <a:ext uri="{FF2B5EF4-FFF2-40B4-BE49-F238E27FC236}">
                <a16:creationId xmlns:a16="http://schemas.microsoft.com/office/drawing/2014/main" id="{EAA0C187-163A-4B9B-B554-699AF6AAAE66}"/>
              </a:ext>
            </a:extLst>
          </p:cNvPr>
          <p:cNvSpPr txBox="1">
            <a:spLocks/>
          </p:cNvSpPr>
          <p:nvPr/>
        </p:nvSpPr>
        <p:spPr>
          <a:xfrm>
            <a:off x="7749034" y="6540004"/>
            <a:ext cx="2133600" cy="365125"/>
          </a:xfrm>
        </p:spPr>
        <p:txBody>
          <a:bodyPr/>
          <a:lstStyle>
            <a:defPPr>
              <a:defRPr lang="en-US"/>
            </a:defPPr>
            <a:lvl1pPr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5pPr>
            <a:lvl6pPr marL="22860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6pPr>
            <a:lvl7pPr marL="27432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7pPr>
            <a:lvl8pPr marL="32004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8pPr>
            <a:lvl9pPr marL="36576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132FADFE-3B8F-471C-ABF0-DBC7717ECBBC}" type="slidenum">
              <a:rPr kumimoji="0" lang="en-GB" sz="2000" b="0" i="0" u="none" strike="noStrike" kern="1200" cap="none" spc="0" normalizeH="0" baseline="0" smtClean="0">
                <a:ln>
                  <a:noFill/>
                </a:ln>
                <a:solidFill>
                  <a:srgbClr val="000000"/>
                </a:solidFill>
                <a:effectLst/>
                <a:uLnTx/>
                <a:uFillTx/>
                <a:latin typeface="Arial" charset="0"/>
                <a:ea typeface="ヒラギノ角ゴ ProN W3" charset="0"/>
                <a:sym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33</a:t>
            </a:fld>
            <a:endParaRPr kumimoji="0" lang="en-GB" sz="2000" b="0" i="0" u="none" strike="noStrike" kern="1200" cap="none" spc="0" normalizeH="0" baseline="0" dirty="0">
              <a:ln>
                <a:noFill/>
              </a:ln>
              <a:solidFill>
                <a:srgbClr val="000000"/>
              </a:solidFill>
              <a:effectLst/>
              <a:uLnTx/>
              <a:uFillTx/>
              <a:latin typeface="Arial" charset="0"/>
              <a:ea typeface="ヒラギノ角ゴ ProN W3" charset="0"/>
              <a:sym typeface="Arial" charset="0"/>
            </a:endParaRPr>
          </a:p>
        </p:txBody>
      </p:sp>
      <p:sp>
        <p:nvSpPr>
          <p:cNvPr id="14" name="Rectángulo 13">
            <a:extLst>
              <a:ext uri="{FF2B5EF4-FFF2-40B4-BE49-F238E27FC236}">
                <a16:creationId xmlns:a16="http://schemas.microsoft.com/office/drawing/2014/main" id="{2A1541C3-9E89-47C4-ABBB-8B377FB7C0A1}"/>
              </a:ext>
            </a:extLst>
          </p:cNvPr>
          <p:cNvSpPr/>
          <p:nvPr/>
        </p:nvSpPr>
        <p:spPr>
          <a:xfrm>
            <a:off x="107504" y="6597352"/>
            <a:ext cx="5194126" cy="307777"/>
          </a:xfrm>
          <a:prstGeom prst="rect">
            <a:avLst/>
          </a:prstGeom>
        </p:spPr>
        <p:txBody>
          <a:bodyPr wrap="square">
            <a:spAutoFit/>
          </a:bodyPr>
          <a:lstStyle/>
          <a:p>
            <a:r>
              <a:rPr lang="en-GB" sz="1400" i="1" dirty="0">
                <a:solidFill>
                  <a:schemeClr val="accent5">
                    <a:lumMod val="20000"/>
                    <a:lumOff val="80000"/>
                  </a:schemeClr>
                </a:solidFill>
                <a:latin typeface="Source Sans Pro"/>
              </a:rPr>
              <a:t>14</a:t>
            </a:r>
            <a:r>
              <a:rPr lang="en-GB" sz="1400" i="1" baseline="30000" dirty="0">
                <a:solidFill>
                  <a:schemeClr val="accent5">
                    <a:lumMod val="20000"/>
                    <a:lumOff val="80000"/>
                  </a:schemeClr>
                </a:solidFill>
                <a:latin typeface="Source Sans Pro"/>
              </a:rPr>
              <a:t>th</a:t>
            </a:r>
            <a:r>
              <a:rPr lang="en-GB" sz="1400" i="1" dirty="0">
                <a:solidFill>
                  <a:schemeClr val="accent5">
                    <a:lumMod val="20000"/>
                    <a:lumOff val="80000"/>
                  </a:schemeClr>
                </a:solidFill>
                <a:latin typeface="Source Sans Pro"/>
              </a:rPr>
              <a:t> Scheduling for Large Scale Workshop</a:t>
            </a:r>
          </a:p>
        </p:txBody>
      </p:sp>
      <p:sp>
        <p:nvSpPr>
          <p:cNvPr id="4" name="Título 3">
            <a:extLst>
              <a:ext uri="{FF2B5EF4-FFF2-40B4-BE49-F238E27FC236}">
                <a16:creationId xmlns:a16="http://schemas.microsoft.com/office/drawing/2014/main" id="{8FD482C0-73EE-489D-AB09-667101F17B60}"/>
              </a:ext>
            </a:extLst>
          </p:cNvPr>
          <p:cNvSpPr>
            <a:spLocks noGrp="1"/>
          </p:cNvSpPr>
          <p:nvPr>
            <p:ph type="title"/>
          </p:nvPr>
        </p:nvSpPr>
        <p:spPr/>
        <p:txBody>
          <a:bodyPr/>
          <a:lstStyle/>
          <a:p>
            <a:endParaRPr lang="en-GB" dirty="0"/>
          </a:p>
        </p:txBody>
      </p:sp>
      <p:grpSp>
        <p:nvGrpSpPr>
          <p:cNvPr id="15" name="Grupo 14">
            <a:extLst>
              <a:ext uri="{FF2B5EF4-FFF2-40B4-BE49-F238E27FC236}">
                <a16:creationId xmlns:a16="http://schemas.microsoft.com/office/drawing/2014/main" id="{5B9C01B6-F23A-42BD-910C-4A5CBB646D13}"/>
              </a:ext>
            </a:extLst>
          </p:cNvPr>
          <p:cNvGrpSpPr/>
          <p:nvPr/>
        </p:nvGrpSpPr>
        <p:grpSpPr>
          <a:xfrm>
            <a:off x="0" y="-27384"/>
            <a:ext cx="9134475" cy="790575"/>
            <a:chOff x="4762" y="3033712"/>
            <a:chExt cx="9134475" cy="790575"/>
          </a:xfrm>
        </p:grpSpPr>
        <p:pic>
          <p:nvPicPr>
            <p:cNvPr id="16" name="Imagen 15">
              <a:extLst>
                <a:ext uri="{FF2B5EF4-FFF2-40B4-BE49-F238E27FC236}">
                  <a16:creationId xmlns:a16="http://schemas.microsoft.com/office/drawing/2014/main" id="{D9D23AD8-5DE1-43C4-9435-82030C65C591}"/>
                </a:ext>
              </a:extLst>
            </p:cNvPr>
            <p:cNvPicPr>
              <a:picLocks noChangeAspect="1"/>
            </p:cNvPicPr>
            <p:nvPr/>
          </p:nvPicPr>
          <p:blipFill>
            <a:blip r:embed="rId4"/>
            <a:stretch>
              <a:fillRect/>
            </a:stretch>
          </p:blipFill>
          <p:spPr>
            <a:xfrm>
              <a:off x="4762" y="3033712"/>
              <a:ext cx="9134475" cy="790575"/>
            </a:xfrm>
            <a:prstGeom prst="rect">
              <a:avLst/>
            </a:prstGeom>
          </p:spPr>
        </p:pic>
        <p:pic>
          <p:nvPicPr>
            <p:cNvPr id="17" name="Picture 10" descr="image.png">
              <a:extLst>
                <a:ext uri="{FF2B5EF4-FFF2-40B4-BE49-F238E27FC236}">
                  <a16:creationId xmlns:a16="http://schemas.microsoft.com/office/drawing/2014/main" id="{E70583CA-C036-4F38-BA09-CA7392F968B3}"/>
                </a:ext>
              </a:extLst>
            </p:cNvPr>
            <p:cNvPicPr>
              <a:picLocks noChangeAspect="1"/>
            </p:cNvPicPr>
            <p:nvPr/>
          </p:nvPicPr>
          <p:blipFill>
            <a:blip r:embed="rId3" cstate="print"/>
            <a:srcRect/>
            <a:stretch>
              <a:fillRect/>
            </a:stretch>
          </p:blipFill>
          <p:spPr bwMode="auto">
            <a:xfrm>
              <a:off x="7400479" y="3111285"/>
              <a:ext cx="1415355" cy="561454"/>
            </a:xfrm>
            <a:prstGeom prst="rect">
              <a:avLst/>
            </a:prstGeom>
            <a:noFill/>
            <a:ln w="12700" cap="flat" cmpd="sng">
              <a:noFill/>
              <a:prstDash val="solid"/>
              <a:miter lim="0"/>
              <a:headEnd type="none" w="med" len="med"/>
              <a:tailEnd type="none" w="med" len="med"/>
            </a:ln>
            <a:effectLst/>
          </p:spPr>
        </p:pic>
      </p:grpSp>
      <p:sp>
        <p:nvSpPr>
          <p:cNvPr id="12" name="Título 1">
            <a:extLst>
              <a:ext uri="{FF2B5EF4-FFF2-40B4-BE49-F238E27FC236}">
                <a16:creationId xmlns:a16="http://schemas.microsoft.com/office/drawing/2014/main" id="{B7C54B72-2B9E-4F31-B4D1-26C002EAAF43}"/>
              </a:ext>
            </a:extLst>
          </p:cNvPr>
          <p:cNvSpPr txBox="1">
            <a:spLocks/>
          </p:cNvSpPr>
          <p:nvPr/>
        </p:nvSpPr>
        <p:spPr bwMode="auto">
          <a:xfrm>
            <a:off x="2928081" y="-193305"/>
            <a:ext cx="4583122" cy="847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800" tIns="50800" rIns="91440" bIns="50800" numCol="1" anchor="b" anchorCtr="0" compatLnSpc="1">
            <a:prstTxWarp prst="textNoShape">
              <a:avLst/>
            </a:prstTxWarp>
            <a:normAutofit/>
          </a:bodyPr>
          <a:lstStyle>
            <a:lvl1pPr marL="39688" indent="-39688" algn="l" rtl="0" eaLnBrk="1" fontAlgn="base" hangingPunct="1">
              <a:spcBef>
                <a:spcPct val="0"/>
              </a:spcBef>
              <a:spcAft>
                <a:spcPct val="0"/>
              </a:spcAft>
              <a:defRPr sz="2400">
                <a:solidFill>
                  <a:srgbClr val="FFFFFF"/>
                </a:solidFill>
                <a:latin typeface="+mj-lt"/>
                <a:ea typeface="+mj-ea"/>
                <a:cs typeface="+mj-cs"/>
                <a:sym typeface="Helvetica" charset="0"/>
              </a:defRPr>
            </a:lvl1pPr>
            <a:lvl2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2pPr>
            <a:lvl3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3pPr>
            <a:lvl4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4pPr>
            <a:lvl5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5pPr>
            <a:lvl6pPr marL="4968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6pPr>
            <a:lvl7pPr marL="9540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7pPr>
            <a:lvl8pPr marL="14112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8pPr>
            <a:lvl9pPr marL="18684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9pPr>
          </a:lstStyle>
          <a:p>
            <a:pPr marL="39688" marR="0" lvl="0" indent="-39688" algn="l"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0" cap="none" spc="0" normalizeH="0" baseline="0" dirty="0">
                <a:ln>
                  <a:noFill/>
                </a:ln>
                <a:solidFill>
                  <a:srgbClr val="FFFF00"/>
                </a:solidFill>
                <a:effectLst/>
                <a:uLnTx/>
                <a:uFillTx/>
                <a:latin typeface="Helvetica"/>
                <a:ea typeface="ヒラギノ角ゴ ProN W3"/>
                <a:sym typeface="Helvetica" charset="0"/>
              </a:rPr>
              <a:t>List of contents</a:t>
            </a:r>
          </a:p>
        </p:txBody>
      </p:sp>
    </p:spTree>
    <p:extLst>
      <p:ext uri="{BB962C8B-B14F-4D97-AF65-F5344CB8AC3E}">
        <p14:creationId xmlns:p14="http://schemas.microsoft.com/office/powerpoint/2010/main" val="1798235857"/>
      </p:ext>
    </p:extLst>
  </p:cSld>
  <p:clrMapOvr>
    <a:masterClrMapping/>
  </p:clrMapOvr>
  <p:transition advClick="0" advTm="15000">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7"/>
          <p:cNvGrpSpPr>
            <a:grpSpLocks/>
          </p:cNvGrpSpPr>
          <p:nvPr/>
        </p:nvGrpSpPr>
        <p:grpSpPr bwMode="auto">
          <a:xfrm>
            <a:off x="0" y="-2232"/>
            <a:ext cx="9160744" cy="780232"/>
            <a:chOff x="-1" y="-1"/>
            <a:chExt cx="13028637" cy="1110749"/>
          </a:xfrm>
        </p:grpSpPr>
        <p:pic>
          <p:nvPicPr>
            <p:cNvPr id="6" name="Picture 8" descr="image.jpg"/>
            <p:cNvPicPr>
              <a:picLocks noChangeAspect="1"/>
            </p:cNvPicPr>
            <p:nvPr/>
          </p:nvPicPr>
          <p:blipFill>
            <a:blip r:embed="rId3" cstate="print"/>
            <a:srcRect/>
            <a:stretch>
              <a:fillRect/>
            </a:stretch>
          </p:blipFill>
          <p:spPr bwMode="auto">
            <a:xfrm>
              <a:off x="5494940" y="0"/>
              <a:ext cx="7533696" cy="1110748"/>
            </a:xfrm>
            <a:prstGeom prst="rect">
              <a:avLst/>
            </a:prstGeom>
            <a:noFill/>
            <a:ln w="12700" cap="flat" cmpd="sng">
              <a:noFill/>
              <a:prstDash val="solid"/>
              <a:miter lim="0"/>
              <a:headEnd type="none" w="med" len="med"/>
              <a:tailEnd type="none" w="med" len="med"/>
            </a:ln>
            <a:effectLst/>
          </p:spPr>
        </p:pic>
        <p:pic>
          <p:nvPicPr>
            <p:cNvPr id="7" name="Picture 9" descr="image.jpg"/>
            <p:cNvPicPr>
              <a:picLocks noChangeAspect="1"/>
            </p:cNvPicPr>
            <p:nvPr/>
          </p:nvPicPr>
          <p:blipFill>
            <a:blip r:embed="rId4" cstate="print"/>
            <a:srcRect/>
            <a:stretch>
              <a:fillRect/>
            </a:stretch>
          </p:blipFill>
          <p:spPr bwMode="auto">
            <a:xfrm>
              <a:off x="0" y="0"/>
              <a:ext cx="5630011" cy="1109159"/>
            </a:xfrm>
            <a:prstGeom prst="rect">
              <a:avLst/>
            </a:prstGeom>
            <a:noFill/>
            <a:ln w="12700" cap="flat" cmpd="sng">
              <a:noFill/>
              <a:prstDash val="solid"/>
              <a:miter lim="0"/>
              <a:headEnd type="none" w="med" len="med"/>
              <a:tailEnd type="none" w="med" len="med"/>
            </a:ln>
            <a:effectLst/>
          </p:spPr>
        </p:pic>
      </p:grpSp>
      <p:pic>
        <p:nvPicPr>
          <p:cNvPr id="8" name="Picture 10" descr="image.png"/>
          <p:cNvPicPr>
            <a:picLocks noChangeAspect="1"/>
          </p:cNvPicPr>
          <p:nvPr/>
        </p:nvPicPr>
        <p:blipFill>
          <a:blip r:embed="rId5" cstate="print"/>
          <a:srcRect/>
          <a:stretch>
            <a:fillRect/>
          </a:stretch>
        </p:blipFill>
        <p:spPr bwMode="auto">
          <a:xfrm>
            <a:off x="7400479" y="82600"/>
            <a:ext cx="1415355" cy="561454"/>
          </a:xfrm>
          <a:prstGeom prst="rect">
            <a:avLst/>
          </a:prstGeom>
          <a:noFill/>
          <a:ln w="12700" cap="flat" cmpd="sng">
            <a:noFill/>
            <a:prstDash val="solid"/>
            <a:miter lim="0"/>
            <a:headEnd type="none" w="med" len="med"/>
            <a:tailEnd type="none" w="med" len="med"/>
          </a:ln>
          <a:effectLst/>
        </p:spPr>
      </p:pic>
      <p:sp>
        <p:nvSpPr>
          <p:cNvPr id="71" name="Marcador de contenido 2"/>
          <p:cNvSpPr>
            <a:spLocks noGrp="1"/>
          </p:cNvSpPr>
          <p:nvPr>
            <p:ph idx="1"/>
          </p:nvPr>
        </p:nvSpPr>
        <p:spPr>
          <a:xfrm>
            <a:off x="129760" y="980728"/>
            <a:ext cx="9030984" cy="4896090"/>
          </a:xfrm>
        </p:spPr>
        <p:txBody>
          <a:bodyPr>
            <a:normAutofit/>
          </a:bodyPr>
          <a:lstStyle/>
          <a:p>
            <a:endParaRPr lang="en-GB" sz="2400" dirty="0"/>
          </a:p>
          <a:p>
            <a:r>
              <a:rPr lang="en-GB" sz="2400" dirty="0"/>
              <a:t>Monitoring tool with many desirable capabilities</a:t>
            </a:r>
            <a:endParaRPr lang="en-GB" sz="2400" dirty="0">
              <a:solidFill>
                <a:schemeClr val="bg1">
                  <a:lumMod val="85000"/>
                </a:schemeClr>
              </a:solidFill>
            </a:endParaRPr>
          </a:p>
          <a:p>
            <a:endParaRPr lang="en-GB" sz="2400" dirty="0"/>
          </a:p>
          <a:p>
            <a:r>
              <a:rPr lang="en-GB" sz="2400" dirty="0" err="1"/>
              <a:t>DaeMon</a:t>
            </a:r>
            <a:r>
              <a:rPr lang="en-GB" sz="2400" dirty="0"/>
              <a:t> and App. Controller work in a coordinated way to: </a:t>
            </a:r>
          </a:p>
          <a:p>
            <a:pPr lvl="1"/>
            <a:r>
              <a:rPr lang="en-GB" sz="2200" dirty="0"/>
              <a:t>improve the overall platform performance </a:t>
            </a:r>
          </a:p>
          <a:p>
            <a:pPr lvl="1"/>
            <a:r>
              <a:rPr lang="en-GB" sz="2200" dirty="0"/>
              <a:t>reduce the amount resources by the system</a:t>
            </a:r>
          </a:p>
          <a:p>
            <a:pPr lvl="1"/>
            <a:endParaRPr lang="en-GB" sz="2400" noProof="0" dirty="0"/>
          </a:p>
          <a:p>
            <a:r>
              <a:rPr lang="en-GB" sz="2400" noProof="0" dirty="0"/>
              <a:t>Dynamic scheduling based on monitoring</a:t>
            </a:r>
            <a:endParaRPr lang="en-GB" sz="2400" dirty="0"/>
          </a:p>
          <a:p>
            <a:endParaRPr lang="en-GB" sz="2400" noProof="0" dirty="0"/>
          </a:p>
        </p:txBody>
      </p:sp>
      <p:sp>
        <p:nvSpPr>
          <p:cNvPr id="9" name="Marcador de número de diapositiva 3">
            <a:extLst>
              <a:ext uri="{FF2B5EF4-FFF2-40B4-BE49-F238E27FC236}">
                <a16:creationId xmlns:a16="http://schemas.microsoft.com/office/drawing/2014/main" id="{63CC364F-0D53-41EE-8547-E917CA809281}"/>
              </a:ext>
            </a:extLst>
          </p:cNvPr>
          <p:cNvSpPr txBox="1">
            <a:spLocks/>
          </p:cNvSpPr>
          <p:nvPr/>
        </p:nvSpPr>
        <p:spPr>
          <a:xfrm>
            <a:off x="7749034" y="6540004"/>
            <a:ext cx="2133600" cy="365125"/>
          </a:xfrm>
        </p:spPr>
        <p:txBody>
          <a:bodyPr/>
          <a:lstStyle>
            <a:defPPr>
              <a:defRPr lang="en-US"/>
            </a:defPPr>
            <a:lvl1pPr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5pPr>
            <a:lvl6pPr marL="22860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6pPr>
            <a:lvl7pPr marL="27432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7pPr>
            <a:lvl8pPr marL="32004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8pPr>
            <a:lvl9pPr marL="36576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9pPr>
          </a:lstStyle>
          <a:p>
            <a:fld id="{132FADFE-3B8F-471C-ABF0-DBC7717ECBBC}" type="slidenum">
              <a:rPr lang="es-ES" sz="2000" smtClean="0"/>
              <a:pPr/>
              <a:t>34</a:t>
            </a:fld>
            <a:endParaRPr lang="es-ES" sz="2000" dirty="0"/>
          </a:p>
        </p:txBody>
      </p:sp>
      <p:sp>
        <p:nvSpPr>
          <p:cNvPr id="11" name="Rectángulo 10">
            <a:extLst>
              <a:ext uri="{FF2B5EF4-FFF2-40B4-BE49-F238E27FC236}">
                <a16:creationId xmlns:a16="http://schemas.microsoft.com/office/drawing/2014/main" id="{2FB60220-3703-4A94-BAC4-9663AC7AD819}"/>
              </a:ext>
            </a:extLst>
          </p:cNvPr>
          <p:cNvSpPr/>
          <p:nvPr/>
        </p:nvSpPr>
        <p:spPr>
          <a:xfrm>
            <a:off x="107504" y="6597352"/>
            <a:ext cx="5194126" cy="307777"/>
          </a:xfrm>
          <a:prstGeom prst="rect">
            <a:avLst/>
          </a:prstGeom>
        </p:spPr>
        <p:txBody>
          <a:bodyPr wrap="square">
            <a:spAutoFit/>
          </a:bodyPr>
          <a:lstStyle/>
          <a:p>
            <a:r>
              <a:rPr lang="en-GB" sz="1400" i="1" dirty="0">
                <a:solidFill>
                  <a:schemeClr val="accent5">
                    <a:lumMod val="20000"/>
                    <a:lumOff val="80000"/>
                  </a:schemeClr>
                </a:solidFill>
                <a:latin typeface="Source Sans Pro"/>
              </a:rPr>
              <a:t>14</a:t>
            </a:r>
            <a:r>
              <a:rPr lang="en-GB" sz="1400" i="1" baseline="30000" dirty="0">
                <a:solidFill>
                  <a:schemeClr val="accent5">
                    <a:lumMod val="20000"/>
                    <a:lumOff val="80000"/>
                  </a:schemeClr>
                </a:solidFill>
                <a:latin typeface="Source Sans Pro"/>
              </a:rPr>
              <a:t>th</a:t>
            </a:r>
            <a:r>
              <a:rPr lang="en-GB" sz="1400" i="1" dirty="0">
                <a:solidFill>
                  <a:schemeClr val="accent5">
                    <a:lumMod val="20000"/>
                    <a:lumOff val="80000"/>
                  </a:schemeClr>
                </a:solidFill>
                <a:latin typeface="Source Sans Pro"/>
              </a:rPr>
              <a:t> Scheduling for Large Scale Workshop</a:t>
            </a:r>
          </a:p>
        </p:txBody>
      </p:sp>
      <p:grpSp>
        <p:nvGrpSpPr>
          <p:cNvPr id="12" name="Grupo 11">
            <a:extLst>
              <a:ext uri="{FF2B5EF4-FFF2-40B4-BE49-F238E27FC236}">
                <a16:creationId xmlns:a16="http://schemas.microsoft.com/office/drawing/2014/main" id="{7D7F8A72-2F51-477E-9BFA-867B12280810}"/>
              </a:ext>
            </a:extLst>
          </p:cNvPr>
          <p:cNvGrpSpPr/>
          <p:nvPr/>
        </p:nvGrpSpPr>
        <p:grpSpPr>
          <a:xfrm>
            <a:off x="0" y="7975"/>
            <a:ext cx="9134475" cy="790575"/>
            <a:chOff x="4762" y="3033712"/>
            <a:chExt cx="9134475" cy="790575"/>
          </a:xfrm>
        </p:grpSpPr>
        <p:pic>
          <p:nvPicPr>
            <p:cNvPr id="13" name="Imagen 12">
              <a:extLst>
                <a:ext uri="{FF2B5EF4-FFF2-40B4-BE49-F238E27FC236}">
                  <a16:creationId xmlns:a16="http://schemas.microsoft.com/office/drawing/2014/main" id="{107688E4-7E82-43DB-A9E6-F8523DFC87C3}"/>
                </a:ext>
              </a:extLst>
            </p:cNvPr>
            <p:cNvPicPr>
              <a:picLocks noChangeAspect="1"/>
            </p:cNvPicPr>
            <p:nvPr/>
          </p:nvPicPr>
          <p:blipFill>
            <a:blip r:embed="rId6"/>
            <a:stretch>
              <a:fillRect/>
            </a:stretch>
          </p:blipFill>
          <p:spPr>
            <a:xfrm>
              <a:off x="4762" y="3033712"/>
              <a:ext cx="9134475" cy="790575"/>
            </a:xfrm>
            <a:prstGeom prst="rect">
              <a:avLst/>
            </a:prstGeom>
          </p:spPr>
        </p:pic>
        <p:pic>
          <p:nvPicPr>
            <p:cNvPr id="14" name="Picture 10" descr="image.png">
              <a:extLst>
                <a:ext uri="{FF2B5EF4-FFF2-40B4-BE49-F238E27FC236}">
                  <a16:creationId xmlns:a16="http://schemas.microsoft.com/office/drawing/2014/main" id="{B4564389-429E-4620-A6CA-37F613F8BA42}"/>
                </a:ext>
              </a:extLst>
            </p:cNvPr>
            <p:cNvPicPr>
              <a:picLocks noChangeAspect="1"/>
            </p:cNvPicPr>
            <p:nvPr/>
          </p:nvPicPr>
          <p:blipFill>
            <a:blip r:embed="rId5" cstate="print"/>
            <a:srcRect/>
            <a:stretch>
              <a:fillRect/>
            </a:stretch>
          </p:blipFill>
          <p:spPr bwMode="auto">
            <a:xfrm>
              <a:off x="7400479" y="3111285"/>
              <a:ext cx="1415355" cy="561454"/>
            </a:xfrm>
            <a:prstGeom prst="rect">
              <a:avLst/>
            </a:prstGeom>
            <a:noFill/>
            <a:ln w="12700" cap="flat" cmpd="sng">
              <a:noFill/>
              <a:prstDash val="solid"/>
              <a:miter lim="0"/>
              <a:headEnd type="none" w="med" len="med"/>
              <a:tailEnd type="none" w="med" len="med"/>
            </a:ln>
            <a:effectLst/>
          </p:spPr>
        </p:pic>
      </p:grpSp>
      <p:sp>
        <p:nvSpPr>
          <p:cNvPr id="2" name="Título 1"/>
          <p:cNvSpPr>
            <a:spLocks noGrp="1"/>
          </p:cNvSpPr>
          <p:nvPr>
            <p:ph type="title"/>
          </p:nvPr>
        </p:nvSpPr>
        <p:spPr>
          <a:xfrm>
            <a:off x="3419872" y="-162272"/>
            <a:ext cx="5472608" cy="806326"/>
          </a:xfrm>
        </p:spPr>
        <p:txBody>
          <a:bodyPr>
            <a:normAutofit/>
          </a:bodyPr>
          <a:lstStyle/>
          <a:p>
            <a:r>
              <a:rPr lang="en-GB" sz="3200" noProof="0" dirty="0">
                <a:solidFill>
                  <a:srgbClr val="FFFF00"/>
                </a:solidFill>
              </a:rPr>
              <a:t>Conclusions</a:t>
            </a:r>
          </a:p>
        </p:txBody>
      </p:sp>
    </p:spTree>
    <p:extLst>
      <p:ext uri="{BB962C8B-B14F-4D97-AF65-F5344CB8AC3E}">
        <p14:creationId xmlns:p14="http://schemas.microsoft.com/office/powerpoint/2010/main" val="3797718212"/>
      </p:ext>
    </p:extLst>
  </p:cSld>
  <p:clrMapOvr>
    <a:masterClrMapping/>
  </p:clrMapOvr>
  <p:transition advClick="0" advTm="15000">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7"/>
          <p:cNvGrpSpPr>
            <a:grpSpLocks/>
          </p:cNvGrpSpPr>
          <p:nvPr/>
        </p:nvGrpSpPr>
        <p:grpSpPr bwMode="auto">
          <a:xfrm>
            <a:off x="0" y="-2232"/>
            <a:ext cx="9160744" cy="780232"/>
            <a:chOff x="-1" y="-1"/>
            <a:chExt cx="13028637" cy="1110749"/>
          </a:xfrm>
        </p:grpSpPr>
        <p:pic>
          <p:nvPicPr>
            <p:cNvPr id="6" name="Picture 8" descr="image.jpg"/>
            <p:cNvPicPr>
              <a:picLocks noChangeAspect="1"/>
            </p:cNvPicPr>
            <p:nvPr/>
          </p:nvPicPr>
          <p:blipFill>
            <a:blip r:embed="rId3" cstate="print"/>
            <a:srcRect/>
            <a:stretch>
              <a:fillRect/>
            </a:stretch>
          </p:blipFill>
          <p:spPr bwMode="auto">
            <a:xfrm>
              <a:off x="5494940" y="0"/>
              <a:ext cx="7533696" cy="1110748"/>
            </a:xfrm>
            <a:prstGeom prst="rect">
              <a:avLst/>
            </a:prstGeom>
            <a:noFill/>
            <a:ln w="12700" cap="flat" cmpd="sng">
              <a:noFill/>
              <a:prstDash val="solid"/>
              <a:miter lim="0"/>
              <a:headEnd type="none" w="med" len="med"/>
              <a:tailEnd type="none" w="med" len="med"/>
            </a:ln>
            <a:effectLst/>
          </p:spPr>
        </p:pic>
        <p:pic>
          <p:nvPicPr>
            <p:cNvPr id="7" name="Picture 9" descr="image.jpg"/>
            <p:cNvPicPr>
              <a:picLocks noChangeAspect="1"/>
            </p:cNvPicPr>
            <p:nvPr/>
          </p:nvPicPr>
          <p:blipFill>
            <a:blip r:embed="rId4" cstate="print"/>
            <a:srcRect/>
            <a:stretch>
              <a:fillRect/>
            </a:stretch>
          </p:blipFill>
          <p:spPr bwMode="auto">
            <a:xfrm>
              <a:off x="0" y="0"/>
              <a:ext cx="5630011" cy="1109159"/>
            </a:xfrm>
            <a:prstGeom prst="rect">
              <a:avLst/>
            </a:prstGeom>
            <a:noFill/>
            <a:ln w="12700" cap="flat" cmpd="sng">
              <a:noFill/>
              <a:prstDash val="solid"/>
              <a:miter lim="0"/>
              <a:headEnd type="none" w="med" len="med"/>
              <a:tailEnd type="none" w="med" len="med"/>
            </a:ln>
            <a:effectLst/>
          </p:spPr>
        </p:pic>
      </p:grpSp>
      <p:pic>
        <p:nvPicPr>
          <p:cNvPr id="8" name="Picture 10" descr="image.png"/>
          <p:cNvPicPr>
            <a:picLocks noChangeAspect="1"/>
          </p:cNvPicPr>
          <p:nvPr/>
        </p:nvPicPr>
        <p:blipFill>
          <a:blip r:embed="rId5" cstate="print"/>
          <a:srcRect/>
          <a:stretch>
            <a:fillRect/>
          </a:stretch>
        </p:blipFill>
        <p:spPr bwMode="auto">
          <a:xfrm>
            <a:off x="7400479" y="82600"/>
            <a:ext cx="1415355" cy="561454"/>
          </a:xfrm>
          <a:prstGeom prst="rect">
            <a:avLst/>
          </a:prstGeom>
          <a:noFill/>
          <a:ln w="12700" cap="flat" cmpd="sng">
            <a:noFill/>
            <a:prstDash val="solid"/>
            <a:miter lim="0"/>
            <a:headEnd type="none" w="med" len="med"/>
            <a:tailEnd type="none" w="med" len="med"/>
          </a:ln>
          <a:effectLst/>
        </p:spPr>
      </p:pic>
      <p:sp>
        <p:nvSpPr>
          <p:cNvPr id="71" name="Marcador de contenido 2"/>
          <p:cNvSpPr>
            <a:spLocks noGrp="1"/>
          </p:cNvSpPr>
          <p:nvPr>
            <p:ph idx="1"/>
          </p:nvPr>
        </p:nvSpPr>
        <p:spPr>
          <a:xfrm>
            <a:off x="129760" y="980728"/>
            <a:ext cx="9030984" cy="4896090"/>
          </a:xfrm>
        </p:spPr>
        <p:txBody>
          <a:bodyPr>
            <a:normAutofit/>
          </a:bodyPr>
          <a:lstStyle/>
          <a:p>
            <a:endParaRPr lang="en-GB" sz="2400" dirty="0"/>
          </a:p>
          <a:p>
            <a:endParaRPr lang="en-GB" sz="2400" dirty="0"/>
          </a:p>
          <a:p>
            <a:pPr lvl="1"/>
            <a:r>
              <a:rPr lang="en-GB" sz="2200" dirty="0"/>
              <a:t>Topology-aware and auto-deployment</a:t>
            </a:r>
            <a:endParaRPr lang="en-GB" sz="2200" dirty="0">
              <a:solidFill>
                <a:schemeClr val="bg1">
                  <a:lumMod val="85000"/>
                </a:schemeClr>
              </a:solidFill>
              <a:sym typeface="Wingdings" panose="05000000000000000000" pitchFamily="2" charset="2"/>
            </a:endParaRPr>
          </a:p>
          <a:p>
            <a:pPr marL="263525" lvl="1" indent="0">
              <a:buNone/>
            </a:pPr>
            <a:endParaRPr lang="en-GB" sz="2200" dirty="0"/>
          </a:p>
          <a:p>
            <a:pPr lvl="1"/>
            <a:r>
              <a:rPr lang="en-GB" sz="2200" dirty="0"/>
              <a:t>Partial data analysis and compression</a:t>
            </a:r>
          </a:p>
          <a:p>
            <a:pPr lvl="1"/>
            <a:endParaRPr lang="en-GB" sz="2200" dirty="0">
              <a:solidFill>
                <a:schemeClr val="bg1">
                  <a:lumMod val="85000"/>
                </a:schemeClr>
              </a:solidFill>
            </a:endParaRPr>
          </a:p>
          <a:p>
            <a:pPr lvl="1"/>
            <a:r>
              <a:rPr lang="en-GB" sz="2200" dirty="0"/>
              <a:t>Scheduling policies based on energy</a:t>
            </a:r>
          </a:p>
          <a:p>
            <a:pPr lvl="1"/>
            <a:endParaRPr lang="en-GB" sz="2200" dirty="0"/>
          </a:p>
          <a:p>
            <a:pPr lvl="1"/>
            <a:r>
              <a:rPr lang="en-GB" sz="2200" dirty="0"/>
              <a:t>Create a </a:t>
            </a:r>
            <a:r>
              <a:rPr lang="en-GB" sz="2200" dirty="0" err="1"/>
              <a:t>Slurm</a:t>
            </a:r>
            <a:r>
              <a:rPr lang="en-GB" sz="2200" dirty="0"/>
              <a:t> plug-in</a:t>
            </a:r>
          </a:p>
          <a:p>
            <a:pPr marL="39688" indent="0">
              <a:buNone/>
            </a:pPr>
            <a:endParaRPr lang="en-GB" sz="2400" dirty="0"/>
          </a:p>
          <a:p>
            <a:endParaRPr lang="en-GB" sz="2400" noProof="0" dirty="0"/>
          </a:p>
        </p:txBody>
      </p:sp>
      <p:sp>
        <p:nvSpPr>
          <p:cNvPr id="9" name="Marcador de número de diapositiva 3">
            <a:extLst>
              <a:ext uri="{FF2B5EF4-FFF2-40B4-BE49-F238E27FC236}">
                <a16:creationId xmlns:a16="http://schemas.microsoft.com/office/drawing/2014/main" id="{63CC364F-0D53-41EE-8547-E917CA809281}"/>
              </a:ext>
            </a:extLst>
          </p:cNvPr>
          <p:cNvSpPr txBox="1">
            <a:spLocks/>
          </p:cNvSpPr>
          <p:nvPr/>
        </p:nvSpPr>
        <p:spPr>
          <a:xfrm>
            <a:off x="7749034" y="6540004"/>
            <a:ext cx="2133600" cy="365125"/>
          </a:xfrm>
        </p:spPr>
        <p:txBody>
          <a:bodyPr/>
          <a:lstStyle>
            <a:defPPr>
              <a:defRPr lang="en-US"/>
            </a:defPPr>
            <a:lvl1pPr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5pPr>
            <a:lvl6pPr marL="22860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6pPr>
            <a:lvl7pPr marL="27432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7pPr>
            <a:lvl8pPr marL="32004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8pPr>
            <a:lvl9pPr marL="36576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132FADFE-3B8F-471C-ABF0-DBC7717ECBBC}" type="slidenum">
              <a:rPr kumimoji="0" lang="es-ES" sz="2000" b="0" i="0" u="none" strike="noStrike" kern="1200" cap="none" spc="0" normalizeH="0" baseline="0" noProof="0" smtClean="0">
                <a:ln>
                  <a:noFill/>
                </a:ln>
                <a:solidFill>
                  <a:srgbClr val="000000"/>
                </a:solidFill>
                <a:effectLst/>
                <a:uLnTx/>
                <a:uFillTx/>
                <a:latin typeface="Arial" charset="0"/>
                <a:ea typeface="ヒラギノ角ゴ ProN W3" charset="0"/>
                <a:sym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35</a:t>
            </a:fld>
            <a:endParaRPr kumimoji="0" lang="es-ES" sz="2000" b="0" i="0" u="none" strike="noStrike" kern="1200" cap="none" spc="0" normalizeH="0" baseline="0" noProof="0" dirty="0">
              <a:ln>
                <a:noFill/>
              </a:ln>
              <a:solidFill>
                <a:srgbClr val="000000"/>
              </a:solidFill>
              <a:effectLst/>
              <a:uLnTx/>
              <a:uFillTx/>
              <a:latin typeface="Arial" charset="0"/>
              <a:ea typeface="ヒラギノ角ゴ ProN W3" charset="0"/>
              <a:sym typeface="Arial" charset="0"/>
            </a:endParaRPr>
          </a:p>
        </p:txBody>
      </p:sp>
      <p:sp>
        <p:nvSpPr>
          <p:cNvPr id="11" name="Rectángulo 10">
            <a:extLst>
              <a:ext uri="{FF2B5EF4-FFF2-40B4-BE49-F238E27FC236}">
                <a16:creationId xmlns:a16="http://schemas.microsoft.com/office/drawing/2014/main" id="{2FB60220-3703-4A94-BAC4-9663AC7AD819}"/>
              </a:ext>
            </a:extLst>
          </p:cNvPr>
          <p:cNvSpPr/>
          <p:nvPr/>
        </p:nvSpPr>
        <p:spPr>
          <a:xfrm>
            <a:off x="107504" y="6597352"/>
            <a:ext cx="5194126" cy="307777"/>
          </a:xfrm>
          <a:prstGeom prst="rect">
            <a:avLst/>
          </a:prstGeom>
        </p:spPr>
        <p:txBody>
          <a:bodyPr wrap="square">
            <a:spAutoFit/>
          </a:bodyPr>
          <a:lstStyle/>
          <a:p>
            <a:r>
              <a:rPr lang="en-GB" sz="1400" i="1" dirty="0">
                <a:solidFill>
                  <a:schemeClr val="accent5">
                    <a:lumMod val="20000"/>
                    <a:lumOff val="80000"/>
                  </a:schemeClr>
                </a:solidFill>
                <a:latin typeface="Source Sans Pro"/>
              </a:rPr>
              <a:t>14</a:t>
            </a:r>
            <a:r>
              <a:rPr lang="en-GB" sz="1400" i="1" baseline="30000" dirty="0">
                <a:solidFill>
                  <a:schemeClr val="accent5">
                    <a:lumMod val="20000"/>
                    <a:lumOff val="80000"/>
                  </a:schemeClr>
                </a:solidFill>
                <a:latin typeface="Source Sans Pro"/>
              </a:rPr>
              <a:t>th</a:t>
            </a:r>
            <a:r>
              <a:rPr lang="en-GB" sz="1400" i="1" dirty="0">
                <a:solidFill>
                  <a:schemeClr val="accent5">
                    <a:lumMod val="20000"/>
                    <a:lumOff val="80000"/>
                  </a:schemeClr>
                </a:solidFill>
                <a:latin typeface="Source Sans Pro"/>
              </a:rPr>
              <a:t> Scheduling for Large Scale Workshop</a:t>
            </a:r>
          </a:p>
        </p:txBody>
      </p:sp>
      <p:grpSp>
        <p:nvGrpSpPr>
          <p:cNvPr id="10" name="Grupo 9">
            <a:extLst>
              <a:ext uri="{FF2B5EF4-FFF2-40B4-BE49-F238E27FC236}">
                <a16:creationId xmlns:a16="http://schemas.microsoft.com/office/drawing/2014/main" id="{56EFF741-6979-46CF-8BAE-1ECF43FD0512}"/>
              </a:ext>
            </a:extLst>
          </p:cNvPr>
          <p:cNvGrpSpPr/>
          <p:nvPr/>
        </p:nvGrpSpPr>
        <p:grpSpPr>
          <a:xfrm>
            <a:off x="0" y="7975"/>
            <a:ext cx="9134475" cy="790575"/>
            <a:chOff x="4762" y="3033712"/>
            <a:chExt cx="9134475" cy="790575"/>
          </a:xfrm>
        </p:grpSpPr>
        <p:pic>
          <p:nvPicPr>
            <p:cNvPr id="12" name="Imagen 11">
              <a:extLst>
                <a:ext uri="{FF2B5EF4-FFF2-40B4-BE49-F238E27FC236}">
                  <a16:creationId xmlns:a16="http://schemas.microsoft.com/office/drawing/2014/main" id="{2D36FE49-5C65-4DFB-AEE7-AAF834301D5E}"/>
                </a:ext>
              </a:extLst>
            </p:cNvPr>
            <p:cNvPicPr>
              <a:picLocks noChangeAspect="1"/>
            </p:cNvPicPr>
            <p:nvPr/>
          </p:nvPicPr>
          <p:blipFill>
            <a:blip r:embed="rId6"/>
            <a:stretch>
              <a:fillRect/>
            </a:stretch>
          </p:blipFill>
          <p:spPr>
            <a:xfrm>
              <a:off x="4762" y="3033712"/>
              <a:ext cx="9134475" cy="790575"/>
            </a:xfrm>
            <a:prstGeom prst="rect">
              <a:avLst/>
            </a:prstGeom>
          </p:spPr>
        </p:pic>
        <p:pic>
          <p:nvPicPr>
            <p:cNvPr id="13" name="Picture 10" descr="image.png">
              <a:extLst>
                <a:ext uri="{FF2B5EF4-FFF2-40B4-BE49-F238E27FC236}">
                  <a16:creationId xmlns:a16="http://schemas.microsoft.com/office/drawing/2014/main" id="{C9853E9B-9272-4BF5-B145-82F3D5AF493B}"/>
                </a:ext>
              </a:extLst>
            </p:cNvPr>
            <p:cNvPicPr>
              <a:picLocks noChangeAspect="1"/>
            </p:cNvPicPr>
            <p:nvPr/>
          </p:nvPicPr>
          <p:blipFill>
            <a:blip r:embed="rId5" cstate="print"/>
            <a:srcRect/>
            <a:stretch>
              <a:fillRect/>
            </a:stretch>
          </p:blipFill>
          <p:spPr bwMode="auto">
            <a:xfrm>
              <a:off x="7400479" y="3111285"/>
              <a:ext cx="1415355" cy="561454"/>
            </a:xfrm>
            <a:prstGeom prst="rect">
              <a:avLst/>
            </a:prstGeom>
            <a:noFill/>
            <a:ln w="12700" cap="flat" cmpd="sng">
              <a:noFill/>
              <a:prstDash val="solid"/>
              <a:miter lim="0"/>
              <a:headEnd type="none" w="med" len="med"/>
              <a:tailEnd type="none" w="med" len="med"/>
            </a:ln>
            <a:effectLst/>
          </p:spPr>
        </p:pic>
      </p:grpSp>
      <p:sp>
        <p:nvSpPr>
          <p:cNvPr id="2" name="Título 1"/>
          <p:cNvSpPr>
            <a:spLocks noGrp="1"/>
          </p:cNvSpPr>
          <p:nvPr>
            <p:ph type="title"/>
          </p:nvPr>
        </p:nvSpPr>
        <p:spPr>
          <a:xfrm>
            <a:off x="3419872" y="-162272"/>
            <a:ext cx="5472608" cy="806326"/>
          </a:xfrm>
        </p:spPr>
        <p:txBody>
          <a:bodyPr>
            <a:normAutofit/>
          </a:bodyPr>
          <a:lstStyle/>
          <a:p>
            <a:r>
              <a:rPr lang="en-GB" sz="3200" noProof="0" dirty="0">
                <a:solidFill>
                  <a:srgbClr val="FFFF00"/>
                </a:solidFill>
              </a:rPr>
              <a:t>What’s next?</a:t>
            </a:r>
          </a:p>
        </p:txBody>
      </p:sp>
    </p:spTree>
    <p:extLst>
      <p:ext uri="{BB962C8B-B14F-4D97-AF65-F5344CB8AC3E}">
        <p14:creationId xmlns:p14="http://schemas.microsoft.com/office/powerpoint/2010/main" val="1739616668"/>
      </p:ext>
    </p:extLst>
  </p:cSld>
  <p:clrMapOvr>
    <a:masterClrMapping/>
  </p:clrMapOvr>
  <p:transition advClick="0" advTm="15000">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3">
            <a:extLst>
              <a:ext uri="{FF2B5EF4-FFF2-40B4-BE49-F238E27FC236}">
                <a16:creationId xmlns:a16="http://schemas.microsoft.com/office/drawing/2014/main" id="{B0126E67-5129-48C7-8C70-36C16480709C}"/>
              </a:ext>
            </a:extLst>
          </p:cNvPr>
          <p:cNvSpPr>
            <a:spLocks noGrp="1"/>
          </p:cNvSpPr>
          <p:nvPr>
            <p:ph type="sldNum" sz="quarter" idx="12"/>
          </p:nvPr>
        </p:nvSpPr>
        <p:spPr>
          <a:xfrm>
            <a:off x="7749034" y="6540004"/>
            <a:ext cx="2133600" cy="365125"/>
          </a:xfrm>
        </p:spPr>
        <p:txBody>
          <a:bodyPr/>
          <a:lstStyle/>
          <a:p>
            <a:fld id="{132FADFE-3B8F-471C-ABF0-DBC7717ECBBC}" type="slidenum">
              <a:rPr lang="es-ES" sz="2000" smtClean="0"/>
              <a:pPr/>
              <a:t>36</a:t>
            </a:fld>
            <a:endParaRPr lang="es-ES" sz="2000" dirty="0"/>
          </a:p>
        </p:txBody>
      </p:sp>
      <p:sp>
        <p:nvSpPr>
          <p:cNvPr id="3" name="Rectángulo 2">
            <a:extLst>
              <a:ext uri="{FF2B5EF4-FFF2-40B4-BE49-F238E27FC236}">
                <a16:creationId xmlns:a16="http://schemas.microsoft.com/office/drawing/2014/main" id="{78CF3918-4F9F-4FA6-8E07-7324325666C1}"/>
              </a:ext>
            </a:extLst>
          </p:cNvPr>
          <p:cNvSpPr/>
          <p:nvPr/>
        </p:nvSpPr>
        <p:spPr>
          <a:xfrm>
            <a:off x="1043608" y="1484784"/>
            <a:ext cx="7272808" cy="830997"/>
          </a:xfrm>
          <a:prstGeom prst="rect">
            <a:avLst/>
          </a:prstGeom>
        </p:spPr>
        <p:txBody>
          <a:bodyPr wrap="square">
            <a:spAutoFit/>
          </a:bodyPr>
          <a:lstStyle/>
          <a:p>
            <a:r>
              <a:rPr lang="es-ES" b="1" dirty="0" err="1"/>
              <a:t>Adaptive</a:t>
            </a:r>
            <a:r>
              <a:rPr lang="es-ES" b="1" dirty="0"/>
              <a:t> </a:t>
            </a:r>
            <a:r>
              <a:rPr lang="es-ES" b="1" dirty="0" err="1"/>
              <a:t>scheduling</a:t>
            </a:r>
            <a:r>
              <a:rPr lang="es-ES" b="1" dirty="0"/>
              <a:t> of HPC </a:t>
            </a:r>
            <a:r>
              <a:rPr lang="es-ES" b="1" dirty="0" err="1"/>
              <a:t>applications</a:t>
            </a:r>
            <a:r>
              <a:rPr lang="es-ES" b="1" dirty="0"/>
              <a:t> </a:t>
            </a:r>
            <a:r>
              <a:rPr lang="es-ES" b="1" dirty="0" err="1"/>
              <a:t>using</a:t>
            </a:r>
            <a:r>
              <a:rPr lang="es-ES" b="1" dirty="0"/>
              <a:t> </a:t>
            </a:r>
            <a:r>
              <a:rPr lang="es-ES" b="1" dirty="0" err="1"/>
              <a:t>malleability</a:t>
            </a:r>
            <a:r>
              <a:rPr lang="es-ES" b="1" dirty="0"/>
              <a:t> and </a:t>
            </a:r>
            <a:r>
              <a:rPr lang="es-ES" b="1" dirty="0" err="1"/>
              <a:t>dynamic</a:t>
            </a:r>
            <a:r>
              <a:rPr lang="es-ES" b="1" dirty="0"/>
              <a:t> </a:t>
            </a:r>
            <a:r>
              <a:rPr lang="es-ES" b="1" dirty="0" err="1"/>
              <a:t>migration</a:t>
            </a:r>
            <a:r>
              <a:rPr lang="es-ES" b="1" dirty="0"/>
              <a:t>.</a:t>
            </a:r>
            <a:r>
              <a:rPr lang="es-ES" dirty="0"/>
              <a:t> </a:t>
            </a:r>
            <a:endParaRPr lang="es-ES" b="1" dirty="0"/>
          </a:p>
        </p:txBody>
      </p:sp>
      <p:sp>
        <p:nvSpPr>
          <p:cNvPr id="10" name="Subtítulo 3">
            <a:extLst>
              <a:ext uri="{FF2B5EF4-FFF2-40B4-BE49-F238E27FC236}">
                <a16:creationId xmlns:a16="http://schemas.microsoft.com/office/drawing/2014/main" id="{048E4570-2B14-4C8E-AFED-83BDC383A888}"/>
              </a:ext>
            </a:extLst>
          </p:cNvPr>
          <p:cNvSpPr>
            <a:spLocks noGrp="1"/>
          </p:cNvSpPr>
          <p:nvPr>
            <p:ph type="subTitle" idx="1"/>
          </p:nvPr>
        </p:nvSpPr>
        <p:spPr>
          <a:xfrm>
            <a:off x="462906" y="5301208"/>
            <a:ext cx="8352928" cy="936104"/>
          </a:xfrm>
        </p:spPr>
        <p:txBody>
          <a:bodyPr/>
          <a:lstStyle/>
          <a:p>
            <a:pPr algn="r"/>
            <a:r>
              <a:rPr lang="en-US" dirty="0">
                <a:solidFill>
                  <a:srgbClr val="000000"/>
                </a:solidFill>
              </a:rPr>
              <a:t>Alberto </a:t>
            </a:r>
            <a:r>
              <a:rPr lang="en-US" dirty="0" err="1">
                <a:solidFill>
                  <a:srgbClr val="000000"/>
                </a:solidFill>
              </a:rPr>
              <a:t>Cascajo</a:t>
            </a:r>
            <a:r>
              <a:rPr lang="en-US" dirty="0">
                <a:solidFill>
                  <a:srgbClr val="000000"/>
                </a:solidFill>
              </a:rPr>
              <a:t>, David E. Singh and Jesús </a:t>
            </a:r>
            <a:r>
              <a:rPr lang="en-US" dirty="0" err="1">
                <a:solidFill>
                  <a:srgbClr val="000000"/>
                </a:solidFill>
              </a:rPr>
              <a:t>Carretero</a:t>
            </a:r>
            <a:endParaRPr lang="en-US" dirty="0">
              <a:solidFill>
                <a:srgbClr val="000000"/>
              </a:solidFill>
            </a:endParaRPr>
          </a:p>
          <a:p>
            <a:pPr algn="r"/>
            <a:r>
              <a:rPr lang="en-US" sz="1600" dirty="0"/>
              <a:t>University Carlos III of Madrid (Spain)</a:t>
            </a:r>
            <a:endParaRPr lang="en-US" sz="1400" dirty="0"/>
          </a:p>
          <a:p>
            <a:endParaRPr lang="en-US" sz="1400" dirty="0"/>
          </a:p>
          <a:p>
            <a:endParaRPr lang="en-US" sz="1400" dirty="0"/>
          </a:p>
        </p:txBody>
      </p:sp>
      <p:sp>
        <p:nvSpPr>
          <p:cNvPr id="4" name="Rectángulo 3">
            <a:extLst>
              <a:ext uri="{FF2B5EF4-FFF2-40B4-BE49-F238E27FC236}">
                <a16:creationId xmlns:a16="http://schemas.microsoft.com/office/drawing/2014/main" id="{66028C6E-F632-4756-974D-C35B1CE22D92}"/>
              </a:ext>
            </a:extLst>
          </p:cNvPr>
          <p:cNvSpPr/>
          <p:nvPr/>
        </p:nvSpPr>
        <p:spPr>
          <a:xfrm>
            <a:off x="107504" y="6597352"/>
            <a:ext cx="5194126" cy="307777"/>
          </a:xfrm>
          <a:prstGeom prst="rect">
            <a:avLst/>
          </a:prstGeom>
        </p:spPr>
        <p:txBody>
          <a:bodyPr wrap="square">
            <a:spAutoFit/>
          </a:bodyPr>
          <a:lstStyle/>
          <a:p>
            <a:r>
              <a:rPr lang="en-GB" sz="1400" i="1" dirty="0">
                <a:solidFill>
                  <a:schemeClr val="accent5">
                    <a:lumMod val="20000"/>
                    <a:lumOff val="80000"/>
                  </a:schemeClr>
                </a:solidFill>
                <a:latin typeface="Source Sans Pro"/>
              </a:rPr>
              <a:t>14</a:t>
            </a:r>
            <a:r>
              <a:rPr lang="en-GB" sz="1400" i="1" baseline="30000" dirty="0">
                <a:solidFill>
                  <a:schemeClr val="accent5">
                    <a:lumMod val="20000"/>
                    <a:lumOff val="80000"/>
                  </a:schemeClr>
                </a:solidFill>
                <a:latin typeface="Source Sans Pro"/>
              </a:rPr>
              <a:t>th</a:t>
            </a:r>
            <a:r>
              <a:rPr lang="en-GB" sz="1400" i="1" dirty="0">
                <a:solidFill>
                  <a:schemeClr val="accent5">
                    <a:lumMod val="20000"/>
                    <a:lumOff val="80000"/>
                  </a:schemeClr>
                </a:solidFill>
                <a:latin typeface="Source Sans Pro"/>
              </a:rPr>
              <a:t> Scheduling for Large Scale Workshop</a:t>
            </a:r>
          </a:p>
        </p:txBody>
      </p:sp>
      <p:grpSp>
        <p:nvGrpSpPr>
          <p:cNvPr id="14" name="Grupo 13">
            <a:extLst>
              <a:ext uri="{FF2B5EF4-FFF2-40B4-BE49-F238E27FC236}">
                <a16:creationId xmlns:a16="http://schemas.microsoft.com/office/drawing/2014/main" id="{D3E233FB-B57C-44B9-875C-CDFFE547E438}"/>
              </a:ext>
            </a:extLst>
          </p:cNvPr>
          <p:cNvGrpSpPr/>
          <p:nvPr/>
        </p:nvGrpSpPr>
        <p:grpSpPr>
          <a:xfrm>
            <a:off x="0" y="7975"/>
            <a:ext cx="9134475" cy="790575"/>
            <a:chOff x="4762" y="3033712"/>
            <a:chExt cx="9134475" cy="790575"/>
          </a:xfrm>
        </p:grpSpPr>
        <p:pic>
          <p:nvPicPr>
            <p:cNvPr id="13" name="Imagen 12">
              <a:extLst>
                <a:ext uri="{FF2B5EF4-FFF2-40B4-BE49-F238E27FC236}">
                  <a16:creationId xmlns:a16="http://schemas.microsoft.com/office/drawing/2014/main" id="{B2A4DC1A-6DD0-4F2C-B61F-F7CA5C2CF1E2}"/>
                </a:ext>
              </a:extLst>
            </p:cNvPr>
            <p:cNvPicPr>
              <a:picLocks noChangeAspect="1"/>
            </p:cNvPicPr>
            <p:nvPr/>
          </p:nvPicPr>
          <p:blipFill>
            <a:blip r:embed="rId3"/>
            <a:stretch>
              <a:fillRect/>
            </a:stretch>
          </p:blipFill>
          <p:spPr>
            <a:xfrm>
              <a:off x="4762" y="3033712"/>
              <a:ext cx="9134475" cy="790575"/>
            </a:xfrm>
            <a:prstGeom prst="rect">
              <a:avLst/>
            </a:prstGeom>
          </p:spPr>
        </p:pic>
        <p:pic>
          <p:nvPicPr>
            <p:cNvPr id="8" name="Picture 10" descr="image.png"/>
            <p:cNvPicPr>
              <a:picLocks noChangeAspect="1"/>
            </p:cNvPicPr>
            <p:nvPr/>
          </p:nvPicPr>
          <p:blipFill>
            <a:blip r:embed="rId4" cstate="print"/>
            <a:srcRect/>
            <a:stretch>
              <a:fillRect/>
            </a:stretch>
          </p:blipFill>
          <p:spPr bwMode="auto">
            <a:xfrm>
              <a:off x="7400479" y="3111285"/>
              <a:ext cx="1415355" cy="561454"/>
            </a:xfrm>
            <a:prstGeom prst="rect">
              <a:avLst/>
            </a:prstGeom>
            <a:noFill/>
            <a:ln w="12700" cap="flat" cmpd="sng">
              <a:noFill/>
              <a:prstDash val="solid"/>
              <a:miter lim="0"/>
              <a:headEnd type="none" w="med" len="med"/>
              <a:tailEnd type="none" w="med" len="med"/>
            </a:ln>
            <a:effectLst/>
          </p:spPr>
        </p:pic>
      </p:grpSp>
      <p:pic>
        <p:nvPicPr>
          <p:cNvPr id="16" name="Imagen 15">
            <a:extLst>
              <a:ext uri="{FF2B5EF4-FFF2-40B4-BE49-F238E27FC236}">
                <a16:creationId xmlns:a16="http://schemas.microsoft.com/office/drawing/2014/main" id="{BCF67759-5FAA-460A-A402-1D5401010448}"/>
              </a:ext>
            </a:extLst>
          </p:cNvPr>
          <p:cNvPicPr>
            <a:picLocks noChangeAspect="1"/>
          </p:cNvPicPr>
          <p:nvPr/>
        </p:nvPicPr>
        <p:blipFill>
          <a:blip r:embed="rId5"/>
          <a:stretch>
            <a:fillRect/>
          </a:stretch>
        </p:blipFill>
        <p:spPr>
          <a:xfrm>
            <a:off x="1032147" y="2564904"/>
            <a:ext cx="3107805" cy="2376959"/>
          </a:xfrm>
          <a:prstGeom prst="rect">
            <a:avLst/>
          </a:prstGeom>
        </p:spPr>
      </p:pic>
      <p:sp>
        <p:nvSpPr>
          <p:cNvPr id="19" name="CuadroTexto 18">
            <a:extLst>
              <a:ext uri="{FF2B5EF4-FFF2-40B4-BE49-F238E27FC236}">
                <a16:creationId xmlns:a16="http://schemas.microsoft.com/office/drawing/2014/main" id="{D07A90B2-2F0E-4ADC-AFBC-F194D088321A}"/>
              </a:ext>
            </a:extLst>
          </p:cNvPr>
          <p:cNvSpPr txBox="1"/>
          <p:nvPr/>
        </p:nvSpPr>
        <p:spPr>
          <a:xfrm>
            <a:off x="5301630" y="3346829"/>
            <a:ext cx="1564852" cy="461665"/>
          </a:xfrm>
          <a:prstGeom prst="rect">
            <a:avLst/>
          </a:prstGeom>
          <a:noFill/>
        </p:spPr>
        <p:txBody>
          <a:bodyPr wrap="none" rtlCol="0">
            <a:spAutoFit/>
          </a:bodyPr>
          <a:lstStyle/>
          <a:p>
            <a:r>
              <a:rPr lang="en-US" b="1" i="1" dirty="0">
                <a:solidFill>
                  <a:srgbClr val="555555"/>
                </a:solidFill>
                <a:latin typeface="Source Sans Pro"/>
              </a:rPr>
              <a:t>Thank you</a:t>
            </a:r>
            <a:endParaRPr lang="es-ES" dirty="0"/>
          </a:p>
        </p:txBody>
      </p:sp>
    </p:spTree>
    <p:extLst>
      <p:ext uri="{BB962C8B-B14F-4D97-AF65-F5344CB8AC3E}">
        <p14:creationId xmlns:p14="http://schemas.microsoft.com/office/powerpoint/2010/main" val="81751503"/>
      </p:ext>
    </p:extLst>
  </p:cSld>
  <p:clrMapOvr>
    <a:masterClrMapping/>
  </p:clrMapOvr>
  <p:transition advClick="0" advTm="15000">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7"/>
          <p:cNvGrpSpPr>
            <a:grpSpLocks/>
          </p:cNvGrpSpPr>
          <p:nvPr/>
        </p:nvGrpSpPr>
        <p:grpSpPr bwMode="auto">
          <a:xfrm>
            <a:off x="0" y="-2232"/>
            <a:ext cx="9160744" cy="780232"/>
            <a:chOff x="-1" y="-1"/>
            <a:chExt cx="13028637" cy="1110749"/>
          </a:xfrm>
        </p:grpSpPr>
        <p:pic>
          <p:nvPicPr>
            <p:cNvPr id="6" name="Picture 8" descr="image.jpg"/>
            <p:cNvPicPr>
              <a:picLocks noChangeAspect="1"/>
            </p:cNvPicPr>
            <p:nvPr/>
          </p:nvPicPr>
          <p:blipFill>
            <a:blip r:embed="rId3" cstate="print"/>
            <a:srcRect/>
            <a:stretch>
              <a:fillRect/>
            </a:stretch>
          </p:blipFill>
          <p:spPr bwMode="auto">
            <a:xfrm>
              <a:off x="5494940" y="0"/>
              <a:ext cx="7533696" cy="1110748"/>
            </a:xfrm>
            <a:prstGeom prst="rect">
              <a:avLst/>
            </a:prstGeom>
            <a:noFill/>
            <a:ln w="12700" cap="flat" cmpd="sng">
              <a:noFill/>
              <a:prstDash val="solid"/>
              <a:miter lim="0"/>
              <a:headEnd type="none" w="med" len="med"/>
              <a:tailEnd type="none" w="med" len="med"/>
            </a:ln>
            <a:effectLst/>
          </p:spPr>
        </p:pic>
        <p:pic>
          <p:nvPicPr>
            <p:cNvPr id="7" name="Picture 9" descr="image.jpg"/>
            <p:cNvPicPr>
              <a:picLocks noChangeAspect="1"/>
            </p:cNvPicPr>
            <p:nvPr/>
          </p:nvPicPr>
          <p:blipFill>
            <a:blip r:embed="rId4" cstate="print"/>
            <a:srcRect/>
            <a:stretch>
              <a:fillRect/>
            </a:stretch>
          </p:blipFill>
          <p:spPr bwMode="auto">
            <a:xfrm>
              <a:off x="0" y="0"/>
              <a:ext cx="5630011" cy="1109159"/>
            </a:xfrm>
            <a:prstGeom prst="rect">
              <a:avLst/>
            </a:prstGeom>
            <a:noFill/>
            <a:ln w="12700" cap="flat" cmpd="sng">
              <a:noFill/>
              <a:prstDash val="solid"/>
              <a:miter lim="0"/>
              <a:headEnd type="none" w="med" len="med"/>
              <a:tailEnd type="none" w="med" len="med"/>
            </a:ln>
            <a:effectLst/>
          </p:spPr>
        </p:pic>
      </p:grpSp>
      <p:pic>
        <p:nvPicPr>
          <p:cNvPr id="8" name="Picture 10" descr="image.png"/>
          <p:cNvPicPr>
            <a:picLocks noChangeAspect="1"/>
          </p:cNvPicPr>
          <p:nvPr/>
        </p:nvPicPr>
        <p:blipFill>
          <a:blip r:embed="rId5" cstate="print"/>
          <a:srcRect/>
          <a:stretch>
            <a:fillRect/>
          </a:stretch>
        </p:blipFill>
        <p:spPr bwMode="auto">
          <a:xfrm>
            <a:off x="7400479" y="82600"/>
            <a:ext cx="1415355" cy="561454"/>
          </a:xfrm>
          <a:prstGeom prst="rect">
            <a:avLst/>
          </a:prstGeom>
          <a:noFill/>
          <a:ln w="12700" cap="flat" cmpd="sng">
            <a:noFill/>
            <a:prstDash val="solid"/>
            <a:miter lim="0"/>
            <a:headEnd type="none" w="med" len="med"/>
            <a:tailEnd type="none" w="med" len="med"/>
          </a:ln>
          <a:effectLst/>
        </p:spPr>
      </p:pic>
      <p:sp>
        <p:nvSpPr>
          <p:cNvPr id="71" name="Marcador de contenido 2"/>
          <p:cNvSpPr>
            <a:spLocks noGrp="1"/>
          </p:cNvSpPr>
          <p:nvPr>
            <p:ph idx="1"/>
          </p:nvPr>
        </p:nvSpPr>
        <p:spPr>
          <a:xfrm>
            <a:off x="129760" y="980728"/>
            <a:ext cx="9030984" cy="5404780"/>
          </a:xfrm>
        </p:spPr>
        <p:txBody>
          <a:bodyPr>
            <a:normAutofit fontScale="77500" lnSpcReduction="20000"/>
          </a:bodyPr>
          <a:lstStyle/>
          <a:p>
            <a:r>
              <a:rPr lang="en-GB" sz="2400" b="1" dirty="0"/>
              <a:t>Information collected by </a:t>
            </a:r>
            <a:r>
              <a:rPr lang="en-GB" sz="2400" b="1" dirty="0" err="1"/>
              <a:t>DaeMon</a:t>
            </a:r>
            <a:r>
              <a:rPr lang="en-GB" sz="2400" b="1" dirty="0"/>
              <a:t> on each node:</a:t>
            </a:r>
          </a:p>
          <a:p>
            <a:pPr lvl="1"/>
            <a:r>
              <a:rPr lang="en-GB" sz="2200" b="1" dirty="0"/>
              <a:t>IP address: </a:t>
            </a:r>
            <a:r>
              <a:rPr lang="en-GB" sz="2200" dirty="0"/>
              <a:t>Host IP</a:t>
            </a:r>
          </a:p>
          <a:p>
            <a:pPr lvl="1"/>
            <a:r>
              <a:rPr lang="en-GB" sz="2200" b="1" dirty="0"/>
              <a:t>Mem:</a:t>
            </a:r>
            <a:r>
              <a:rPr lang="en-GB" sz="2200" dirty="0"/>
              <a:t> Total dynamic memory (in GB)</a:t>
            </a:r>
          </a:p>
          <a:p>
            <a:pPr lvl="1"/>
            <a:r>
              <a:rPr lang="en-GB" sz="2200" b="1" dirty="0"/>
              <a:t>Mem. Usage: </a:t>
            </a:r>
            <a:r>
              <a:rPr lang="en-GB" sz="2200" dirty="0"/>
              <a:t>Percentage of memory used</a:t>
            </a:r>
          </a:p>
          <a:p>
            <a:pPr lvl="1"/>
            <a:r>
              <a:rPr lang="en-GB" sz="2200" b="1" dirty="0"/>
              <a:t>NCPUs: </a:t>
            </a:r>
            <a:r>
              <a:rPr lang="en-GB" sz="2200" dirty="0"/>
              <a:t>number of CPUs in the current node</a:t>
            </a:r>
          </a:p>
          <a:p>
            <a:pPr lvl="1"/>
            <a:r>
              <a:rPr lang="en-GB" sz="2200" b="1" dirty="0" err="1"/>
              <a:t>CPUBusy</a:t>
            </a:r>
            <a:r>
              <a:rPr lang="en-GB" sz="2200" b="1" dirty="0"/>
              <a:t>: </a:t>
            </a:r>
            <a:r>
              <a:rPr lang="en-GB" sz="2200" dirty="0" err="1"/>
              <a:t>percentaje</a:t>
            </a:r>
            <a:r>
              <a:rPr lang="en-GB" sz="2200" dirty="0"/>
              <a:t> of CPU busy in the sampling interval</a:t>
            </a:r>
          </a:p>
          <a:p>
            <a:pPr lvl="1"/>
            <a:r>
              <a:rPr lang="en-GB" sz="2200" b="1" dirty="0"/>
              <a:t>Energy: </a:t>
            </a:r>
            <a:r>
              <a:rPr lang="en-GB" sz="2200" dirty="0"/>
              <a:t>Jules consumed in the sampling interval</a:t>
            </a:r>
          </a:p>
          <a:p>
            <a:pPr lvl="1"/>
            <a:r>
              <a:rPr lang="en-GB" sz="2200" b="1" dirty="0"/>
              <a:t>w: </a:t>
            </a:r>
            <a:r>
              <a:rPr lang="en-GB" sz="2200" dirty="0" err="1"/>
              <a:t>percentaje</a:t>
            </a:r>
            <a:r>
              <a:rPr lang="en-GB" sz="2200" dirty="0"/>
              <a:t> of writes related to IO traffic in the sampling interval</a:t>
            </a:r>
          </a:p>
          <a:p>
            <a:pPr lvl="1"/>
            <a:r>
              <a:rPr lang="en-GB" sz="2200" b="1" dirty="0" err="1"/>
              <a:t>tIO</a:t>
            </a:r>
            <a:r>
              <a:rPr lang="en-GB" sz="2200" b="1" dirty="0"/>
              <a:t>: </a:t>
            </a:r>
            <a:r>
              <a:rPr lang="en-GB" sz="2200" dirty="0" err="1"/>
              <a:t>percentaje</a:t>
            </a:r>
            <a:r>
              <a:rPr lang="en-GB" sz="2200" dirty="0"/>
              <a:t> of IO time in the sampling interval</a:t>
            </a:r>
          </a:p>
          <a:p>
            <a:pPr lvl="1"/>
            <a:r>
              <a:rPr lang="en-GB" sz="2200" b="1" dirty="0"/>
              <a:t>Speed: </a:t>
            </a:r>
            <a:r>
              <a:rPr lang="en-GB" sz="2200" dirty="0"/>
              <a:t>Speed of the network interface (Gbps)</a:t>
            </a:r>
          </a:p>
          <a:p>
            <a:pPr lvl="1"/>
            <a:r>
              <a:rPr lang="en-GB" sz="2200" b="1" dirty="0" err="1"/>
              <a:t>NetUsage</a:t>
            </a:r>
            <a:r>
              <a:rPr lang="en-GB" sz="2200" b="1" dirty="0"/>
              <a:t>: </a:t>
            </a:r>
            <a:r>
              <a:rPr lang="en-GB" sz="2200" dirty="0" err="1"/>
              <a:t>percentaje</a:t>
            </a:r>
            <a:r>
              <a:rPr lang="en-GB" sz="2200" dirty="0"/>
              <a:t> of network interface used in the sampling interval</a:t>
            </a:r>
          </a:p>
          <a:p>
            <a:pPr lvl="1"/>
            <a:r>
              <a:rPr lang="en-GB" sz="2200" b="1" dirty="0" err="1"/>
              <a:t>CurrentTemp</a:t>
            </a:r>
            <a:r>
              <a:rPr lang="en-GB" sz="2200" b="1" dirty="0"/>
              <a:t>: </a:t>
            </a:r>
            <a:r>
              <a:rPr lang="en-GB" sz="2200" dirty="0"/>
              <a:t>Current temperature of each </a:t>
            </a:r>
            <a:r>
              <a:rPr lang="en-GB" sz="2200" dirty="0" err="1"/>
              <a:t>cpu</a:t>
            </a:r>
            <a:r>
              <a:rPr lang="en-GB" sz="2200" dirty="0"/>
              <a:t> on ºC</a:t>
            </a:r>
          </a:p>
          <a:p>
            <a:pPr lvl="1"/>
            <a:r>
              <a:rPr lang="en-GB" sz="2200" b="1" dirty="0"/>
              <a:t>Temp%: </a:t>
            </a:r>
            <a:r>
              <a:rPr lang="en-GB" sz="2200" dirty="0"/>
              <a:t>Percentage of temperature reached based on the max. temperature.</a:t>
            </a:r>
          </a:p>
          <a:p>
            <a:pPr lvl="1"/>
            <a:r>
              <a:rPr lang="en-GB" sz="2200" b="1" dirty="0" err="1"/>
              <a:t>vCoreUsage</a:t>
            </a:r>
            <a:r>
              <a:rPr lang="en-GB" sz="2200" b="1" dirty="0"/>
              <a:t>: </a:t>
            </a:r>
            <a:r>
              <a:rPr lang="en-GB" sz="2200" dirty="0"/>
              <a:t>Percentage of </a:t>
            </a:r>
            <a:r>
              <a:rPr lang="en-GB" sz="2200" dirty="0" err="1"/>
              <a:t>cpu</a:t>
            </a:r>
            <a:r>
              <a:rPr lang="en-GB" sz="2200" dirty="0"/>
              <a:t> busy in the sampling interval of each virtual core </a:t>
            </a:r>
          </a:p>
          <a:p>
            <a:pPr lvl="1"/>
            <a:r>
              <a:rPr lang="en-GB" sz="2200" dirty="0"/>
              <a:t>For Nvidia GPUs whit CUDA installed: </a:t>
            </a:r>
          </a:p>
          <a:p>
            <a:pPr lvl="2"/>
            <a:r>
              <a:rPr lang="en-GB" sz="2200" dirty="0"/>
              <a:t>GPU mem. usage</a:t>
            </a:r>
          </a:p>
          <a:p>
            <a:pPr lvl="2"/>
            <a:r>
              <a:rPr lang="en-GB" sz="2200" dirty="0"/>
              <a:t>Computation usage</a:t>
            </a:r>
          </a:p>
          <a:p>
            <a:pPr lvl="2"/>
            <a:r>
              <a:rPr lang="en-GB" sz="2200" dirty="0"/>
              <a:t>Temperature</a:t>
            </a:r>
          </a:p>
          <a:p>
            <a:pPr lvl="2"/>
            <a:r>
              <a:rPr lang="en-GB" sz="2200" dirty="0"/>
              <a:t>Energy consumed in sampling interval.</a:t>
            </a:r>
          </a:p>
          <a:p>
            <a:pPr lvl="1"/>
            <a:r>
              <a:rPr lang="en-GB" sz="2200" dirty="0"/>
              <a:t>Possibility to show percentage of hits/misses in cache</a:t>
            </a:r>
          </a:p>
          <a:p>
            <a:pPr marL="39688" indent="0">
              <a:buNone/>
            </a:pPr>
            <a:endParaRPr lang="en-GB" sz="2400" dirty="0"/>
          </a:p>
          <a:p>
            <a:endParaRPr lang="en-GB" sz="2400" noProof="0" dirty="0"/>
          </a:p>
        </p:txBody>
      </p:sp>
      <p:sp>
        <p:nvSpPr>
          <p:cNvPr id="9" name="Marcador de número de diapositiva 3">
            <a:extLst>
              <a:ext uri="{FF2B5EF4-FFF2-40B4-BE49-F238E27FC236}">
                <a16:creationId xmlns:a16="http://schemas.microsoft.com/office/drawing/2014/main" id="{63CC364F-0D53-41EE-8547-E917CA809281}"/>
              </a:ext>
            </a:extLst>
          </p:cNvPr>
          <p:cNvSpPr txBox="1">
            <a:spLocks/>
          </p:cNvSpPr>
          <p:nvPr/>
        </p:nvSpPr>
        <p:spPr>
          <a:xfrm>
            <a:off x="7749034" y="6540004"/>
            <a:ext cx="2133600" cy="365125"/>
          </a:xfrm>
        </p:spPr>
        <p:txBody>
          <a:bodyPr/>
          <a:lstStyle>
            <a:defPPr>
              <a:defRPr lang="en-US"/>
            </a:defPPr>
            <a:lvl1pPr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5pPr>
            <a:lvl6pPr marL="22860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6pPr>
            <a:lvl7pPr marL="27432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7pPr>
            <a:lvl8pPr marL="32004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8pPr>
            <a:lvl9pPr marL="36576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132FADFE-3B8F-471C-ABF0-DBC7717ECBBC}" type="slidenum">
              <a:rPr kumimoji="0" lang="es-ES" sz="2000" b="0" i="0" u="none" strike="noStrike" kern="1200" cap="none" spc="0" normalizeH="0" baseline="0" noProof="0" smtClean="0">
                <a:ln>
                  <a:noFill/>
                </a:ln>
                <a:solidFill>
                  <a:srgbClr val="000000"/>
                </a:solidFill>
                <a:effectLst/>
                <a:uLnTx/>
                <a:uFillTx/>
                <a:latin typeface="Arial" charset="0"/>
                <a:ea typeface="ヒラギノ角ゴ ProN W3" charset="0"/>
                <a:sym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37</a:t>
            </a:fld>
            <a:endParaRPr kumimoji="0" lang="es-ES" sz="2000" b="0" i="0" u="none" strike="noStrike" kern="1200" cap="none" spc="0" normalizeH="0" baseline="0" noProof="0" dirty="0">
              <a:ln>
                <a:noFill/>
              </a:ln>
              <a:solidFill>
                <a:srgbClr val="000000"/>
              </a:solidFill>
              <a:effectLst/>
              <a:uLnTx/>
              <a:uFillTx/>
              <a:latin typeface="Arial" charset="0"/>
              <a:ea typeface="ヒラギノ角ゴ ProN W3" charset="0"/>
              <a:sym typeface="Arial" charset="0"/>
            </a:endParaRPr>
          </a:p>
        </p:txBody>
      </p:sp>
      <p:sp>
        <p:nvSpPr>
          <p:cNvPr id="11" name="Rectángulo 10">
            <a:extLst>
              <a:ext uri="{FF2B5EF4-FFF2-40B4-BE49-F238E27FC236}">
                <a16:creationId xmlns:a16="http://schemas.microsoft.com/office/drawing/2014/main" id="{2FB60220-3703-4A94-BAC4-9663AC7AD819}"/>
              </a:ext>
            </a:extLst>
          </p:cNvPr>
          <p:cNvSpPr/>
          <p:nvPr/>
        </p:nvSpPr>
        <p:spPr>
          <a:xfrm>
            <a:off x="107504" y="6597352"/>
            <a:ext cx="5194126" cy="307777"/>
          </a:xfrm>
          <a:prstGeom prst="rect">
            <a:avLst/>
          </a:prstGeom>
        </p:spPr>
        <p:txBody>
          <a:bodyPr wrap="square">
            <a:spAutoFit/>
          </a:bodyPr>
          <a:lstStyle/>
          <a:p>
            <a:r>
              <a:rPr lang="en-GB" sz="1400" i="1" dirty="0">
                <a:solidFill>
                  <a:schemeClr val="accent5">
                    <a:lumMod val="20000"/>
                    <a:lumOff val="80000"/>
                  </a:schemeClr>
                </a:solidFill>
                <a:latin typeface="Source Sans Pro"/>
              </a:rPr>
              <a:t>14</a:t>
            </a:r>
            <a:r>
              <a:rPr lang="en-GB" sz="1400" i="1" baseline="30000" dirty="0">
                <a:solidFill>
                  <a:schemeClr val="accent5">
                    <a:lumMod val="20000"/>
                    <a:lumOff val="80000"/>
                  </a:schemeClr>
                </a:solidFill>
                <a:latin typeface="Source Sans Pro"/>
              </a:rPr>
              <a:t>th</a:t>
            </a:r>
            <a:r>
              <a:rPr lang="en-GB" sz="1400" i="1" dirty="0">
                <a:solidFill>
                  <a:schemeClr val="accent5">
                    <a:lumMod val="20000"/>
                    <a:lumOff val="80000"/>
                  </a:schemeClr>
                </a:solidFill>
                <a:latin typeface="Source Sans Pro"/>
              </a:rPr>
              <a:t> Scheduling for Large Scale Workshop</a:t>
            </a:r>
          </a:p>
        </p:txBody>
      </p:sp>
      <p:grpSp>
        <p:nvGrpSpPr>
          <p:cNvPr id="10" name="Grupo 9">
            <a:extLst>
              <a:ext uri="{FF2B5EF4-FFF2-40B4-BE49-F238E27FC236}">
                <a16:creationId xmlns:a16="http://schemas.microsoft.com/office/drawing/2014/main" id="{56EFF741-6979-46CF-8BAE-1ECF43FD0512}"/>
              </a:ext>
            </a:extLst>
          </p:cNvPr>
          <p:cNvGrpSpPr/>
          <p:nvPr/>
        </p:nvGrpSpPr>
        <p:grpSpPr>
          <a:xfrm>
            <a:off x="0" y="7975"/>
            <a:ext cx="9134475" cy="790575"/>
            <a:chOff x="4762" y="3033712"/>
            <a:chExt cx="9134475" cy="790575"/>
          </a:xfrm>
        </p:grpSpPr>
        <p:pic>
          <p:nvPicPr>
            <p:cNvPr id="12" name="Imagen 11">
              <a:extLst>
                <a:ext uri="{FF2B5EF4-FFF2-40B4-BE49-F238E27FC236}">
                  <a16:creationId xmlns:a16="http://schemas.microsoft.com/office/drawing/2014/main" id="{2D36FE49-5C65-4DFB-AEE7-AAF834301D5E}"/>
                </a:ext>
              </a:extLst>
            </p:cNvPr>
            <p:cNvPicPr>
              <a:picLocks noChangeAspect="1"/>
            </p:cNvPicPr>
            <p:nvPr/>
          </p:nvPicPr>
          <p:blipFill>
            <a:blip r:embed="rId6"/>
            <a:stretch>
              <a:fillRect/>
            </a:stretch>
          </p:blipFill>
          <p:spPr>
            <a:xfrm>
              <a:off x="4762" y="3033712"/>
              <a:ext cx="9134475" cy="790575"/>
            </a:xfrm>
            <a:prstGeom prst="rect">
              <a:avLst/>
            </a:prstGeom>
          </p:spPr>
        </p:pic>
        <p:pic>
          <p:nvPicPr>
            <p:cNvPr id="13" name="Picture 10" descr="image.png">
              <a:extLst>
                <a:ext uri="{FF2B5EF4-FFF2-40B4-BE49-F238E27FC236}">
                  <a16:creationId xmlns:a16="http://schemas.microsoft.com/office/drawing/2014/main" id="{C9853E9B-9272-4BF5-B145-82F3D5AF493B}"/>
                </a:ext>
              </a:extLst>
            </p:cNvPr>
            <p:cNvPicPr>
              <a:picLocks noChangeAspect="1"/>
            </p:cNvPicPr>
            <p:nvPr/>
          </p:nvPicPr>
          <p:blipFill>
            <a:blip r:embed="rId5" cstate="print"/>
            <a:srcRect/>
            <a:stretch>
              <a:fillRect/>
            </a:stretch>
          </p:blipFill>
          <p:spPr bwMode="auto">
            <a:xfrm>
              <a:off x="7400479" y="3111285"/>
              <a:ext cx="1415355" cy="561454"/>
            </a:xfrm>
            <a:prstGeom prst="rect">
              <a:avLst/>
            </a:prstGeom>
            <a:noFill/>
            <a:ln w="12700" cap="flat" cmpd="sng">
              <a:noFill/>
              <a:prstDash val="solid"/>
              <a:miter lim="0"/>
              <a:headEnd type="none" w="med" len="med"/>
              <a:tailEnd type="none" w="med" len="med"/>
            </a:ln>
            <a:effectLst/>
          </p:spPr>
        </p:pic>
      </p:grpSp>
      <p:sp>
        <p:nvSpPr>
          <p:cNvPr id="2" name="Título 1"/>
          <p:cNvSpPr>
            <a:spLocks noGrp="1"/>
          </p:cNvSpPr>
          <p:nvPr>
            <p:ph type="title"/>
          </p:nvPr>
        </p:nvSpPr>
        <p:spPr>
          <a:xfrm>
            <a:off x="3419872" y="-162272"/>
            <a:ext cx="5472608" cy="806326"/>
          </a:xfrm>
        </p:spPr>
        <p:txBody>
          <a:bodyPr>
            <a:normAutofit/>
          </a:bodyPr>
          <a:lstStyle/>
          <a:p>
            <a:r>
              <a:rPr lang="en-GB" sz="3200" noProof="0" dirty="0">
                <a:solidFill>
                  <a:srgbClr val="FFC000"/>
                </a:solidFill>
              </a:rPr>
              <a:t>Data displayed</a:t>
            </a:r>
          </a:p>
        </p:txBody>
      </p:sp>
    </p:spTree>
    <p:extLst>
      <p:ext uri="{BB962C8B-B14F-4D97-AF65-F5344CB8AC3E}">
        <p14:creationId xmlns:p14="http://schemas.microsoft.com/office/powerpoint/2010/main" val="2711769871"/>
      </p:ext>
    </p:extLst>
  </p:cSld>
  <p:clrMapOvr>
    <a:masterClrMapping/>
  </p:clrMapOvr>
  <p:transition advClick="0" advTm="15000">
    <p:fade/>
  </p:transition>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5" name="Group 7"/>
          <p:cNvGrpSpPr>
            <a:grpSpLocks/>
          </p:cNvGrpSpPr>
          <p:nvPr/>
        </p:nvGrpSpPr>
        <p:grpSpPr bwMode="auto">
          <a:xfrm>
            <a:off x="0" y="-2232"/>
            <a:ext cx="9160744" cy="780232"/>
            <a:chOff x="-1" y="-1"/>
            <a:chExt cx="13028637" cy="1110749"/>
          </a:xfrm>
        </p:grpSpPr>
        <p:pic>
          <p:nvPicPr>
            <p:cNvPr id="6" name="Picture 8" descr="image.jpg"/>
            <p:cNvPicPr>
              <a:picLocks noChangeAspect="1"/>
            </p:cNvPicPr>
            <p:nvPr/>
          </p:nvPicPr>
          <p:blipFill>
            <a:blip r:embed="rId3" cstate="print"/>
            <a:srcRect/>
            <a:stretch>
              <a:fillRect/>
            </a:stretch>
          </p:blipFill>
          <p:spPr bwMode="auto">
            <a:xfrm>
              <a:off x="5494940" y="0"/>
              <a:ext cx="7533696" cy="1110748"/>
            </a:xfrm>
            <a:prstGeom prst="rect">
              <a:avLst/>
            </a:prstGeom>
            <a:noFill/>
            <a:ln w="12700" cap="flat" cmpd="sng">
              <a:noFill/>
              <a:prstDash val="solid"/>
              <a:miter lim="0"/>
              <a:headEnd type="none" w="med" len="med"/>
              <a:tailEnd type="none" w="med" len="med"/>
            </a:ln>
            <a:effectLst/>
          </p:spPr>
        </p:pic>
        <p:pic>
          <p:nvPicPr>
            <p:cNvPr id="7" name="Picture 9" descr="image.jpg"/>
            <p:cNvPicPr>
              <a:picLocks noChangeAspect="1"/>
            </p:cNvPicPr>
            <p:nvPr/>
          </p:nvPicPr>
          <p:blipFill>
            <a:blip r:embed="rId4" cstate="print"/>
            <a:srcRect/>
            <a:stretch>
              <a:fillRect/>
            </a:stretch>
          </p:blipFill>
          <p:spPr bwMode="auto">
            <a:xfrm>
              <a:off x="0" y="0"/>
              <a:ext cx="5630011" cy="1109159"/>
            </a:xfrm>
            <a:prstGeom prst="rect">
              <a:avLst/>
            </a:prstGeom>
            <a:noFill/>
            <a:ln w="12700" cap="flat" cmpd="sng">
              <a:noFill/>
              <a:prstDash val="solid"/>
              <a:miter lim="0"/>
              <a:headEnd type="none" w="med" len="med"/>
              <a:tailEnd type="none" w="med" len="med"/>
            </a:ln>
            <a:effectLst/>
          </p:spPr>
        </p:pic>
      </p:grpSp>
      <p:pic>
        <p:nvPicPr>
          <p:cNvPr id="8" name="Picture 10" descr="image.png"/>
          <p:cNvPicPr>
            <a:picLocks noChangeAspect="1"/>
          </p:cNvPicPr>
          <p:nvPr/>
        </p:nvPicPr>
        <p:blipFill>
          <a:blip r:embed="rId5" cstate="print"/>
          <a:srcRect/>
          <a:stretch>
            <a:fillRect/>
          </a:stretch>
        </p:blipFill>
        <p:spPr bwMode="auto">
          <a:xfrm>
            <a:off x="7400479" y="82600"/>
            <a:ext cx="1415355" cy="561454"/>
          </a:xfrm>
          <a:prstGeom prst="rect">
            <a:avLst/>
          </a:prstGeom>
          <a:noFill/>
          <a:ln w="12700" cap="flat" cmpd="sng">
            <a:noFill/>
            <a:prstDash val="solid"/>
            <a:miter lim="0"/>
            <a:headEnd type="none" w="med" len="med"/>
            <a:tailEnd type="none" w="med" len="med"/>
          </a:ln>
          <a:effectLst/>
        </p:spPr>
      </p:pic>
      <p:sp>
        <p:nvSpPr>
          <p:cNvPr id="71" name="Marcador de contenido 2"/>
          <p:cNvSpPr>
            <a:spLocks noGrp="1"/>
          </p:cNvSpPr>
          <p:nvPr>
            <p:ph idx="1"/>
          </p:nvPr>
        </p:nvSpPr>
        <p:spPr>
          <a:xfrm>
            <a:off x="129760" y="980728"/>
            <a:ext cx="9030984" cy="4896090"/>
          </a:xfrm>
        </p:spPr>
        <p:txBody>
          <a:bodyPr>
            <a:normAutofit/>
          </a:bodyPr>
          <a:lstStyle/>
          <a:p>
            <a:r>
              <a:rPr lang="en-GB" sz="2400" dirty="0"/>
              <a:t>Feature comparison</a:t>
            </a:r>
          </a:p>
          <a:p>
            <a:endParaRPr lang="en-GB" sz="2400" noProof="0" dirty="0"/>
          </a:p>
        </p:txBody>
      </p:sp>
      <p:sp>
        <p:nvSpPr>
          <p:cNvPr id="9" name="Marcador de número de diapositiva 3">
            <a:extLst>
              <a:ext uri="{FF2B5EF4-FFF2-40B4-BE49-F238E27FC236}">
                <a16:creationId xmlns:a16="http://schemas.microsoft.com/office/drawing/2014/main" id="{63CC364F-0D53-41EE-8547-E917CA809281}"/>
              </a:ext>
            </a:extLst>
          </p:cNvPr>
          <p:cNvSpPr txBox="1">
            <a:spLocks/>
          </p:cNvSpPr>
          <p:nvPr/>
        </p:nvSpPr>
        <p:spPr>
          <a:xfrm>
            <a:off x="7749034" y="6540004"/>
            <a:ext cx="2133600" cy="365125"/>
          </a:xfrm>
        </p:spPr>
        <p:txBody>
          <a:bodyPr/>
          <a:lstStyle>
            <a:defPPr>
              <a:defRPr lang="en-US"/>
            </a:defPPr>
            <a:lvl1pPr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5pPr>
            <a:lvl6pPr marL="22860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6pPr>
            <a:lvl7pPr marL="27432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7pPr>
            <a:lvl8pPr marL="32004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8pPr>
            <a:lvl9pPr marL="36576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9pPr>
          </a:lstStyle>
          <a:p>
            <a:fld id="{132FADFE-3B8F-471C-ABF0-DBC7717ECBBC}" type="slidenum">
              <a:rPr lang="es-ES" sz="2000" smtClean="0"/>
              <a:pPr/>
              <a:t>38</a:t>
            </a:fld>
            <a:endParaRPr lang="es-ES" sz="2000" dirty="0"/>
          </a:p>
        </p:txBody>
      </p:sp>
      <p:sp>
        <p:nvSpPr>
          <p:cNvPr id="11" name="Rectángulo 10">
            <a:extLst>
              <a:ext uri="{FF2B5EF4-FFF2-40B4-BE49-F238E27FC236}">
                <a16:creationId xmlns:a16="http://schemas.microsoft.com/office/drawing/2014/main" id="{2FB60220-3703-4A94-BAC4-9663AC7AD819}"/>
              </a:ext>
            </a:extLst>
          </p:cNvPr>
          <p:cNvSpPr/>
          <p:nvPr/>
        </p:nvSpPr>
        <p:spPr>
          <a:xfrm>
            <a:off x="107504" y="6597352"/>
            <a:ext cx="5194126" cy="307777"/>
          </a:xfrm>
          <a:prstGeom prst="rect">
            <a:avLst/>
          </a:prstGeom>
        </p:spPr>
        <p:txBody>
          <a:bodyPr wrap="square">
            <a:spAutoFit/>
          </a:bodyPr>
          <a:lstStyle/>
          <a:p>
            <a:r>
              <a:rPr lang="en-GB" sz="1400" i="1" dirty="0">
                <a:solidFill>
                  <a:schemeClr val="accent6">
                    <a:lumMod val="60000"/>
                    <a:lumOff val="40000"/>
                  </a:schemeClr>
                </a:solidFill>
                <a:latin typeface="Source Sans Pro"/>
              </a:rPr>
              <a:t>14</a:t>
            </a:r>
            <a:r>
              <a:rPr lang="en-GB" sz="1400" i="1" baseline="30000" dirty="0">
                <a:solidFill>
                  <a:schemeClr val="accent6">
                    <a:lumMod val="60000"/>
                    <a:lumOff val="40000"/>
                  </a:schemeClr>
                </a:solidFill>
                <a:latin typeface="Source Sans Pro"/>
              </a:rPr>
              <a:t>th</a:t>
            </a:r>
            <a:r>
              <a:rPr lang="en-GB" sz="1400" i="1" dirty="0">
                <a:solidFill>
                  <a:schemeClr val="accent6">
                    <a:lumMod val="60000"/>
                    <a:lumOff val="40000"/>
                  </a:schemeClr>
                </a:solidFill>
                <a:latin typeface="Source Sans Pro"/>
              </a:rPr>
              <a:t> Scheduling for Large Scale Workshop</a:t>
            </a:r>
          </a:p>
        </p:txBody>
      </p:sp>
      <p:grpSp>
        <p:nvGrpSpPr>
          <p:cNvPr id="12" name="Grupo 11">
            <a:extLst>
              <a:ext uri="{FF2B5EF4-FFF2-40B4-BE49-F238E27FC236}">
                <a16:creationId xmlns:a16="http://schemas.microsoft.com/office/drawing/2014/main" id="{7D7F8A72-2F51-477E-9BFA-867B12280810}"/>
              </a:ext>
            </a:extLst>
          </p:cNvPr>
          <p:cNvGrpSpPr/>
          <p:nvPr/>
        </p:nvGrpSpPr>
        <p:grpSpPr>
          <a:xfrm>
            <a:off x="0" y="7975"/>
            <a:ext cx="9134475" cy="790575"/>
            <a:chOff x="4762" y="3033712"/>
            <a:chExt cx="9134475" cy="790575"/>
          </a:xfrm>
        </p:grpSpPr>
        <p:pic>
          <p:nvPicPr>
            <p:cNvPr id="13" name="Imagen 12">
              <a:extLst>
                <a:ext uri="{FF2B5EF4-FFF2-40B4-BE49-F238E27FC236}">
                  <a16:creationId xmlns:a16="http://schemas.microsoft.com/office/drawing/2014/main" id="{107688E4-7E82-43DB-A9E6-F8523DFC87C3}"/>
                </a:ext>
              </a:extLst>
            </p:cNvPr>
            <p:cNvPicPr>
              <a:picLocks noChangeAspect="1"/>
            </p:cNvPicPr>
            <p:nvPr/>
          </p:nvPicPr>
          <p:blipFill>
            <a:blip r:embed="rId6"/>
            <a:stretch>
              <a:fillRect/>
            </a:stretch>
          </p:blipFill>
          <p:spPr>
            <a:xfrm>
              <a:off x="4762" y="3033712"/>
              <a:ext cx="9134475" cy="790575"/>
            </a:xfrm>
            <a:prstGeom prst="rect">
              <a:avLst/>
            </a:prstGeom>
          </p:spPr>
        </p:pic>
        <p:pic>
          <p:nvPicPr>
            <p:cNvPr id="14" name="Picture 10" descr="image.png">
              <a:extLst>
                <a:ext uri="{FF2B5EF4-FFF2-40B4-BE49-F238E27FC236}">
                  <a16:creationId xmlns:a16="http://schemas.microsoft.com/office/drawing/2014/main" id="{B4564389-429E-4620-A6CA-37F613F8BA42}"/>
                </a:ext>
              </a:extLst>
            </p:cNvPr>
            <p:cNvPicPr>
              <a:picLocks noChangeAspect="1"/>
            </p:cNvPicPr>
            <p:nvPr/>
          </p:nvPicPr>
          <p:blipFill>
            <a:blip r:embed="rId5" cstate="print"/>
            <a:srcRect/>
            <a:stretch>
              <a:fillRect/>
            </a:stretch>
          </p:blipFill>
          <p:spPr bwMode="auto">
            <a:xfrm>
              <a:off x="7400479" y="3111285"/>
              <a:ext cx="1415355" cy="561454"/>
            </a:xfrm>
            <a:prstGeom prst="rect">
              <a:avLst/>
            </a:prstGeom>
            <a:noFill/>
            <a:ln w="12700" cap="flat" cmpd="sng">
              <a:noFill/>
              <a:prstDash val="solid"/>
              <a:miter lim="0"/>
              <a:headEnd type="none" w="med" len="med"/>
              <a:tailEnd type="none" w="med" len="med"/>
            </a:ln>
            <a:effectLst/>
          </p:spPr>
        </p:pic>
      </p:grpSp>
      <p:sp>
        <p:nvSpPr>
          <p:cNvPr id="2" name="Título 1"/>
          <p:cNvSpPr>
            <a:spLocks noGrp="1"/>
          </p:cNvSpPr>
          <p:nvPr>
            <p:ph type="title"/>
          </p:nvPr>
        </p:nvSpPr>
        <p:spPr>
          <a:xfrm>
            <a:off x="3419872" y="-162272"/>
            <a:ext cx="5472608" cy="806326"/>
          </a:xfrm>
        </p:spPr>
        <p:txBody>
          <a:bodyPr>
            <a:normAutofit/>
          </a:bodyPr>
          <a:lstStyle/>
          <a:p>
            <a:r>
              <a:rPr lang="en-GB" sz="3200" noProof="0" dirty="0">
                <a:solidFill>
                  <a:srgbClr val="FFC000"/>
                </a:solidFill>
              </a:rPr>
              <a:t>Conclusions</a:t>
            </a:r>
          </a:p>
        </p:txBody>
      </p:sp>
      <p:graphicFrame>
        <p:nvGraphicFramePr>
          <p:cNvPr id="15" name="Tabla 14">
            <a:extLst>
              <a:ext uri="{FF2B5EF4-FFF2-40B4-BE49-F238E27FC236}">
                <a16:creationId xmlns:a16="http://schemas.microsoft.com/office/drawing/2014/main" id="{F6E40D6F-6541-4F36-8E99-3FBC51253DBF}"/>
              </a:ext>
            </a:extLst>
          </p:cNvPr>
          <p:cNvGraphicFramePr>
            <a:graphicFrameLocks noGrp="1"/>
          </p:cNvGraphicFramePr>
          <p:nvPr>
            <p:extLst>
              <p:ext uri="{D42A27DB-BD31-4B8C-83A1-F6EECF244321}">
                <p14:modId xmlns:p14="http://schemas.microsoft.com/office/powerpoint/2010/main" val="4189290699"/>
              </p:ext>
            </p:extLst>
          </p:nvPr>
        </p:nvGraphicFramePr>
        <p:xfrm>
          <a:off x="395536" y="2204864"/>
          <a:ext cx="8270381" cy="2428240"/>
        </p:xfrm>
        <a:graphic>
          <a:graphicData uri="http://schemas.openxmlformats.org/drawingml/2006/table">
            <a:tbl>
              <a:tblPr firstRow="1" bandRow="1">
                <a:tableStyleId>{5C22544A-7EE6-4342-B048-85BDC9FD1C3A}</a:tableStyleId>
              </a:tblPr>
              <a:tblGrid>
                <a:gridCol w="1115615">
                  <a:extLst>
                    <a:ext uri="{9D8B030D-6E8A-4147-A177-3AD203B41FA5}">
                      <a16:colId xmlns:a16="http://schemas.microsoft.com/office/drawing/2014/main" val="1748444066"/>
                    </a:ext>
                  </a:extLst>
                </a:gridCol>
                <a:gridCol w="914268">
                  <a:extLst>
                    <a:ext uri="{9D8B030D-6E8A-4147-A177-3AD203B41FA5}">
                      <a16:colId xmlns:a16="http://schemas.microsoft.com/office/drawing/2014/main" val="2305227543"/>
                    </a:ext>
                  </a:extLst>
                </a:gridCol>
                <a:gridCol w="911906">
                  <a:extLst>
                    <a:ext uri="{9D8B030D-6E8A-4147-A177-3AD203B41FA5}">
                      <a16:colId xmlns:a16="http://schemas.microsoft.com/office/drawing/2014/main" val="1544993503"/>
                    </a:ext>
                  </a:extLst>
                </a:gridCol>
                <a:gridCol w="838122">
                  <a:extLst>
                    <a:ext uri="{9D8B030D-6E8A-4147-A177-3AD203B41FA5}">
                      <a16:colId xmlns:a16="http://schemas.microsoft.com/office/drawing/2014/main" val="66280479"/>
                    </a:ext>
                  </a:extLst>
                </a:gridCol>
                <a:gridCol w="1080120">
                  <a:extLst>
                    <a:ext uri="{9D8B030D-6E8A-4147-A177-3AD203B41FA5}">
                      <a16:colId xmlns:a16="http://schemas.microsoft.com/office/drawing/2014/main" val="194185908"/>
                    </a:ext>
                  </a:extLst>
                </a:gridCol>
                <a:gridCol w="1080120">
                  <a:extLst>
                    <a:ext uri="{9D8B030D-6E8A-4147-A177-3AD203B41FA5}">
                      <a16:colId xmlns:a16="http://schemas.microsoft.com/office/drawing/2014/main" val="2988522725"/>
                    </a:ext>
                  </a:extLst>
                </a:gridCol>
                <a:gridCol w="1080120">
                  <a:extLst>
                    <a:ext uri="{9D8B030D-6E8A-4147-A177-3AD203B41FA5}">
                      <a16:colId xmlns:a16="http://schemas.microsoft.com/office/drawing/2014/main" val="311793560"/>
                    </a:ext>
                  </a:extLst>
                </a:gridCol>
                <a:gridCol w="1250110">
                  <a:extLst>
                    <a:ext uri="{9D8B030D-6E8A-4147-A177-3AD203B41FA5}">
                      <a16:colId xmlns:a16="http://schemas.microsoft.com/office/drawing/2014/main" val="2751127106"/>
                    </a:ext>
                  </a:extLst>
                </a:gridCol>
              </a:tblGrid>
              <a:tr h="370840">
                <a:tc>
                  <a:txBody>
                    <a:bodyPr/>
                    <a:lstStyle/>
                    <a:p>
                      <a:endParaRPr lang="es-ES" sz="1400" dirty="0"/>
                    </a:p>
                  </a:txBody>
                  <a:tcPr/>
                </a:tc>
                <a:tc>
                  <a:txBody>
                    <a:bodyPr/>
                    <a:lstStyle/>
                    <a:p>
                      <a:r>
                        <a:rPr lang="es-ES" sz="1400" dirty="0" err="1"/>
                        <a:t>In-node</a:t>
                      </a:r>
                      <a:r>
                        <a:rPr lang="es-ES" sz="1400" dirty="0"/>
                        <a:t> análisis</a:t>
                      </a:r>
                    </a:p>
                  </a:txBody>
                  <a:tcPr/>
                </a:tc>
                <a:tc>
                  <a:txBody>
                    <a:bodyPr/>
                    <a:lstStyle/>
                    <a:p>
                      <a:r>
                        <a:rPr lang="es-ES" sz="1400" dirty="0" err="1"/>
                        <a:t>Autorun</a:t>
                      </a:r>
                      <a:r>
                        <a:rPr lang="es-ES" sz="1400" dirty="0"/>
                        <a:t> &amp; </a:t>
                      </a:r>
                      <a:r>
                        <a:rPr lang="es-ES" sz="1400" dirty="0" err="1"/>
                        <a:t>Self</a:t>
                      </a:r>
                      <a:r>
                        <a:rPr lang="es-ES" sz="1400" dirty="0"/>
                        <a:t>-control</a:t>
                      </a:r>
                    </a:p>
                  </a:txBody>
                  <a:tcPr/>
                </a:tc>
                <a:tc>
                  <a:txBody>
                    <a:bodyPr/>
                    <a:lstStyle/>
                    <a:p>
                      <a:r>
                        <a:rPr lang="es-ES" sz="1400" dirty="0" err="1"/>
                        <a:t>In-memory</a:t>
                      </a:r>
                      <a:r>
                        <a:rPr lang="es-ES" sz="1400" dirty="0"/>
                        <a:t> DB</a:t>
                      </a:r>
                    </a:p>
                  </a:txBody>
                  <a:tcPr/>
                </a:tc>
                <a:tc>
                  <a:txBody>
                    <a:bodyPr/>
                    <a:lstStyle/>
                    <a:p>
                      <a:r>
                        <a:rPr lang="es-ES" sz="1400" dirty="0" err="1"/>
                        <a:t>Topology-aware</a:t>
                      </a:r>
                      <a:endParaRPr lang="es-ES" sz="1400" dirty="0"/>
                    </a:p>
                  </a:txBody>
                  <a:tcPr/>
                </a:tc>
                <a:tc>
                  <a:txBody>
                    <a:bodyPr/>
                    <a:lstStyle/>
                    <a:p>
                      <a:r>
                        <a:rPr lang="es-ES" sz="1400" dirty="0" err="1"/>
                        <a:t>Multi-criteria</a:t>
                      </a:r>
                      <a:r>
                        <a:rPr lang="es-ES" sz="1400" dirty="0"/>
                        <a:t> </a:t>
                      </a:r>
                      <a:r>
                        <a:rPr lang="es-ES" sz="1400" dirty="0" err="1"/>
                        <a:t>resource</a:t>
                      </a:r>
                      <a:r>
                        <a:rPr lang="es-ES" sz="1400" dirty="0"/>
                        <a:t> </a:t>
                      </a:r>
                      <a:r>
                        <a:rPr lang="es-ES" sz="1400" dirty="0" err="1"/>
                        <a:t>allocation</a:t>
                      </a:r>
                      <a:endParaRPr lang="es-ES" sz="1400" dirty="0"/>
                    </a:p>
                  </a:txBody>
                  <a:tcPr/>
                </a:tc>
                <a:tc>
                  <a:txBody>
                    <a:bodyPr/>
                    <a:lstStyle/>
                    <a:p>
                      <a:r>
                        <a:rPr lang="es-ES" sz="1300" dirty="0" err="1"/>
                        <a:t>Hotspot</a:t>
                      </a:r>
                      <a:r>
                        <a:rPr lang="es-ES" sz="1300" dirty="0"/>
                        <a:t> </a:t>
                      </a:r>
                      <a:r>
                        <a:rPr lang="es-ES" sz="1300" dirty="0" err="1"/>
                        <a:t>notification</a:t>
                      </a:r>
                      <a:endParaRPr lang="es-ES" sz="13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ES" sz="1400" dirty="0"/>
                        <a:t>Data </a:t>
                      </a:r>
                      <a:r>
                        <a:rPr lang="es-ES" sz="1400" dirty="0" err="1"/>
                        <a:t>visualization</a:t>
                      </a:r>
                      <a:endParaRPr lang="es-ES" sz="1400" dirty="0"/>
                    </a:p>
                    <a:p>
                      <a:endParaRPr lang="es-ES" sz="1400" dirty="0"/>
                    </a:p>
                  </a:txBody>
                  <a:tcPr/>
                </a:tc>
                <a:extLst>
                  <a:ext uri="{0D108BD9-81ED-4DB2-BD59-A6C34878D82A}">
                    <a16:rowId xmlns:a16="http://schemas.microsoft.com/office/drawing/2014/main" val="1096047314"/>
                  </a:ext>
                </a:extLst>
              </a:tr>
              <a:tr h="370840">
                <a:tc>
                  <a:txBody>
                    <a:bodyPr/>
                    <a:lstStyle/>
                    <a:p>
                      <a:r>
                        <a:rPr lang="es-ES" sz="1600" dirty="0" err="1"/>
                        <a:t>DaeMon</a:t>
                      </a:r>
                      <a:endParaRPr lang="es-ES" sz="1600" dirty="0"/>
                    </a:p>
                  </a:txBody>
                  <a:tcPr/>
                </a:tc>
                <a:tc>
                  <a:txBody>
                    <a:bodyPr/>
                    <a:lstStyle/>
                    <a:p>
                      <a:endParaRPr lang="es-ES" sz="1600" dirty="0"/>
                    </a:p>
                  </a:txBody>
                  <a:tcPr/>
                </a:tc>
                <a:tc>
                  <a:txBody>
                    <a:bodyPr/>
                    <a:lstStyle/>
                    <a:p>
                      <a:endParaRPr lang="es-ES" sz="1600" dirty="0"/>
                    </a:p>
                  </a:txBody>
                  <a:tcPr/>
                </a:tc>
                <a:tc>
                  <a:txBody>
                    <a:bodyPr/>
                    <a:lstStyle/>
                    <a:p>
                      <a:endParaRPr lang="es-ES" sz="1600"/>
                    </a:p>
                  </a:txBody>
                  <a:tcPr/>
                </a:tc>
                <a:tc>
                  <a:txBody>
                    <a:bodyPr/>
                    <a:lstStyle/>
                    <a:p>
                      <a:endParaRPr lang="es-ES" sz="1600"/>
                    </a:p>
                  </a:txBody>
                  <a:tcPr/>
                </a:tc>
                <a:tc>
                  <a:txBody>
                    <a:bodyPr/>
                    <a:lstStyle/>
                    <a:p>
                      <a:endParaRPr lang="es-ES" sz="1600"/>
                    </a:p>
                  </a:txBody>
                  <a:tcPr/>
                </a:tc>
                <a:tc>
                  <a:txBody>
                    <a:bodyPr/>
                    <a:lstStyle/>
                    <a:p>
                      <a:endParaRPr lang="es-ES" sz="1600"/>
                    </a:p>
                  </a:txBody>
                  <a:tcPr/>
                </a:tc>
                <a:tc>
                  <a:txBody>
                    <a:bodyPr/>
                    <a:lstStyle/>
                    <a:p>
                      <a:endParaRPr lang="es-ES" sz="1600"/>
                    </a:p>
                  </a:txBody>
                  <a:tcPr/>
                </a:tc>
                <a:extLst>
                  <a:ext uri="{0D108BD9-81ED-4DB2-BD59-A6C34878D82A}">
                    <a16:rowId xmlns:a16="http://schemas.microsoft.com/office/drawing/2014/main" val="2606818071"/>
                  </a:ext>
                </a:extLst>
              </a:tr>
              <a:tr h="370840">
                <a:tc>
                  <a:txBody>
                    <a:bodyPr/>
                    <a:lstStyle/>
                    <a:p>
                      <a:r>
                        <a:rPr lang="es-ES" sz="1500" dirty="0" err="1"/>
                        <a:t>MonALISA</a:t>
                      </a:r>
                      <a:endParaRPr lang="es-ES" sz="1500" dirty="0"/>
                    </a:p>
                  </a:txBody>
                  <a:tcPr/>
                </a:tc>
                <a:tc>
                  <a:txBody>
                    <a:bodyPr/>
                    <a:lstStyle/>
                    <a:p>
                      <a:endParaRPr lang="es-ES" sz="1600"/>
                    </a:p>
                  </a:txBody>
                  <a:tcPr/>
                </a:tc>
                <a:tc>
                  <a:txBody>
                    <a:bodyPr/>
                    <a:lstStyle/>
                    <a:p>
                      <a:endParaRPr lang="es-ES" sz="1600" dirty="0"/>
                    </a:p>
                  </a:txBody>
                  <a:tcPr/>
                </a:tc>
                <a:tc>
                  <a:txBody>
                    <a:bodyPr/>
                    <a:lstStyle/>
                    <a:p>
                      <a:endParaRPr lang="es-ES" sz="1600" dirty="0"/>
                    </a:p>
                  </a:txBody>
                  <a:tcPr/>
                </a:tc>
                <a:tc>
                  <a:txBody>
                    <a:bodyPr/>
                    <a:lstStyle/>
                    <a:p>
                      <a:endParaRPr lang="es-ES" sz="1600" dirty="0"/>
                    </a:p>
                  </a:txBody>
                  <a:tcPr/>
                </a:tc>
                <a:tc>
                  <a:txBody>
                    <a:bodyPr/>
                    <a:lstStyle/>
                    <a:p>
                      <a:endParaRPr lang="es-ES" sz="1600" dirty="0"/>
                    </a:p>
                  </a:txBody>
                  <a:tcPr/>
                </a:tc>
                <a:tc>
                  <a:txBody>
                    <a:bodyPr/>
                    <a:lstStyle/>
                    <a:p>
                      <a:endParaRPr lang="es-ES" sz="1600"/>
                    </a:p>
                  </a:txBody>
                  <a:tcPr/>
                </a:tc>
                <a:tc>
                  <a:txBody>
                    <a:bodyPr/>
                    <a:lstStyle/>
                    <a:p>
                      <a:endParaRPr lang="es-ES" sz="1600" dirty="0"/>
                    </a:p>
                  </a:txBody>
                  <a:tcPr/>
                </a:tc>
                <a:extLst>
                  <a:ext uri="{0D108BD9-81ED-4DB2-BD59-A6C34878D82A}">
                    <a16:rowId xmlns:a16="http://schemas.microsoft.com/office/drawing/2014/main" val="3977052230"/>
                  </a:ext>
                </a:extLst>
              </a:tr>
              <a:tr h="370840">
                <a:tc>
                  <a:txBody>
                    <a:bodyPr/>
                    <a:lstStyle/>
                    <a:p>
                      <a:r>
                        <a:rPr lang="es-ES" sz="1600" dirty="0" err="1"/>
                        <a:t>Collectl</a:t>
                      </a:r>
                      <a:endParaRPr lang="es-ES" sz="1600" dirty="0"/>
                    </a:p>
                  </a:txBody>
                  <a:tcPr/>
                </a:tc>
                <a:tc>
                  <a:txBody>
                    <a:bodyPr/>
                    <a:lstStyle/>
                    <a:p>
                      <a:endParaRPr lang="es-ES" sz="1600"/>
                    </a:p>
                  </a:txBody>
                  <a:tcPr/>
                </a:tc>
                <a:tc>
                  <a:txBody>
                    <a:bodyPr/>
                    <a:lstStyle/>
                    <a:p>
                      <a:endParaRPr lang="es-ES" sz="1600"/>
                    </a:p>
                  </a:txBody>
                  <a:tcPr/>
                </a:tc>
                <a:tc>
                  <a:txBody>
                    <a:bodyPr/>
                    <a:lstStyle/>
                    <a:p>
                      <a:endParaRPr lang="es-ES" sz="1600"/>
                    </a:p>
                  </a:txBody>
                  <a:tcPr/>
                </a:tc>
                <a:tc>
                  <a:txBody>
                    <a:bodyPr/>
                    <a:lstStyle/>
                    <a:p>
                      <a:endParaRPr lang="es-ES" sz="1600"/>
                    </a:p>
                  </a:txBody>
                  <a:tcPr/>
                </a:tc>
                <a:tc>
                  <a:txBody>
                    <a:bodyPr/>
                    <a:lstStyle/>
                    <a:p>
                      <a:endParaRPr lang="es-ES" sz="1600" dirty="0"/>
                    </a:p>
                  </a:txBody>
                  <a:tcPr/>
                </a:tc>
                <a:tc>
                  <a:txBody>
                    <a:bodyPr/>
                    <a:lstStyle/>
                    <a:p>
                      <a:endParaRPr lang="es-ES" sz="1600" dirty="0"/>
                    </a:p>
                  </a:txBody>
                  <a:tcPr/>
                </a:tc>
                <a:tc>
                  <a:txBody>
                    <a:bodyPr/>
                    <a:lstStyle/>
                    <a:p>
                      <a:endParaRPr lang="es-ES" sz="1600"/>
                    </a:p>
                  </a:txBody>
                  <a:tcPr/>
                </a:tc>
                <a:extLst>
                  <a:ext uri="{0D108BD9-81ED-4DB2-BD59-A6C34878D82A}">
                    <a16:rowId xmlns:a16="http://schemas.microsoft.com/office/drawing/2014/main" val="4243949349"/>
                  </a:ext>
                </a:extLst>
              </a:tr>
              <a:tr h="370840">
                <a:tc>
                  <a:txBody>
                    <a:bodyPr/>
                    <a:lstStyle/>
                    <a:p>
                      <a:r>
                        <a:rPr lang="es-ES" sz="1600" dirty="0" err="1"/>
                        <a:t>Collectd</a:t>
                      </a:r>
                      <a:endParaRPr lang="es-ES" sz="1600" dirty="0"/>
                    </a:p>
                  </a:txBody>
                  <a:tcPr/>
                </a:tc>
                <a:tc>
                  <a:txBody>
                    <a:bodyPr/>
                    <a:lstStyle/>
                    <a:p>
                      <a:endParaRPr lang="es-ES" sz="1600" dirty="0"/>
                    </a:p>
                  </a:txBody>
                  <a:tcPr/>
                </a:tc>
                <a:tc>
                  <a:txBody>
                    <a:bodyPr/>
                    <a:lstStyle/>
                    <a:p>
                      <a:endParaRPr lang="es-ES" sz="1600"/>
                    </a:p>
                  </a:txBody>
                  <a:tcPr/>
                </a:tc>
                <a:tc>
                  <a:txBody>
                    <a:bodyPr/>
                    <a:lstStyle/>
                    <a:p>
                      <a:endParaRPr lang="es-ES" sz="1600"/>
                    </a:p>
                  </a:txBody>
                  <a:tcPr/>
                </a:tc>
                <a:tc>
                  <a:txBody>
                    <a:bodyPr/>
                    <a:lstStyle/>
                    <a:p>
                      <a:endParaRPr lang="es-ES" sz="1600"/>
                    </a:p>
                  </a:txBody>
                  <a:tcPr/>
                </a:tc>
                <a:tc>
                  <a:txBody>
                    <a:bodyPr/>
                    <a:lstStyle/>
                    <a:p>
                      <a:endParaRPr lang="es-ES" sz="1600"/>
                    </a:p>
                  </a:txBody>
                  <a:tcPr/>
                </a:tc>
                <a:tc>
                  <a:txBody>
                    <a:bodyPr/>
                    <a:lstStyle/>
                    <a:p>
                      <a:endParaRPr lang="es-ES" sz="1600"/>
                    </a:p>
                  </a:txBody>
                  <a:tcPr/>
                </a:tc>
                <a:tc>
                  <a:txBody>
                    <a:bodyPr/>
                    <a:lstStyle/>
                    <a:p>
                      <a:endParaRPr lang="es-ES" sz="1600" dirty="0"/>
                    </a:p>
                  </a:txBody>
                  <a:tcPr/>
                </a:tc>
                <a:extLst>
                  <a:ext uri="{0D108BD9-81ED-4DB2-BD59-A6C34878D82A}">
                    <a16:rowId xmlns:a16="http://schemas.microsoft.com/office/drawing/2014/main" val="1835376986"/>
                  </a:ext>
                </a:extLst>
              </a:tr>
            </a:tbl>
          </a:graphicData>
        </a:graphic>
      </p:graphicFrame>
      <p:pic>
        <p:nvPicPr>
          <p:cNvPr id="4" name="Gráfico 3" descr="Marca de verificación">
            <a:extLst>
              <a:ext uri="{FF2B5EF4-FFF2-40B4-BE49-F238E27FC236}">
                <a16:creationId xmlns:a16="http://schemas.microsoft.com/office/drawing/2014/main" id="{EF9A74F5-E08A-4A06-9ACA-86C79AE7E9D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907704" y="3156814"/>
            <a:ext cx="288032" cy="272186"/>
          </a:xfrm>
          <a:prstGeom prst="rect">
            <a:avLst/>
          </a:prstGeom>
        </p:spPr>
      </p:pic>
      <p:pic>
        <p:nvPicPr>
          <p:cNvPr id="16" name="Gráfico 15" descr="Marca de verificación">
            <a:extLst>
              <a:ext uri="{FF2B5EF4-FFF2-40B4-BE49-F238E27FC236}">
                <a16:creationId xmlns:a16="http://schemas.microsoft.com/office/drawing/2014/main" id="{D29A51C3-B1F9-4CC3-AADD-01ACDBAE1C5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745826" y="3173121"/>
            <a:ext cx="288032" cy="272186"/>
          </a:xfrm>
          <a:prstGeom prst="rect">
            <a:avLst/>
          </a:prstGeom>
        </p:spPr>
      </p:pic>
      <p:pic>
        <p:nvPicPr>
          <p:cNvPr id="17" name="Gráfico 16" descr="Marca de verificación">
            <a:extLst>
              <a:ext uri="{FF2B5EF4-FFF2-40B4-BE49-F238E27FC236}">
                <a16:creationId xmlns:a16="http://schemas.microsoft.com/office/drawing/2014/main" id="{726D4916-CF19-4E0A-B5BD-9CD28D0FF59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609922" y="3173121"/>
            <a:ext cx="288032" cy="272186"/>
          </a:xfrm>
          <a:prstGeom prst="rect">
            <a:avLst/>
          </a:prstGeom>
        </p:spPr>
      </p:pic>
      <p:pic>
        <p:nvPicPr>
          <p:cNvPr id="18" name="Gráfico 17" descr="Marca de verificación">
            <a:extLst>
              <a:ext uri="{FF2B5EF4-FFF2-40B4-BE49-F238E27FC236}">
                <a16:creationId xmlns:a16="http://schemas.microsoft.com/office/drawing/2014/main" id="{23130B12-A362-4A5D-BA18-66F5E6ED7EE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44008" y="3173121"/>
            <a:ext cx="288032" cy="272186"/>
          </a:xfrm>
          <a:prstGeom prst="rect">
            <a:avLst/>
          </a:prstGeom>
        </p:spPr>
      </p:pic>
      <p:pic>
        <p:nvPicPr>
          <p:cNvPr id="19" name="Gráfico 18" descr="Marca de verificación">
            <a:extLst>
              <a:ext uri="{FF2B5EF4-FFF2-40B4-BE49-F238E27FC236}">
                <a16:creationId xmlns:a16="http://schemas.microsoft.com/office/drawing/2014/main" id="{8337B854-3C01-412D-B51E-7C791AA8CDF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700541" y="3182861"/>
            <a:ext cx="288032" cy="272186"/>
          </a:xfrm>
          <a:prstGeom prst="rect">
            <a:avLst/>
          </a:prstGeom>
        </p:spPr>
      </p:pic>
      <p:pic>
        <p:nvPicPr>
          <p:cNvPr id="20" name="Gráfico 19" descr="Marca de verificación">
            <a:extLst>
              <a:ext uri="{FF2B5EF4-FFF2-40B4-BE49-F238E27FC236}">
                <a16:creationId xmlns:a16="http://schemas.microsoft.com/office/drawing/2014/main" id="{4DCF4AA1-7A04-493C-9890-B34CF6C0CED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841175" y="3182861"/>
            <a:ext cx="288032" cy="272186"/>
          </a:xfrm>
          <a:prstGeom prst="rect">
            <a:avLst/>
          </a:prstGeom>
        </p:spPr>
      </p:pic>
      <p:pic>
        <p:nvPicPr>
          <p:cNvPr id="21" name="Gráfico 20" descr="Marca de verificación">
            <a:extLst>
              <a:ext uri="{FF2B5EF4-FFF2-40B4-BE49-F238E27FC236}">
                <a16:creationId xmlns:a16="http://schemas.microsoft.com/office/drawing/2014/main" id="{A2A9FD7B-003F-4CA1-A9BC-053EDFC2932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968309" y="3182861"/>
            <a:ext cx="288032" cy="272186"/>
          </a:xfrm>
          <a:prstGeom prst="rect">
            <a:avLst/>
          </a:prstGeom>
        </p:spPr>
      </p:pic>
      <p:pic>
        <p:nvPicPr>
          <p:cNvPr id="30" name="Gráfico 29" descr="Marca de verificación">
            <a:extLst>
              <a:ext uri="{FF2B5EF4-FFF2-40B4-BE49-F238E27FC236}">
                <a16:creationId xmlns:a16="http://schemas.microsoft.com/office/drawing/2014/main" id="{F05B1804-7748-41E8-B503-3CA5AA3277E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989497" y="3588862"/>
            <a:ext cx="288032" cy="272186"/>
          </a:xfrm>
          <a:prstGeom prst="rect">
            <a:avLst/>
          </a:prstGeom>
        </p:spPr>
      </p:pic>
      <p:pic>
        <p:nvPicPr>
          <p:cNvPr id="38" name="Gráfico 37" descr="Marca de verificación">
            <a:extLst>
              <a:ext uri="{FF2B5EF4-FFF2-40B4-BE49-F238E27FC236}">
                <a16:creationId xmlns:a16="http://schemas.microsoft.com/office/drawing/2014/main" id="{55F71EFF-0E11-4670-9D88-70F66042C98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002410" y="3948902"/>
            <a:ext cx="288032" cy="272186"/>
          </a:xfrm>
          <a:prstGeom prst="rect">
            <a:avLst/>
          </a:prstGeom>
        </p:spPr>
      </p:pic>
      <p:pic>
        <p:nvPicPr>
          <p:cNvPr id="44" name="Gráfico 43" descr="Marca de verificación">
            <a:extLst>
              <a:ext uri="{FF2B5EF4-FFF2-40B4-BE49-F238E27FC236}">
                <a16:creationId xmlns:a16="http://schemas.microsoft.com/office/drawing/2014/main" id="{4DC83495-277A-4190-B25C-31BC643A5C2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841175" y="4308942"/>
            <a:ext cx="288032" cy="272186"/>
          </a:xfrm>
          <a:prstGeom prst="rect">
            <a:avLst/>
          </a:prstGeom>
        </p:spPr>
      </p:pic>
      <p:pic>
        <p:nvPicPr>
          <p:cNvPr id="46" name="Gráfico 45" descr="Marca de verificación">
            <a:extLst>
              <a:ext uri="{FF2B5EF4-FFF2-40B4-BE49-F238E27FC236}">
                <a16:creationId xmlns:a16="http://schemas.microsoft.com/office/drawing/2014/main" id="{0961245D-08A4-456E-A9B2-833DBD45E8D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002410" y="4308942"/>
            <a:ext cx="288032" cy="272186"/>
          </a:xfrm>
          <a:prstGeom prst="rect">
            <a:avLst/>
          </a:prstGeom>
        </p:spPr>
      </p:pic>
    </p:spTree>
    <p:extLst>
      <p:ext uri="{BB962C8B-B14F-4D97-AF65-F5344CB8AC3E}">
        <p14:creationId xmlns:p14="http://schemas.microsoft.com/office/powerpoint/2010/main" val="576638741"/>
      </p:ext>
    </p:extLst>
  </p:cSld>
  <p:clrMapOvr>
    <a:masterClrMapping/>
  </p:clrMapOvr>
  <p:transition advClick="0" advTm="15000">
    <p:fade/>
  </p:transition>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5" name="Group 7"/>
          <p:cNvGrpSpPr>
            <a:grpSpLocks/>
          </p:cNvGrpSpPr>
          <p:nvPr/>
        </p:nvGrpSpPr>
        <p:grpSpPr bwMode="auto">
          <a:xfrm>
            <a:off x="0" y="-2232"/>
            <a:ext cx="9160744" cy="780232"/>
            <a:chOff x="-1" y="-1"/>
            <a:chExt cx="13028637" cy="1110749"/>
          </a:xfrm>
        </p:grpSpPr>
        <p:pic>
          <p:nvPicPr>
            <p:cNvPr id="6" name="Picture 8" descr="image.jpg"/>
            <p:cNvPicPr>
              <a:picLocks noChangeAspect="1"/>
            </p:cNvPicPr>
            <p:nvPr/>
          </p:nvPicPr>
          <p:blipFill>
            <a:blip r:embed="rId3" cstate="print"/>
            <a:srcRect/>
            <a:stretch>
              <a:fillRect/>
            </a:stretch>
          </p:blipFill>
          <p:spPr bwMode="auto">
            <a:xfrm>
              <a:off x="5494940" y="0"/>
              <a:ext cx="7533696" cy="1110748"/>
            </a:xfrm>
            <a:prstGeom prst="rect">
              <a:avLst/>
            </a:prstGeom>
            <a:noFill/>
            <a:ln w="12700" cap="flat" cmpd="sng">
              <a:noFill/>
              <a:prstDash val="solid"/>
              <a:miter lim="0"/>
              <a:headEnd type="none" w="med" len="med"/>
              <a:tailEnd type="none" w="med" len="med"/>
            </a:ln>
            <a:effectLst/>
          </p:spPr>
        </p:pic>
        <p:pic>
          <p:nvPicPr>
            <p:cNvPr id="7" name="Picture 9" descr="image.jpg"/>
            <p:cNvPicPr>
              <a:picLocks noChangeAspect="1"/>
            </p:cNvPicPr>
            <p:nvPr/>
          </p:nvPicPr>
          <p:blipFill>
            <a:blip r:embed="rId4" cstate="print"/>
            <a:srcRect/>
            <a:stretch>
              <a:fillRect/>
            </a:stretch>
          </p:blipFill>
          <p:spPr bwMode="auto">
            <a:xfrm>
              <a:off x="0" y="0"/>
              <a:ext cx="5630011" cy="1109159"/>
            </a:xfrm>
            <a:prstGeom prst="rect">
              <a:avLst/>
            </a:prstGeom>
            <a:noFill/>
            <a:ln w="12700" cap="flat" cmpd="sng">
              <a:noFill/>
              <a:prstDash val="solid"/>
              <a:miter lim="0"/>
              <a:headEnd type="none" w="med" len="med"/>
              <a:tailEnd type="none" w="med" len="med"/>
            </a:ln>
            <a:effectLst/>
          </p:spPr>
        </p:pic>
      </p:grpSp>
      <p:pic>
        <p:nvPicPr>
          <p:cNvPr id="8" name="Picture 10" descr="image.png"/>
          <p:cNvPicPr>
            <a:picLocks noChangeAspect="1"/>
          </p:cNvPicPr>
          <p:nvPr/>
        </p:nvPicPr>
        <p:blipFill>
          <a:blip r:embed="rId5" cstate="print"/>
          <a:srcRect/>
          <a:stretch>
            <a:fillRect/>
          </a:stretch>
        </p:blipFill>
        <p:spPr bwMode="auto">
          <a:xfrm>
            <a:off x="7400479" y="82600"/>
            <a:ext cx="1415355" cy="561454"/>
          </a:xfrm>
          <a:prstGeom prst="rect">
            <a:avLst/>
          </a:prstGeom>
          <a:noFill/>
          <a:ln w="12700" cap="flat" cmpd="sng">
            <a:noFill/>
            <a:prstDash val="solid"/>
            <a:miter lim="0"/>
            <a:headEnd type="none" w="med" len="med"/>
            <a:tailEnd type="none" w="med" len="med"/>
          </a:ln>
          <a:effectLst/>
        </p:spPr>
      </p:pic>
      <p:sp>
        <p:nvSpPr>
          <p:cNvPr id="71" name="Marcador de contenido 2"/>
          <p:cNvSpPr>
            <a:spLocks noGrp="1"/>
          </p:cNvSpPr>
          <p:nvPr>
            <p:ph idx="1"/>
          </p:nvPr>
        </p:nvSpPr>
        <p:spPr>
          <a:xfrm>
            <a:off x="129760" y="980728"/>
            <a:ext cx="9030984" cy="4896090"/>
          </a:xfrm>
        </p:spPr>
        <p:txBody>
          <a:bodyPr>
            <a:normAutofit/>
          </a:bodyPr>
          <a:lstStyle/>
          <a:p>
            <a:r>
              <a:rPr lang="en-GB" sz="2400" dirty="0"/>
              <a:t>Feature comparison II</a:t>
            </a:r>
          </a:p>
          <a:p>
            <a:endParaRPr lang="en-GB" sz="2400" noProof="0" dirty="0"/>
          </a:p>
        </p:txBody>
      </p:sp>
      <p:sp>
        <p:nvSpPr>
          <p:cNvPr id="9" name="Marcador de número de diapositiva 3">
            <a:extLst>
              <a:ext uri="{FF2B5EF4-FFF2-40B4-BE49-F238E27FC236}">
                <a16:creationId xmlns:a16="http://schemas.microsoft.com/office/drawing/2014/main" id="{63CC364F-0D53-41EE-8547-E917CA809281}"/>
              </a:ext>
            </a:extLst>
          </p:cNvPr>
          <p:cNvSpPr txBox="1">
            <a:spLocks/>
          </p:cNvSpPr>
          <p:nvPr/>
        </p:nvSpPr>
        <p:spPr>
          <a:xfrm>
            <a:off x="7749034" y="6540004"/>
            <a:ext cx="2133600" cy="365125"/>
          </a:xfrm>
        </p:spPr>
        <p:txBody>
          <a:bodyPr/>
          <a:lstStyle>
            <a:defPPr>
              <a:defRPr lang="en-US"/>
            </a:defPPr>
            <a:lvl1pPr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5pPr>
            <a:lvl6pPr marL="22860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6pPr>
            <a:lvl7pPr marL="27432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7pPr>
            <a:lvl8pPr marL="32004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8pPr>
            <a:lvl9pPr marL="36576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9pPr>
          </a:lstStyle>
          <a:p>
            <a:fld id="{132FADFE-3B8F-471C-ABF0-DBC7717ECBBC}" type="slidenum">
              <a:rPr lang="es-ES" sz="2000" smtClean="0"/>
              <a:pPr/>
              <a:t>39</a:t>
            </a:fld>
            <a:endParaRPr lang="es-ES" sz="2000" dirty="0"/>
          </a:p>
        </p:txBody>
      </p:sp>
      <p:sp>
        <p:nvSpPr>
          <p:cNvPr id="11" name="Rectángulo 10">
            <a:extLst>
              <a:ext uri="{FF2B5EF4-FFF2-40B4-BE49-F238E27FC236}">
                <a16:creationId xmlns:a16="http://schemas.microsoft.com/office/drawing/2014/main" id="{2FB60220-3703-4A94-BAC4-9663AC7AD819}"/>
              </a:ext>
            </a:extLst>
          </p:cNvPr>
          <p:cNvSpPr/>
          <p:nvPr/>
        </p:nvSpPr>
        <p:spPr>
          <a:xfrm>
            <a:off x="107504" y="6597352"/>
            <a:ext cx="5194126" cy="307777"/>
          </a:xfrm>
          <a:prstGeom prst="rect">
            <a:avLst/>
          </a:prstGeom>
        </p:spPr>
        <p:txBody>
          <a:bodyPr wrap="square">
            <a:spAutoFit/>
          </a:bodyPr>
          <a:lstStyle/>
          <a:p>
            <a:r>
              <a:rPr lang="en-GB" sz="1400" i="1" dirty="0">
                <a:solidFill>
                  <a:schemeClr val="accent6">
                    <a:lumMod val="60000"/>
                    <a:lumOff val="40000"/>
                  </a:schemeClr>
                </a:solidFill>
                <a:latin typeface="Source Sans Pro"/>
              </a:rPr>
              <a:t>14</a:t>
            </a:r>
            <a:r>
              <a:rPr lang="en-GB" sz="1400" i="1" baseline="30000" dirty="0">
                <a:solidFill>
                  <a:schemeClr val="accent6">
                    <a:lumMod val="60000"/>
                    <a:lumOff val="40000"/>
                  </a:schemeClr>
                </a:solidFill>
                <a:latin typeface="Source Sans Pro"/>
              </a:rPr>
              <a:t>th</a:t>
            </a:r>
            <a:r>
              <a:rPr lang="en-GB" sz="1400" i="1" dirty="0">
                <a:solidFill>
                  <a:schemeClr val="accent6">
                    <a:lumMod val="60000"/>
                    <a:lumOff val="40000"/>
                  </a:schemeClr>
                </a:solidFill>
                <a:latin typeface="Source Sans Pro"/>
              </a:rPr>
              <a:t> Scheduling for Large Scale Workshop</a:t>
            </a:r>
          </a:p>
        </p:txBody>
      </p:sp>
      <p:grpSp>
        <p:nvGrpSpPr>
          <p:cNvPr id="12" name="Grupo 11">
            <a:extLst>
              <a:ext uri="{FF2B5EF4-FFF2-40B4-BE49-F238E27FC236}">
                <a16:creationId xmlns:a16="http://schemas.microsoft.com/office/drawing/2014/main" id="{7D7F8A72-2F51-477E-9BFA-867B12280810}"/>
              </a:ext>
            </a:extLst>
          </p:cNvPr>
          <p:cNvGrpSpPr/>
          <p:nvPr/>
        </p:nvGrpSpPr>
        <p:grpSpPr>
          <a:xfrm>
            <a:off x="0" y="7975"/>
            <a:ext cx="9134475" cy="790575"/>
            <a:chOff x="4762" y="3033712"/>
            <a:chExt cx="9134475" cy="790575"/>
          </a:xfrm>
        </p:grpSpPr>
        <p:pic>
          <p:nvPicPr>
            <p:cNvPr id="13" name="Imagen 12">
              <a:extLst>
                <a:ext uri="{FF2B5EF4-FFF2-40B4-BE49-F238E27FC236}">
                  <a16:creationId xmlns:a16="http://schemas.microsoft.com/office/drawing/2014/main" id="{107688E4-7E82-43DB-A9E6-F8523DFC87C3}"/>
                </a:ext>
              </a:extLst>
            </p:cNvPr>
            <p:cNvPicPr>
              <a:picLocks noChangeAspect="1"/>
            </p:cNvPicPr>
            <p:nvPr/>
          </p:nvPicPr>
          <p:blipFill>
            <a:blip r:embed="rId6"/>
            <a:stretch>
              <a:fillRect/>
            </a:stretch>
          </p:blipFill>
          <p:spPr>
            <a:xfrm>
              <a:off x="4762" y="3033712"/>
              <a:ext cx="9134475" cy="790575"/>
            </a:xfrm>
            <a:prstGeom prst="rect">
              <a:avLst/>
            </a:prstGeom>
          </p:spPr>
        </p:pic>
        <p:pic>
          <p:nvPicPr>
            <p:cNvPr id="14" name="Picture 10" descr="image.png">
              <a:extLst>
                <a:ext uri="{FF2B5EF4-FFF2-40B4-BE49-F238E27FC236}">
                  <a16:creationId xmlns:a16="http://schemas.microsoft.com/office/drawing/2014/main" id="{B4564389-429E-4620-A6CA-37F613F8BA42}"/>
                </a:ext>
              </a:extLst>
            </p:cNvPr>
            <p:cNvPicPr>
              <a:picLocks noChangeAspect="1"/>
            </p:cNvPicPr>
            <p:nvPr/>
          </p:nvPicPr>
          <p:blipFill>
            <a:blip r:embed="rId5" cstate="print"/>
            <a:srcRect/>
            <a:stretch>
              <a:fillRect/>
            </a:stretch>
          </p:blipFill>
          <p:spPr bwMode="auto">
            <a:xfrm>
              <a:off x="7400479" y="3111285"/>
              <a:ext cx="1415355" cy="561454"/>
            </a:xfrm>
            <a:prstGeom prst="rect">
              <a:avLst/>
            </a:prstGeom>
            <a:noFill/>
            <a:ln w="12700" cap="flat" cmpd="sng">
              <a:noFill/>
              <a:prstDash val="solid"/>
              <a:miter lim="0"/>
              <a:headEnd type="none" w="med" len="med"/>
              <a:tailEnd type="none" w="med" len="med"/>
            </a:ln>
            <a:effectLst/>
          </p:spPr>
        </p:pic>
      </p:grpSp>
      <p:sp>
        <p:nvSpPr>
          <p:cNvPr id="2" name="Título 1"/>
          <p:cNvSpPr>
            <a:spLocks noGrp="1"/>
          </p:cNvSpPr>
          <p:nvPr>
            <p:ph type="title"/>
          </p:nvPr>
        </p:nvSpPr>
        <p:spPr>
          <a:xfrm>
            <a:off x="3419872" y="-162272"/>
            <a:ext cx="5472608" cy="806326"/>
          </a:xfrm>
        </p:spPr>
        <p:txBody>
          <a:bodyPr>
            <a:normAutofit/>
          </a:bodyPr>
          <a:lstStyle/>
          <a:p>
            <a:r>
              <a:rPr lang="en-GB" sz="3200" noProof="0" dirty="0">
                <a:solidFill>
                  <a:srgbClr val="FFC000"/>
                </a:solidFill>
              </a:rPr>
              <a:t>Conclusions</a:t>
            </a:r>
          </a:p>
        </p:txBody>
      </p:sp>
      <p:graphicFrame>
        <p:nvGraphicFramePr>
          <p:cNvPr id="15" name="Tabla 14">
            <a:extLst>
              <a:ext uri="{FF2B5EF4-FFF2-40B4-BE49-F238E27FC236}">
                <a16:creationId xmlns:a16="http://schemas.microsoft.com/office/drawing/2014/main" id="{F6E40D6F-6541-4F36-8E99-3FBC51253DBF}"/>
              </a:ext>
            </a:extLst>
          </p:cNvPr>
          <p:cNvGraphicFramePr>
            <a:graphicFrameLocks noGrp="1"/>
          </p:cNvGraphicFramePr>
          <p:nvPr>
            <p:extLst>
              <p:ext uri="{D42A27DB-BD31-4B8C-83A1-F6EECF244321}">
                <p14:modId xmlns:p14="http://schemas.microsoft.com/office/powerpoint/2010/main" val="2207672947"/>
              </p:ext>
            </p:extLst>
          </p:nvPr>
        </p:nvGraphicFramePr>
        <p:xfrm>
          <a:off x="1613981" y="2465576"/>
          <a:ext cx="5622315" cy="2214880"/>
        </p:xfrm>
        <a:graphic>
          <a:graphicData uri="http://schemas.openxmlformats.org/drawingml/2006/table">
            <a:tbl>
              <a:tblPr firstRow="1" bandRow="1">
                <a:tableStyleId>{5C22544A-7EE6-4342-B048-85BDC9FD1C3A}</a:tableStyleId>
              </a:tblPr>
              <a:tblGrid>
                <a:gridCol w="1152128">
                  <a:extLst>
                    <a:ext uri="{9D8B030D-6E8A-4147-A177-3AD203B41FA5}">
                      <a16:colId xmlns:a16="http://schemas.microsoft.com/office/drawing/2014/main" val="1748444066"/>
                    </a:ext>
                  </a:extLst>
                </a:gridCol>
                <a:gridCol w="1080120">
                  <a:extLst>
                    <a:ext uri="{9D8B030D-6E8A-4147-A177-3AD203B41FA5}">
                      <a16:colId xmlns:a16="http://schemas.microsoft.com/office/drawing/2014/main" val="4051427661"/>
                    </a:ext>
                  </a:extLst>
                </a:gridCol>
                <a:gridCol w="1080120">
                  <a:extLst>
                    <a:ext uri="{9D8B030D-6E8A-4147-A177-3AD203B41FA5}">
                      <a16:colId xmlns:a16="http://schemas.microsoft.com/office/drawing/2014/main" val="2305227543"/>
                    </a:ext>
                  </a:extLst>
                </a:gridCol>
                <a:gridCol w="1117582">
                  <a:extLst>
                    <a:ext uri="{9D8B030D-6E8A-4147-A177-3AD203B41FA5}">
                      <a16:colId xmlns:a16="http://schemas.microsoft.com/office/drawing/2014/main" val="1544993503"/>
                    </a:ext>
                  </a:extLst>
                </a:gridCol>
                <a:gridCol w="1192365">
                  <a:extLst>
                    <a:ext uri="{9D8B030D-6E8A-4147-A177-3AD203B41FA5}">
                      <a16:colId xmlns:a16="http://schemas.microsoft.com/office/drawing/2014/main" val="66280479"/>
                    </a:ext>
                  </a:extLst>
                </a:gridCol>
              </a:tblGrid>
              <a:tr h="370840">
                <a:tc>
                  <a:txBody>
                    <a:bodyPr/>
                    <a:lstStyle/>
                    <a:p>
                      <a:endParaRPr lang="es-ES" sz="1400" dirty="0"/>
                    </a:p>
                  </a:txBody>
                  <a:tcPr/>
                </a:tc>
                <a:tc>
                  <a:txBody>
                    <a:bodyPr/>
                    <a:lstStyle/>
                    <a:p>
                      <a:r>
                        <a:rPr lang="es-ES" sz="1400" dirty="0" err="1"/>
                        <a:t>Scalability</a:t>
                      </a:r>
                      <a:endParaRPr lang="es-ES" sz="1400" dirty="0"/>
                    </a:p>
                  </a:txBody>
                  <a:tcPr/>
                </a:tc>
                <a:tc>
                  <a:txBody>
                    <a:bodyPr/>
                    <a:lstStyle/>
                    <a:p>
                      <a:r>
                        <a:rPr lang="es-ES" sz="1400" dirty="0"/>
                        <a:t>App. </a:t>
                      </a:r>
                      <a:r>
                        <a:rPr lang="es-ES" sz="1400" dirty="0" err="1"/>
                        <a:t>Level</a:t>
                      </a:r>
                      <a:r>
                        <a:rPr lang="es-ES" sz="1400" dirty="0"/>
                        <a:t> </a:t>
                      </a:r>
                      <a:r>
                        <a:rPr lang="es-ES" sz="1400" dirty="0" err="1"/>
                        <a:t>fault</a:t>
                      </a:r>
                      <a:r>
                        <a:rPr lang="es-ES" sz="1400" dirty="0"/>
                        <a:t> </a:t>
                      </a:r>
                      <a:r>
                        <a:rPr lang="es-ES" sz="1400" dirty="0" err="1"/>
                        <a:t>tolerance</a:t>
                      </a:r>
                      <a:endParaRPr lang="es-ES" sz="1400" dirty="0"/>
                    </a:p>
                  </a:txBody>
                  <a:tcPr/>
                </a:tc>
                <a:tc>
                  <a:txBody>
                    <a:bodyPr/>
                    <a:lstStyle/>
                    <a:p>
                      <a:r>
                        <a:rPr lang="es-ES" sz="1400" dirty="0" err="1"/>
                        <a:t>Node</a:t>
                      </a:r>
                      <a:r>
                        <a:rPr lang="es-ES" sz="1400" dirty="0"/>
                        <a:t> </a:t>
                      </a:r>
                      <a:r>
                        <a:rPr lang="es-ES" sz="1400" dirty="0" err="1"/>
                        <a:t>level</a:t>
                      </a:r>
                      <a:r>
                        <a:rPr lang="es-ES" sz="1400" dirty="0"/>
                        <a:t> </a:t>
                      </a:r>
                      <a:r>
                        <a:rPr lang="es-ES" sz="1400" dirty="0" err="1"/>
                        <a:t>fault</a:t>
                      </a:r>
                      <a:r>
                        <a:rPr lang="es-ES" sz="1400" dirty="0"/>
                        <a:t> </a:t>
                      </a:r>
                      <a:r>
                        <a:rPr lang="es-ES" sz="1400" dirty="0" err="1"/>
                        <a:t>tolerance</a:t>
                      </a:r>
                      <a:endParaRPr lang="es-ES" sz="1400" dirty="0"/>
                    </a:p>
                  </a:txBody>
                  <a:tcPr/>
                </a:tc>
                <a:tc>
                  <a:txBody>
                    <a:bodyPr/>
                    <a:lstStyle/>
                    <a:p>
                      <a:r>
                        <a:rPr lang="es-ES" sz="1300" dirty="0"/>
                        <a:t>Global </a:t>
                      </a:r>
                      <a:r>
                        <a:rPr lang="es-ES" sz="1300" dirty="0" err="1"/>
                        <a:t>state</a:t>
                      </a:r>
                      <a:r>
                        <a:rPr lang="es-ES" sz="1300" dirty="0"/>
                        <a:t> </a:t>
                      </a:r>
                      <a:r>
                        <a:rPr lang="es-ES" sz="1300" dirty="0" err="1"/>
                        <a:t>visualization</a:t>
                      </a:r>
                      <a:endParaRPr lang="es-ES" sz="1300" dirty="0"/>
                    </a:p>
                  </a:txBody>
                  <a:tcPr/>
                </a:tc>
                <a:extLst>
                  <a:ext uri="{0D108BD9-81ED-4DB2-BD59-A6C34878D82A}">
                    <a16:rowId xmlns:a16="http://schemas.microsoft.com/office/drawing/2014/main" val="1096047314"/>
                  </a:ext>
                </a:extLst>
              </a:tr>
              <a:tr h="370840">
                <a:tc>
                  <a:txBody>
                    <a:bodyPr/>
                    <a:lstStyle/>
                    <a:p>
                      <a:r>
                        <a:rPr lang="es-ES" sz="1600" dirty="0" err="1"/>
                        <a:t>DaeMon</a:t>
                      </a:r>
                      <a:endParaRPr lang="es-ES" sz="1600" dirty="0"/>
                    </a:p>
                  </a:txBody>
                  <a:tcPr/>
                </a:tc>
                <a:tc>
                  <a:txBody>
                    <a:bodyPr/>
                    <a:lstStyle/>
                    <a:p>
                      <a:endParaRPr lang="es-ES" sz="1600" dirty="0"/>
                    </a:p>
                  </a:txBody>
                  <a:tcPr/>
                </a:tc>
                <a:tc>
                  <a:txBody>
                    <a:bodyPr/>
                    <a:lstStyle/>
                    <a:p>
                      <a:endParaRPr lang="es-ES" sz="1600" dirty="0"/>
                    </a:p>
                  </a:txBody>
                  <a:tcPr/>
                </a:tc>
                <a:tc>
                  <a:txBody>
                    <a:bodyPr/>
                    <a:lstStyle/>
                    <a:p>
                      <a:endParaRPr lang="es-ES" sz="1600" dirty="0"/>
                    </a:p>
                  </a:txBody>
                  <a:tcPr/>
                </a:tc>
                <a:tc>
                  <a:txBody>
                    <a:bodyPr/>
                    <a:lstStyle/>
                    <a:p>
                      <a:endParaRPr lang="es-ES" sz="1600" dirty="0"/>
                    </a:p>
                  </a:txBody>
                  <a:tcPr/>
                </a:tc>
                <a:extLst>
                  <a:ext uri="{0D108BD9-81ED-4DB2-BD59-A6C34878D82A}">
                    <a16:rowId xmlns:a16="http://schemas.microsoft.com/office/drawing/2014/main" val="2606818071"/>
                  </a:ext>
                </a:extLst>
              </a:tr>
              <a:tr h="370840">
                <a:tc>
                  <a:txBody>
                    <a:bodyPr/>
                    <a:lstStyle/>
                    <a:p>
                      <a:r>
                        <a:rPr lang="es-ES" sz="1500" dirty="0" err="1"/>
                        <a:t>MonALISA</a:t>
                      </a:r>
                      <a:endParaRPr lang="es-ES" sz="1500" dirty="0"/>
                    </a:p>
                  </a:txBody>
                  <a:tcPr/>
                </a:tc>
                <a:tc>
                  <a:txBody>
                    <a:bodyPr/>
                    <a:lstStyle/>
                    <a:p>
                      <a:endParaRPr lang="es-ES" sz="1600" dirty="0"/>
                    </a:p>
                  </a:txBody>
                  <a:tcPr/>
                </a:tc>
                <a:tc>
                  <a:txBody>
                    <a:bodyPr/>
                    <a:lstStyle/>
                    <a:p>
                      <a:endParaRPr lang="es-ES" sz="1600"/>
                    </a:p>
                  </a:txBody>
                  <a:tcPr/>
                </a:tc>
                <a:tc>
                  <a:txBody>
                    <a:bodyPr/>
                    <a:lstStyle/>
                    <a:p>
                      <a:endParaRPr lang="es-ES" sz="1600" dirty="0"/>
                    </a:p>
                  </a:txBody>
                  <a:tcPr/>
                </a:tc>
                <a:tc>
                  <a:txBody>
                    <a:bodyPr/>
                    <a:lstStyle/>
                    <a:p>
                      <a:endParaRPr lang="es-ES" sz="1600" dirty="0"/>
                    </a:p>
                  </a:txBody>
                  <a:tcPr/>
                </a:tc>
                <a:extLst>
                  <a:ext uri="{0D108BD9-81ED-4DB2-BD59-A6C34878D82A}">
                    <a16:rowId xmlns:a16="http://schemas.microsoft.com/office/drawing/2014/main" val="3977052230"/>
                  </a:ext>
                </a:extLst>
              </a:tr>
              <a:tr h="370840">
                <a:tc>
                  <a:txBody>
                    <a:bodyPr/>
                    <a:lstStyle/>
                    <a:p>
                      <a:r>
                        <a:rPr lang="es-ES" sz="1600" dirty="0" err="1"/>
                        <a:t>Collectl</a:t>
                      </a:r>
                      <a:endParaRPr lang="es-ES" sz="1600" dirty="0"/>
                    </a:p>
                  </a:txBody>
                  <a:tcPr/>
                </a:tc>
                <a:tc>
                  <a:txBody>
                    <a:bodyPr/>
                    <a:lstStyle/>
                    <a:p>
                      <a:endParaRPr lang="es-ES" sz="1600"/>
                    </a:p>
                  </a:txBody>
                  <a:tcPr/>
                </a:tc>
                <a:tc>
                  <a:txBody>
                    <a:bodyPr/>
                    <a:lstStyle/>
                    <a:p>
                      <a:endParaRPr lang="es-ES" sz="1600"/>
                    </a:p>
                  </a:txBody>
                  <a:tcPr/>
                </a:tc>
                <a:tc>
                  <a:txBody>
                    <a:bodyPr/>
                    <a:lstStyle/>
                    <a:p>
                      <a:endParaRPr lang="es-ES" sz="1600"/>
                    </a:p>
                  </a:txBody>
                  <a:tcPr/>
                </a:tc>
                <a:tc>
                  <a:txBody>
                    <a:bodyPr/>
                    <a:lstStyle/>
                    <a:p>
                      <a:endParaRPr lang="es-ES" sz="1600" dirty="0"/>
                    </a:p>
                  </a:txBody>
                  <a:tcPr/>
                </a:tc>
                <a:extLst>
                  <a:ext uri="{0D108BD9-81ED-4DB2-BD59-A6C34878D82A}">
                    <a16:rowId xmlns:a16="http://schemas.microsoft.com/office/drawing/2014/main" val="4243949349"/>
                  </a:ext>
                </a:extLst>
              </a:tr>
              <a:tr h="370840">
                <a:tc>
                  <a:txBody>
                    <a:bodyPr/>
                    <a:lstStyle/>
                    <a:p>
                      <a:r>
                        <a:rPr lang="es-ES" sz="1600" dirty="0" err="1"/>
                        <a:t>Collectd</a:t>
                      </a:r>
                      <a:endParaRPr lang="es-ES" sz="1600" dirty="0"/>
                    </a:p>
                  </a:txBody>
                  <a:tcPr/>
                </a:tc>
                <a:tc>
                  <a:txBody>
                    <a:bodyPr/>
                    <a:lstStyle/>
                    <a:p>
                      <a:endParaRPr lang="es-ES" sz="1600" dirty="0"/>
                    </a:p>
                  </a:txBody>
                  <a:tcPr/>
                </a:tc>
                <a:tc>
                  <a:txBody>
                    <a:bodyPr/>
                    <a:lstStyle/>
                    <a:p>
                      <a:endParaRPr lang="es-ES" sz="1600" dirty="0"/>
                    </a:p>
                  </a:txBody>
                  <a:tcPr/>
                </a:tc>
                <a:tc>
                  <a:txBody>
                    <a:bodyPr/>
                    <a:lstStyle/>
                    <a:p>
                      <a:endParaRPr lang="es-ES" sz="1600"/>
                    </a:p>
                  </a:txBody>
                  <a:tcPr/>
                </a:tc>
                <a:tc>
                  <a:txBody>
                    <a:bodyPr/>
                    <a:lstStyle/>
                    <a:p>
                      <a:endParaRPr lang="es-ES" sz="1600" dirty="0"/>
                    </a:p>
                  </a:txBody>
                  <a:tcPr/>
                </a:tc>
                <a:extLst>
                  <a:ext uri="{0D108BD9-81ED-4DB2-BD59-A6C34878D82A}">
                    <a16:rowId xmlns:a16="http://schemas.microsoft.com/office/drawing/2014/main" val="1835376986"/>
                  </a:ext>
                </a:extLst>
              </a:tr>
            </a:tbl>
          </a:graphicData>
        </a:graphic>
      </p:graphicFrame>
      <p:pic>
        <p:nvPicPr>
          <p:cNvPr id="4" name="Gráfico 3" descr="Marca de verificación">
            <a:extLst>
              <a:ext uri="{FF2B5EF4-FFF2-40B4-BE49-F238E27FC236}">
                <a16:creationId xmlns:a16="http://schemas.microsoft.com/office/drawing/2014/main" id="{EF9A74F5-E08A-4A06-9ACA-86C79AE7E9D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211960" y="3219082"/>
            <a:ext cx="288032" cy="272186"/>
          </a:xfrm>
          <a:prstGeom prst="rect">
            <a:avLst/>
          </a:prstGeom>
        </p:spPr>
      </p:pic>
      <p:pic>
        <p:nvPicPr>
          <p:cNvPr id="16" name="Gráfico 15" descr="Marca de verificación">
            <a:extLst>
              <a:ext uri="{FF2B5EF4-FFF2-40B4-BE49-F238E27FC236}">
                <a16:creationId xmlns:a16="http://schemas.microsoft.com/office/drawing/2014/main" id="{D29A51C3-B1F9-4CC3-AADD-01ACDBAE1C5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364088" y="3233654"/>
            <a:ext cx="288032" cy="272186"/>
          </a:xfrm>
          <a:prstGeom prst="rect">
            <a:avLst/>
          </a:prstGeom>
        </p:spPr>
      </p:pic>
      <p:pic>
        <p:nvPicPr>
          <p:cNvPr id="17" name="Gráfico 16" descr="Marca de verificación">
            <a:extLst>
              <a:ext uri="{FF2B5EF4-FFF2-40B4-BE49-F238E27FC236}">
                <a16:creationId xmlns:a16="http://schemas.microsoft.com/office/drawing/2014/main" id="{726D4916-CF19-4E0A-B5BD-9CD28D0FF59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444208" y="3212976"/>
            <a:ext cx="288032" cy="272186"/>
          </a:xfrm>
          <a:prstGeom prst="rect">
            <a:avLst/>
          </a:prstGeom>
        </p:spPr>
      </p:pic>
      <p:pic>
        <p:nvPicPr>
          <p:cNvPr id="23" name="Gráfico 22" descr="Marca de verificación">
            <a:extLst>
              <a:ext uri="{FF2B5EF4-FFF2-40B4-BE49-F238E27FC236}">
                <a16:creationId xmlns:a16="http://schemas.microsoft.com/office/drawing/2014/main" id="{2B1922F0-ACDB-473F-8841-E315CBE6EAD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199047" y="3592930"/>
            <a:ext cx="288032" cy="272186"/>
          </a:xfrm>
          <a:prstGeom prst="rect">
            <a:avLst/>
          </a:prstGeom>
        </p:spPr>
      </p:pic>
      <p:pic>
        <p:nvPicPr>
          <p:cNvPr id="33" name="Gráfico 32" descr="Marca de verificación">
            <a:extLst>
              <a:ext uri="{FF2B5EF4-FFF2-40B4-BE49-F238E27FC236}">
                <a16:creationId xmlns:a16="http://schemas.microsoft.com/office/drawing/2014/main" id="{2C4CFEA4-7DFE-4560-BBA1-5F8F7CBD9AD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444208" y="3635284"/>
            <a:ext cx="288032" cy="272186"/>
          </a:xfrm>
          <a:prstGeom prst="rect">
            <a:avLst/>
          </a:prstGeom>
        </p:spPr>
      </p:pic>
      <p:pic>
        <p:nvPicPr>
          <p:cNvPr id="28" name="Gráfico 27" descr="Marca de verificación">
            <a:extLst>
              <a:ext uri="{FF2B5EF4-FFF2-40B4-BE49-F238E27FC236}">
                <a16:creationId xmlns:a16="http://schemas.microsoft.com/office/drawing/2014/main" id="{B222ADDB-EB89-4E38-8FA6-587EA3FCB8D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131840" y="3228822"/>
            <a:ext cx="288032" cy="272186"/>
          </a:xfrm>
          <a:prstGeom prst="rect">
            <a:avLst/>
          </a:prstGeom>
        </p:spPr>
      </p:pic>
      <p:pic>
        <p:nvPicPr>
          <p:cNvPr id="29" name="Gráfico 28" descr="Marca de verificación">
            <a:extLst>
              <a:ext uri="{FF2B5EF4-FFF2-40B4-BE49-F238E27FC236}">
                <a16:creationId xmlns:a16="http://schemas.microsoft.com/office/drawing/2014/main" id="{1EE59034-2DC9-4DE6-9D7E-BD9FD813447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127565" y="3645120"/>
            <a:ext cx="288032" cy="272186"/>
          </a:xfrm>
          <a:prstGeom prst="rect">
            <a:avLst/>
          </a:prstGeom>
        </p:spPr>
      </p:pic>
    </p:spTree>
    <p:extLst>
      <p:ext uri="{BB962C8B-B14F-4D97-AF65-F5344CB8AC3E}">
        <p14:creationId xmlns:p14="http://schemas.microsoft.com/office/powerpoint/2010/main" val="1369063808"/>
      </p:ext>
    </p:extLst>
  </p:cSld>
  <p:clrMapOvr>
    <a:masterClrMapping/>
  </p:clrMapOvr>
  <p:transition advClick="0" advTm="15000">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Flex-MPI</a:t>
            </a:r>
            <a:endParaRPr lang="en-US" dirty="0"/>
          </a:p>
        </p:txBody>
      </p:sp>
      <p:grpSp>
        <p:nvGrpSpPr>
          <p:cNvPr id="5" name="Group 7"/>
          <p:cNvGrpSpPr>
            <a:grpSpLocks/>
          </p:cNvGrpSpPr>
          <p:nvPr/>
        </p:nvGrpSpPr>
        <p:grpSpPr bwMode="auto">
          <a:xfrm>
            <a:off x="0" y="-2232"/>
            <a:ext cx="9160744" cy="780232"/>
            <a:chOff x="-1" y="-1"/>
            <a:chExt cx="13028637" cy="1110749"/>
          </a:xfrm>
        </p:grpSpPr>
        <p:pic>
          <p:nvPicPr>
            <p:cNvPr id="6" name="Picture 8" descr="image.jpg"/>
            <p:cNvPicPr>
              <a:picLocks noChangeAspect="1"/>
            </p:cNvPicPr>
            <p:nvPr/>
          </p:nvPicPr>
          <p:blipFill>
            <a:blip r:embed="rId3" cstate="print"/>
            <a:srcRect/>
            <a:stretch>
              <a:fillRect/>
            </a:stretch>
          </p:blipFill>
          <p:spPr bwMode="auto">
            <a:xfrm>
              <a:off x="5494940" y="0"/>
              <a:ext cx="7533696" cy="1110748"/>
            </a:xfrm>
            <a:prstGeom prst="rect">
              <a:avLst/>
            </a:prstGeom>
            <a:noFill/>
            <a:ln w="12700" cap="flat" cmpd="sng">
              <a:noFill/>
              <a:prstDash val="solid"/>
              <a:miter lim="0"/>
              <a:headEnd type="none" w="med" len="med"/>
              <a:tailEnd type="none" w="med" len="med"/>
            </a:ln>
            <a:effectLst/>
          </p:spPr>
        </p:pic>
        <p:pic>
          <p:nvPicPr>
            <p:cNvPr id="7" name="Picture 9" descr="image.jpg"/>
            <p:cNvPicPr>
              <a:picLocks noChangeAspect="1"/>
            </p:cNvPicPr>
            <p:nvPr/>
          </p:nvPicPr>
          <p:blipFill>
            <a:blip r:embed="rId4" cstate="print"/>
            <a:srcRect/>
            <a:stretch>
              <a:fillRect/>
            </a:stretch>
          </p:blipFill>
          <p:spPr bwMode="auto">
            <a:xfrm>
              <a:off x="0" y="0"/>
              <a:ext cx="5630011" cy="1109159"/>
            </a:xfrm>
            <a:prstGeom prst="rect">
              <a:avLst/>
            </a:prstGeom>
            <a:noFill/>
            <a:ln w="12700" cap="flat" cmpd="sng">
              <a:noFill/>
              <a:prstDash val="solid"/>
              <a:miter lim="0"/>
              <a:headEnd type="none" w="med" len="med"/>
              <a:tailEnd type="none" w="med" len="med"/>
            </a:ln>
            <a:effectLst/>
          </p:spPr>
        </p:pic>
      </p:grpSp>
      <p:pic>
        <p:nvPicPr>
          <p:cNvPr id="8" name="Picture 10" descr="image.png"/>
          <p:cNvPicPr>
            <a:picLocks noChangeAspect="1"/>
          </p:cNvPicPr>
          <p:nvPr/>
        </p:nvPicPr>
        <p:blipFill>
          <a:blip r:embed="rId5" cstate="print"/>
          <a:srcRect/>
          <a:stretch>
            <a:fillRect/>
          </a:stretch>
        </p:blipFill>
        <p:spPr bwMode="auto">
          <a:xfrm>
            <a:off x="7400479" y="82600"/>
            <a:ext cx="1415355" cy="561454"/>
          </a:xfrm>
          <a:prstGeom prst="rect">
            <a:avLst/>
          </a:prstGeom>
          <a:noFill/>
          <a:ln w="12700" cap="flat" cmpd="sng">
            <a:noFill/>
            <a:prstDash val="solid"/>
            <a:miter lim="0"/>
            <a:headEnd type="none" w="med" len="med"/>
            <a:tailEnd type="none" w="med" len="med"/>
          </a:ln>
          <a:effectLst/>
        </p:spPr>
      </p:pic>
      <p:sp>
        <p:nvSpPr>
          <p:cNvPr id="10" name="Marcador de contenido 2">
            <a:extLst>
              <a:ext uri="{FF2B5EF4-FFF2-40B4-BE49-F238E27FC236}">
                <a16:creationId xmlns:a16="http://schemas.microsoft.com/office/drawing/2014/main" id="{DA3DB985-8DA9-4304-85E5-2F529A311650}"/>
              </a:ext>
            </a:extLst>
          </p:cNvPr>
          <p:cNvSpPr>
            <a:spLocks noGrp="1"/>
          </p:cNvSpPr>
          <p:nvPr>
            <p:ph idx="1"/>
          </p:nvPr>
        </p:nvSpPr>
        <p:spPr>
          <a:xfrm>
            <a:off x="457200" y="1143000"/>
            <a:ext cx="8229600" cy="4965700"/>
          </a:xfrm>
        </p:spPr>
        <p:txBody>
          <a:bodyPr/>
          <a:lstStyle/>
          <a:p>
            <a:r>
              <a:rPr lang="en-US" sz="2400" b="1" dirty="0"/>
              <a:t>Challenges in cluster computing</a:t>
            </a:r>
          </a:p>
          <a:p>
            <a:endParaRPr lang="en-US" sz="2400" dirty="0"/>
          </a:p>
          <a:p>
            <a:pPr lvl="1"/>
            <a:r>
              <a:rPr lang="en-US" sz="2200" dirty="0"/>
              <a:t>Cooperative components: monitor, scheduler and applications</a:t>
            </a:r>
            <a:endParaRPr lang="en-US" sz="1800" dirty="0">
              <a:solidFill>
                <a:schemeClr val="bg1">
                  <a:lumMod val="85000"/>
                </a:schemeClr>
              </a:solidFill>
            </a:endParaRPr>
          </a:p>
          <a:p>
            <a:pPr lvl="1"/>
            <a:endParaRPr lang="en-US" sz="2200" dirty="0"/>
          </a:p>
          <a:p>
            <a:pPr lvl="1"/>
            <a:r>
              <a:rPr lang="en-US" sz="2200" dirty="0"/>
              <a:t>Efficient use of the hardware resources (job scheduling). </a:t>
            </a:r>
          </a:p>
          <a:p>
            <a:pPr lvl="1"/>
            <a:endParaRPr lang="en-US" sz="2200" dirty="0"/>
          </a:p>
          <a:p>
            <a:pPr lvl="1"/>
            <a:r>
              <a:rPr lang="en-US" sz="2200" dirty="0"/>
              <a:t>Desirable requirements: scalable, fault tolerance, energy-aware</a:t>
            </a:r>
          </a:p>
          <a:p>
            <a:pPr lvl="1"/>
            <a:endParaRPr lang="en-US" sz="2200" dirty="0"/>
          </a:p>
          <a:p>
            <a:pPr lvl="1"/>
            <a:r>
              <a:rPr lang="en-US" sz="2200" dirty="0"/>
              <a:t>Focused on contention avoidance</a:t>
            </a:r>
            <a:endParaRPr lang="en-US" sz="1800" dirty="0">
              <a:solidFill>
                <a:schemeClr val="bg1">
                  <a:lumMod val="85000"/>
                </a:schemeClr>
              </a:solidFill>
            </a:endParaRPr>
          </a:p>
          <a:p>
            <a:pPr lvl="1"/>
            <a:endParaRPr lang="en-US" sz="2200" dirty="0"/>
          </a:p>
        </p:txBody>
      </p:sp>
      <p:sp>
        <p:nvSpPr>
          <p:cNvPr id="13" name="Marcador de número de diapositiva 3">
            <a:extLst>
              <a:ext uri="{FF2B5EF4-FFF2-40B4-BE49-F238E27FC236}">
                <a16:creationId xmlns:a16="http://schemas.microsoft.com/office/drawing/2014/main" id="{EAA0C187-163A-4B9B-B554-699AF6AAAE66}"/>
              </a:ext>
            </a:extLst>
          </p:cNvPr>
          <p:cNvSpPr txBox="1">
            <a:spLocks/>
          </p:cNvSpPr>
          <p:nvPr/>
        </p:nvSpPr>
        <p:spPr>
          <a:xfrm>
            <a:off x="7749034" y="6540004"/>
            <a:ext cx="2133600" cy="365125"/>
          </a:xfrm>
        </p:spPr>
        <p:txBody>
          <a:bodyPr/>
          <a:lstStyle>
            <a:defPPr>
              <a:defRPr lang="en-US"/>
            </a:defPPr>
            <a:lvl1pPr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5pPr>
            <a:lvl6pPr marL="22860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6pPr>
            <a:lvl7pPr marL="27432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7pPr>
            <a:lvl8pPr marL="32004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8pPr>
            <a:lvl9pPr marL="36576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9pPr>
          </a:lstStyle>
          <a:p>
            <a:fld id="{132FADFE-3B8F-471C-ABF0-DBC7717ECBBC}" type="slidenum">
              <a:rPr lang="es-ES" sz="2000" smtClean="0"/>
              <a:pPr/>
              <a:t>4</a:t>
            </a:fld>
            <a:endParaRPr lang="es-ES" sz="2000" dirty="0"/>
          </a:p>
        </p:txBody>
      </p:sp>
      <p:sp>
        <p:nvSpPr>
          <p:cNvPr id="14" name="Rectángulo 13">
            <a:extLst>
              <a:ext uri="{FF2B5EF4-FFF2-40B4-BE49-F238E27FC236}">
                <a16:creationId xmlns:a16="http://schemas.microsoft.com/office/drawing/2014/main" id="{2A1541C3-9E89-47C4-ABBB-8B377FB7C0A1}"/>
              </a:ext>
            </a:extLst>
          </p:cNvPr>
          <p:cNvSpPr/>
          <p:nvPr/>
        </p:nvSpPr>
        <p:spPr>
          <a:xfrm>
            <a:off x="107504" y="6597352"/>
            <a:ext cx="5194126" cy="307777"/>
          </a:xfrm>
          <a:prstGeom prst="rect">
            <a:avLst/>
          </a:prstGeom>
        </p:spPr>
        <p:txBody>
          <a:bodyPr wrap="square">
            <a:spAutoFit/>
          </a:bodyPr>
          <a:lstStyle/>
          <a:p>
            <a:r>
              <a:rPr lang="en-GB" sz="1400" i="1" dirty="0">
                <a:solidFill>
                  <a:schemeClr val="accent5">
                    <a:lumMod val="20000"/>
                    <a:lumOff val="80000"/>
                  </a:schemeClr>
                </a:solidFill>
                <a:latin typeface="Source Sans Pro"/>
              </a:rPr>
              <a:t>14</a:t>
            </a:r>
            <a:r>
              <a:rPr lang="en-GB" sz="1400" i="1" baseline="30000" dirty="0">
                <a:solidFill>
                  <a:schemeClr val="accent5">
                    <a:lumMod val="20000"/>
                    <a:lumOff val="80000"/>
                  </a:schemeClr>
                </a:solidFill>
                <a:latin typeface="Source Sans Pro"/>
              </a:rPr>
              <a:t>th</a:t>
            </a:r>
            <a:r>
              <a:rPr lang="en-GB" sz="1400" i="1" dirty="0">
                <a:solidFill>
                  <a:schemeClr val="accent5">
                    <a:lumMod val="20000"/>
                    <a:lumOff val="80000"/>
                  </a:schemeClr>
                </a:solidFill>
                <a:latin typeface="Source Sans Pro"/>
              </a:rPr>
              <a:t> Scheduling for Large Scale Workshop</a:t>
            </a:r>
          </a:p>
        </p:txBody>
      </p:sp>
      <p:grpSp>
        <p:nvGrpSpPr>
          <p:cNvPr id="11" name="Grupo 10">
            <a:extLst>
              <a:ext uri="{FF2B5EF4-FFF2-40B4-BE49-F238E27FC236}">
                <a16:creationId xmlns:a16="http://schemas.microsoft.com/office/drawing/2014/main" id="{919C95CB-E4E8-479F-BB0A-411283266F32}"/>
              </a:ext>
            </a:extLst>
          </p:cNvPr>
          <p:cNvGrpSpPr/>
          <p:nvPr/>
        </p:nvGrpSpPr>
        <p:grpSpPr>
          <a:xfrm>
            <a:off x="0" y="7975"/>
            <a:ext cx="9134475" cy="790575"/>
            <a:chOff x="4762" y="3033712"/>
            <a:chExt cx="9134475" cy="790575"/>
          </a:xfrm>
        </p:grpSpPr>
        <p:pic>
          <p:nvPicPr>
            <p:cNvPr id="15" name="Imagen 14">
              <a:extLst>
                <a:ext uri="{FF2B5EF4-FFF2-40B4-BE49-F238E27FC236}">
                  <a16:creationId xmlns:a16="http://schemas.microsoft.com/office/drawing/2014/main" id="{67048B5E-8E22-452D-83DB-2CCDD12876D7}"/>
                </a:ext>
              </a:extLst>
            </p:cNvPr>
            <p:cNvPicPr>
              <a:picLocks noChangeAspect="1"/>
            </p:cNvPicPr>
            <p:nvPr/>
          </p:nvPicPr>
          <p:blipFill>
            <a:blip r:embed="rId6"/>
            <a:stretch>
              <a:fillRect/>
            </a:stretch>
          </p:blipFill>
          <p:spPr>
            <a:xfrm>
              <a:off x="4762" y="3033712"/>
              <a:ext cx="9134475" cy="790575"/>
            </a:xfrm>
            <a:prstGeom prst="rect">
              <a:avLst/>
            </a:prstGeom>
          </p:spPr>
        </p:pic>
        <p:pic>
          <p:nvPicPr>
            <p:cNvPr id="16" name="Picture 10" descr="image.png">
              <a:extLst>
                <a:ext uri="{FF2B5EF4-FFF2-40B4-BE49-F238E27FC236}">
                  <a16:creationId xmlns:a16="http://schemas.microsoft.com/office/drawing/2014/main" id="{6096311F-5D6B-4C8F-8A56-DAB3636348BE}"/>
                </a:ext>
              </a:extLst>
            </p:cNvPr>
            <p:cNvPicPr>
              <a:picLocks noChangeAspect="1"/>
            </p:cNvPicPr>
            <p:nvPr/>
          </p:nvPicPr>
          <p:blipFill>
            <a:blip r:embed="rId5" cstate="print"/>
            <a:srcRect/>
            <a:stretch>
              <a:fillRect/>
            </a:stretch>
          </p:blipFill>
          <p:spPr bwMode="auto">
            <a:xfrm>
              <a:off x="7400479" y="3111285"/>
              <a:ext cx="1415355" cy="561454"/>
            </a:xfrm>
            <a:prstGeom prst="rect">
              <a:avLst/>
            </a:prstGeom>
            <a:noFill/>
            <a:ln w="12700" cap="flat" cmpd="sng">
              <a:noFill/>
              <a:prstDash val="solid"/>
              <a:miter lim="0"/>
              <a:headEnd type="none" w="med" len="med"/>
              <a:tailEnd type="none" w="med" len="med"/>
            </a:ln>
            <a:effectLst/>
          </p:spPr>
        </p:pic>
      </p:grpSp>
      <p:sp>
        <p:nvSpPr>
          <p:cNvPr id="12" name="Título 1">
            <a:extLst>
              <a:ext uri="{FF2B5EF4-FFF2-40B4-BE49-F238E27FC236}">
                <a16:creationId xmlns:a16="http://schemas.microsoft.com/office/drawing/2014/main" id="{B7C54B72-2B9E-4F31-B4D1-26C002EAAF43}"/>
              </a:ext>
            </a:extLst>
          </p:cNvPr>
          <p:cNvSpPr txBox="1">
            <a:spLocks/>
          </p:cNvSpPr>
          <p:nvPr/>
        </p:nvSpPr>
        <p:spPr bwMode="auto">
          <a:xfrm>
            <a:off x="3177107" y="-162272"/>
            <a:ext cx="4583122" cy="847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800" tIns="50800" rIns="91440" bIns="50800" numCol="1" anchor="b" anchorCtr="0" compatLnSpc="1">
            <a:prstTxWarp prst="textNoShape">
              <a:avLst/>
            </a:prstTxWarp>
            <a:normAutofit/>
          </a:bodyPr>
          <a:lstStyle>
            <a:lvl1pPr marL="39688" indent="-39688" algn="l" rtl="0" eaLnBrk="1" fontAlgn="base" hangingPunct="1">
              <a:spcBef>
                <a:spcPct val="0"/>
              </a:spcBef>
              <a:spcAft>
                <a:spcPct val="0"/>
              </a:spcAft>
              <a:defRPr sz="2400">
                <a:solidFill>
                  <a:srgbClr val="FFFFFF"/>
                </a:solidFill>
                <a:latin typeface="+mj-lt"/>
                <a:ea typeface="+mj-ea"/>
                <a:cs typeface="+mj-cs"/>
                <a:sym typeface="Helvetica" charset="0"/>
              </a:defRPr>
            </a:lvl1pPr>
            <a:lvl2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2pPr>
            <a:lvl3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3pPr>
            <a:lvl4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4pPr>
            <a:lvl5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5pPr>
            <a:lvl6pPr marL="4968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6pPr>
            <a:lvl7pPr marL="9540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7pPr>
            <a:lvl8pPr marL="14112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8pPr>
            <a:lvl9pPr marL="18684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9pPr>
          </a:lstStyle>
          <a:p>
            <a:r>
              <a:rPr lang="en-US" sz="3200" kern="0" dirty="0">
                <a:solidFill>
                  <a:srgbClr val="FFFF00"/>
                </a:solidFill>
              </a:rPr>
              <a:t>Introduction</a:t>
            </a:r>
          </a:p>
        </p:txBody>
      </p:sp>
    </p:spTree>
    <p:extLst>
      <p:ext uri="{BB962C8B-B14F-4D97-AF65-F5344CB8AC3E}">
        <p14:creationId xmlns:p14="http://schemas.microsoft.com/office/powerpoint/2010/main" val="1446924764"/>
      </p:ext>
    </p:extLst>
  </p:cSld>
  <p:clrMapOvr>
    <a:masterClrMapping/>
  </p:clrMapOvr>
  <p:transition advClick="0" advTm="38372">
    <p:fade/>
  </p:transition>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Flex-MPI</a:t>
            </a:r>
            <a:endParaRPr lang="en-US" dirty="0"/>
          </a:p>
        </p:txBody>
      </p:sp>
      <p:grpSp>
        <p:nvGrpSpPr>
          <p:cNvPr id="5" name="Group 7"/>
          <p:cNvGrpSpPr>
            <a:grpSpLocks/>
          </p:cNvGrpSpPr>
          <p:nvPr/>
        </p:nvGrpSpPr>
        <p:grpSpPr bwMode="auto">
          <a:xfrm>
            <a:off x="0" y="-2232"/>
            <a:ext cx="9160744" cy="780232"/>
            <a:chOff x="-1" y="-1"/>
            <a:chExt cx="13028637" cy="1110749"/>
          </a:xfrm>
        </p:grpSpPr>
        <p:pic>
          <p:nvPicPr>
            <p:cNvPr id="6" name="Picture 8" descr="image.jpg"/>
            <p:cNvPicPr>
              <a:picLocks noChangeAspect="1"/>
            </p:cNvPicPr>
            <p:nvPr/>
          </p:nvPicPr>
          <p:blipFill>
            <a:blip r:embed="rId3" cstate="print"/>
            <a:srcRect/>
            <a:stretch>
              <a:fillRect/>
            </a:stretch>
          </p:blipFill>
          <p:spPr bwMode="auto">
            <a:xfrm>
              <a:off x="5494940" y="0"/>
              <a:ext cx="7533696" cy="1110748"/>
            </a:xfrm>
            <a:prstGeom prst="rect">
              <a:avLst/>
            </a:prstGeom>
            <a:noFill/>
            <a:ln w="12700" cap="flat" cmpd="sng">
              <a:noFill/>
              <a:prstDash val="solid"/>
              <a:miter lim="0"/>
              <a:headEnd type="none" w="med" len="med"/>
              <a:tailEnd type="none" w="med" len="med"/>
            </a:ln>
            <a:effectLst/>
          </p:spPr>
        </p:pic>
        <p:pic>
          <p:nvPicPr>
            <p:cNvPr id="7" name="Picture 9" descr="image.jpg"/>
            <p:cNvPicPr>
              <a:picLocks noChangeAspect="1"/>
            </p:cNvPicPr>
            <p:nvPr/>
          </p:nvPicPr>
          <p:blipFill>
            <a:blip r:embed="rId4" cstate="print"/>
            <a:srcRect/>
            <a:stretch>
              <a:fillRect/>
            </a:stretch>
          </p:blipFill>
          <p:spPr bwMode="auto">
            <a:xfrm>
              <a:off x="0" y="0"/>
              <a:ext cx="5630011" cy="1109159"/>
            </a:xfrm>
            <a:prstGeom prst="rect">
              <a:avLst/>
            </a:prstGeom>
            <a:noFill/>
            <a:ln w="12700" cap="flat" cmpd="sng">
              <a:noFill/>
              <a:prstDash val="solid"/>
              <a:miter lim="0"/>
              <a:headEnd type="none" w="med" len="med"/>
              <a:tailEnd type="none" w="med" len="med"/>
            </a:ln>
            <a:effectLst/>
          </p:spPr>
        </p:pic>
      </p:grpSp>
      <p:pic>
        <p:nvPicPr>
          <p:cNvPr id="8" name="Picture 10" descr="image.png"/>
          <p:cNvPicPr>
            <a:picLocks noChangeAspect="1"/>
          </p:cNvPicPr>
          <p:nvPr/>
        </p:nvPicPr>
        <p:blipFill>
          <a:blip r:embed="rId5" cstate="print"/>
          <a:srcRect/>
          <a:stretch>
            <a:fillRect/>
          </a:stretch>
        </p:blipFill>
        <p:spPr bwMode="auto">
          <a:xfrm>
            <a:off x="7400479" y="82600"/>
            <a:ext cx="1415355" cy="561454"/>
          </a:xfrm>
          <a:prstGeom prst="rect">
            <a:avLst/>
          </a:prstGeom>
          <a:noFill/>
          <a:ln w="12700" cap="flat" cmpd="sng">
            <a:noFill/>
            <a:prstDash val="solid"/>
            <a:miter lim="0"/>
            <a:headEnd type="none" w="med" len="med"/>
            <a:tailEnd type="none" w="med" len="med"/>
          </a:ln>
          <a:effectLst/>
        </p:spPr>
      </p:pic>
      <p:sp>
        <p:nvSpPr>
          <p:cNvPr id="10" name="Marcador de contenido 2">
            <a:extLst>
              <a:ext uri="{FF2B5EF4-FFF2-40B4-BE49-F238E27FC236}">
                <a16:creationId xmlns:a16="http://schemas.microsoft.com/office/drawing/2014/main" id="{DA3DB985-8DA9-4304-85E5-2F529A311650}"/>
              </a:ext>
            </a:extLst>
          </p:cNvPr>
          <p:cNvSpPr>
            <a:spLocks noGrp="1"/>
          </p:cNvSpPr>
          <p:nvPr>
            <p:ph idx="1"/>
          </p:nvPr>
        </p:nvSpPr>
        <p:spPr>
          <a:xfrm>
            <a:off x="457200" y="1143000"/>
            <a:ext cx="8229600" cy="4965700"/>
          </a:xfrm>
        </p:spPr>
        <p:txBody>
          <a:bodyPr/>
          <a:lstStyle/>
          <a:p>
            <a:pPr>
              <a:lnSpc>
                <a:spcPct val="150000"/>
              </a:lnSpc>
            </a:pPr>
            <a:r>
              <a:rPr lang="en-US" sz="2200" dirty="0"/>
              <a:t>Admin/Client Libraries</a:t>
            </a:r>
          </a:p>
          <a:p>
            <a:pPr lvl="1">
              <a:lnSpc>
                <a:spcPct val="150000"/>
              </a:lnSpc>
            </a:pPr>
            <a:r>
              <a:rPr lang="en-US" sz="2000" dirty="0"/>
              <a:t>Gets information directly from the server</a:t>
            </a:r>
          </a:p>
          <a:p>
            <a:pPr lvl="1">
              <a:lnSpc>
                <a:spcPct val="150000"/>
              </a:lnSpc>
            </a:pPr>
            <a:r>
              <a:rPr lang="en-US" sz="2000" dirty="0"/>
              <a:t>Admin library includes methods to manage the DB.</a:t>
            </a:r>
          </a:p>
          <a:p>
            <a:pPr lvl="1">
              <a:lnSpc>
                <a:spcPct val="150000"/>
              </a:lnSpc>
            </a:pPr>
            <a:r>
              <a:rPr lang="en-US" sz="2000" dirty="0"/>
              <a:t>Client library includes methods to get and process the information.</a:t>
            </a:r>
          </a:p>
          <a:p>
            <a:pPr>
              <a:lnSpc>
                <a:spcPct val="150000"/>
              </a:lnSpc>
            </a:pPr>
            <a:r>
              <a:rPr lang="en-US" sz="2200" dirty="0" err="1"/>
              <a:t>fLASHINg</a:t>
            </a:r>
            <a:r>
              <a:rPr lang="en-US" sz="2200" dirty="0"/>
              <a:t> (</a:t>
            </a:r>
            <a:r>
              <a:rPr lang="en-US" sz="2200" dirty="0" err="1"/>
              <a:t>LArge</a:t>
            </a:r>
            <a:r>
              <a:rPr lang="en-US" sz="2200" dirty="0"/>
              <a:t> Scale Heatmap </a:t>
            </a:r>
            <a:r>
              <a:rPr lang="en-US" sz="2200" dirty="0" err="1"/>
              <a:t>vIsualizer</a:t>
            </a:r>
            <a:r>
              <a:rPr lang="en-US" sz="2200" dirty="0"/>
              <a:t> with Nodejs)</a:t>
            </a:r>
          </a:p>
          <a:p>
            <a:pPr lvl="1">
              <a:lnSpc>
                <a:spcPct val="150000"/>
              </a:lnSpc>
            </a:pPr>
            <a:r>
              <a:rPr lang="en-US" sz="2000" dirty="0"/>
              <a:t>In combination with C-API and </a:t>
            </a:r>
            <a:r>
              <a:rPr lang="en-US" sz="2000" dirty="0" err="1"/>
              <a:t>InfluxDB</a:t>
            </a:r>
            <a:r>
              <a:rPr lang="en-US" sz="2000" dirty="0"/>
              <a:t>, it displays the whole system state in a dynamic webpage</a:t>
            </a:r>
          </a:p>
          <a:p>
            <a:pPr>
              <a:lnSpc>
                <a:spcPct val="150000"/>
              </a:lnSpc>
            </a:pPr>
            <a:r>
              <a:rPr lang="en-US" sz="2200" dirty="0"/>
              <a:t>Grafana</a:t>
            </a:r>
            <a:endParaRPr lang="en-US" sz="2000" dirty="0"/>
          </a:p>
          <a:p>
            <a:pPr lvl="1">
              <a:lnSpc>
                <a:spcPct val="150000"/>
              </a:lnSpc>
            </a:pPr>
            <a:r>
              <a:rPr lang="en-US" sz="2000" dirty="0"/>
              <a:t>In combination with C-API and </a:t>
            </a:r>
            <a:r>
              <a:rPr lang="en-US" sz="2000" dirty="0" err="1"/>
              <a:t>InfluxDB</a:t>
            </a:r>
            <a:r>
              <a:rPr lang="en-US" sz="2000" dirty="0"/>
              <a:t>, you can see graphically the current system state </a:t>
            </a:r>
          </a:p>
        </p:txBody>
      </p:sp>
      <p:sp>
        <p:nvSpPr>
          <p:cNvPr id="13" name="Marcador de número de diapositiva 3">
            <a:extLst>
              <a:ext uri="{FF2B5EF4-FFF2-40B4-BE49-F238E27FC236}">
                <a16:creationId xmlns:a16="http://schemas.microsoft.com/office/drawing/2014/main" id="{EAA0C187-163A-4B9B-B554-699AF6AAAE66}"/>
              </a:ext>
            </a:extLst>
          </p:cNvPr>
          <p:cNvSpPr txBox="1">
            <a:spLocks/>
          </p:cNvSpPr>
          <p:nvPr/>
        </p:nvSpPr>
        <p:spPr>
          <a:xfrm>
            <a:off x="7749034" y="6540004"/>
            <a:ext cx="2133600" cy="365125"/>
          </a:xfrm>
        </p:spPr>
        <p:txBody>
          <a:bodyPr/>
          <a:lstStyle>
            <a:defPPr>
              <a:defRPr lang="en-US"/>
            </a:defPPr>
            <a:lvl1pPr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5pPr>
            <a:lvl6pPr marL="22860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6pPr>
            <a:lvl7pPr marL="27432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7pPr>
            <a:lvl8pPr marL="32004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8pPr>
            <a:lvl9pPr marL="36576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132FADFE-3B8F-471C-ABF0-DBC7717ECBBC}" type="slidenum">
              <a:rPr kumimoji="0" lang="es-ES" sz="2000" b="0" i="0" u="none" strike="noStrike" kern="1200" cap="none" spc="0" normalizeH="0" baseline="0" noProof="0" smtClean="0">
                <a:ln>
                  <a:noFill/>
                </a:ln>
                <a:solidFill>
                  <a:srgbClr val="000000"/>
                </a:solidFill>
                <a:effectLst/>
                <a:uLnTx/>
                <a:uFillTx/>
                <a:latin typeface="Arial" charset="0"/>
                <a:ea typeface="ヒラギノ角ゴ ProN W3" charset="0"/>
                <a:sym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40</a:t>
            </a:fld>
            <a:endParaRPr kumimoji="0" lang="es-ES" sz="2000" b="0" i="0" u="none" strike="noStrike" kern="1200" cap="none" spc="0" normalizeH="0" baseline="0" noProof="0" dirty="0">
              <a:ln>
                <a:noFill/>
              </a:ln>
              <a:solidFill>
                <a:srgbClr val="000000"/>
              </a:solidFill>
              <a:effectLst/>
              <a:uLnTx/>
              <a:uFillTx/>
              <a:latin typeface="Arial" charset="0"/>
              <a:ea typeface="ヒラギノ角ゴ ProN W3" charset="0"/>
              <a:sym typeface="Arial" charset="0"/>
            </a:endParaRPr>
          </a:p>
        </p:txBody>
      </p:sp>
      <p:sp>
        <p:nvSpPr>
          <p:cNvPr id="14" name="Rectángulo 13">
            <a:extLst>
              <a:ext uri="{FF2B5EF4-FFF2-40B4-BE49-F238E27FC236}">
                <a16:creationId xmlns:a16="http://schemas.microsoft.com/office/drawing/2014/main" id="{2A1541C3-9E89-47C4-ABBB-8B377FB7C0A1}"/>
              </a:ext>
            </a:extLst>
          </p:cNvPr>
          <p:cNvSpPr/>
          <p:nvPr/>
        </p:nvSpPr>
        <p:spPr>
          <a:xfrm>
            <a:off x="107504" y="6597352"/>
            <a:ext cx="5194126" cy="307777"/>
          </a:xfrm>
          <a:prstGeom prst="rect">
            <a:avLst/>
          </a:prstGeom>
        </p:spPr>
        <p:txBody>
          <a:bodyPr wrap="square">
            <a:spAutoFit/>
          </a:bodyPr>
          <a:lstStyle/>
          <a:p>
            <a:r>
              <a:rPr lang="en-GB" sz="1400" i="1" dirty="0">
                <a:solidFill>
                  <a:schemeClr val="accent6">
                    <a:lumMod val="60000"/>
                    <a:lumOff val="40000"/>
                  </a:schemeClr>
                </a:solidFill>
                <a:latin typeface="Source Sans Pro"/>
              </a:rPr>
              <a:t>14</a:t>
            </a:r>
            <a:r>
              <a:rPr lang="en-GB" sz="1400" i="1" baseline="30000" dirty="0">
                <a:solidFill>
                  <a:schemeClr val="accent6">
                    <a:lumMod val="60000"/>
                    <a:lumOff val="40000"/>
                  </a:schemeClr>
                </a:solidFill>
                <a:latin typeface="Source Sans Pro"/>
              </a:rPr>
              <a:t>th</a:t>
            </a:r>
            <a:r>
              <a:rPr lang="en-GB" sz="1400" i="1" dirty="0">
                <a:solidFill>
                  <a:schemeClr val="accent6">
                    <a:lumMod val="60000"/>
                    <a:lumOff val="40000"/>
                  </a:schemeClr>
                </a:solidFill>
                <a:latin typeface="Source Sans Pro"/>
              </a:rPr>
              <a:t> Scheduling for Large Scale Workshop</a:t>
            </a:r>
          </a:p>
        </p:txBody>
      </p:sp>
      <p:grpSp>
        <p:nvGrpSpPr>
          <p:cNvPr id="11" name="Grupo 10">
            <a:extLst>
              <a:ext uri="{FF2B5EF4-FFF2-40B4-BE49-F238E27FC236}">
                <a16:creationId xmlns:a16="http://schemas.microsoft.com/office/drawing/2014/main" id="{1429DBBF-A910-4388-B1F2-32268C1C62D0}"/>
              </a:ext>
            </a:extLst>
          </p:cNvPr>
          <p:cNvGrpSpPr/>
          <p:nvPr/>
        </p:nvGrpSpPr>
        <p:grpSpPr>
          <a:xfrm>
            <a:off x="0" y="7975"/>
            <a:ext cx="9134475" cy="790575"/>
            <a:chOff x="4762" y="3033712"/>
            <a:chExt cx="9134475" cy="790575"/>
          </a:xfrm>
        </p:grpSpPr>
        <p:pic>
          <p:nvPicPr>
            <p:cNvPr id="15" name="Imagen 14">
              <a:extLst>
                <a:ext uri="{FF2B5EF4-FFF2-40B4-BE49-F238E27FC236}">
                  <a16:creationId xmlns:a16="http://schemas.microsoft.com/office/drawing/2014/main" id="{6ED524CE-1C17-4AB2-9AE5-C225BEEF79CB}"/>
                </a:ext>
              </a:extLst>
            </p:cNvPr>
            <p:cNvPicPr>
              <a:picLocks noChangeAspect="1"/>
            </p:cNvPicPr>
            <p:nvPr/>
          </p:nvPicPr>
          <p:blipFill>
            <a:blip r:embed="rId6"/>
            <a:stretch>
              <a:fillRect/>
            </a:stretch>
          </p:blipFill>
          <p:spPr>
            <a:xfrm>
              <a:off x="4762" y="3033712"/>
              <a:ext cx="9134475" cy="790575"/>
            </a:xfrm>
            <a:prstGeom prst="rect">
              <a:avLst/>
            </a:prstGeom>
          </p:spPr>
        </p:pic>
        <p:pic>
          <p:nvPicPr>
            <p:cNvPr id="16" name="Picture 10" descr="image.png">
              <a:extLst>
                <a:ext uri="{FF2B5EF4-FFF2-40B4-BE49-F238E27FC236}">
                  <a16:creationId xmlns:a16="http://schemas.microsoft.com/office/drawing/2014/main" id="{5CA18B2C-90D4-4114-AFC5-6B6B4EEE9257}"/>
                </a:ext>
              </a:extLst>
            </p:cNvPr>
            <p:cNvPicPr>
              <a:picLocks noChangeAspect="1"/>
            </p:cNvPicPr>
            <p:nvPr/>
          </p:nvPicPr>
          <p:blipFill>
            <a:blip r:embed="rId5" cstate="print"/>
            <a:srcRect/>
            <a:stretch>
              <a:fillRect/>
            </a:stretch>
          </p:blipFill>
          <p:spPr bwMode="auto">
            <a:xfrm>
              <a:off x="7400479" y="3111285"/>
              <a:ext cx="1415355" cy="561454"/>
            </a:xfrm>
            <a:prstGeom prst="rect">
              <a:avLst/>
            </a:prstGeom>
            <a:noFill/>
            <a:ln w="12700" cap="flat" cmpd="sng">
              <a:noFill/>
              <a:prstDash val="solid"/>
              <a:miter lim="0"/>
              <a:headEnd type="none" w="med" len="med"/>
              <a:tailEnd type="none" w="med" len="med"/>
            </a:ln>
            <a:effectLst/>
          </p:spPr>
        </p:pic>
      </p:grpSp>
      <p:sp>
        <p:nvSpPr>
          <p:cNvPr id="12" name="Título 1">
            <a:extLst>
              <a:ext uri="{FF2B5EF4-FFF2-40B4-BE49-F238E27FC236}">
                <a16:creationId xmlns:a16="http://schemas.microsoft.com/office/drawing/2014/main" id="{B7C54B72-2B9E-4F31-B4D1-26C002EAAF43}"/>
              </a:ext>
            </a:extLst>
          </p:cNvPr>
          <p:cNvSpPr txBox="1">
            <a:spLocks/>
          </p:cNvSpPr>
          <p:nvPr/>
        </p:nvSpPr>
        <p:spPr bwMode="auto">
          <a:xfrm>
            <a:off x="3177107" y="-162272"/>
            <a:ext cx="4583122" cy="847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800" tIns="50800" rIns="91440" bIns="50800" numCol="1" anchor="b" anchorCtr="0" compatLnSpc="1">
            <a:prstTxWarp prst="textNoShape">
              <a:avLst/>
            </a:prstTxWarp>
            <a:normAutofit/>
          </a:bodyPr>
          <a:lstStyle>
            <a:lvl1pPr marL="39688" indent="-39688" algn="l" rtl="0" eaLnBrk="1" fontAlgn="base" hangingPunct="1">
              <a:spcBef>
                <a:spcPct val="0"/>
              </a:spcBef>
              <a:spcAft>
                <a:spcPct val="0"/>
              </a:spcAft>
              <a:defRPr sz="2400">
                <a:solidFill>
                  <a:srgbClr val="FFFFFF"/>
                </a:solidFill>
                <a:latin typeface="+mj-lt"/>
                <a:ea typeface="+mj-ea"/>
                <a:cs typeface="+mj-cs"/>
                <a:sym typeface="Helvetica" charset="0"/>
              </a:defRPr>
            </a:lvl1pPr>
            <a:lvl2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2pPr>
            <a:lvl3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3pPr>
            <a:lvl4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4pPr>
            <a:lvl5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5pPr>
            <a:lvl6pPr marL="4968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6pPr>
            <a:lvl7pPr marL="9540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7pPr>
            <a:lvl8pPr marL="14112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8pPr>
            <a:lvl9pPr marL="18684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9pPr>
          </a:lstStyle>
          <a:p>
            <a:pPr marL="39688" marR="0" lvl="0" indent="-39688"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srgbClr val="FFC000"/>
                </a:solidFill>
                <a:effectLst/>
                <a:uLnTx/>
                <a:uFillTx/>
                <a:latin typeface="Helvetica"/>
                <a:ea typeface="ヒラギノ角ゴ ProN W3"/>
                <a:sym typeface="Helvetica" charset="0"/>
              </a:rPr>
              <a:t>Visualization</a:t>
            </a:r>
          </a:p>
        </p:txBody>
      </p:sp>
    </p:spTree>
    <p:extLst>
      <p:ext uri="{BB962C8B-B14F-4D97-AF65-F5344CB8AC3E}">
        <p14:creationId xmlns:p14="http://schemas.microsoft.com/office/powerpoint/2010/main" val="2631966593"/>
      </p:ext>
    </p:extLst>
  </p:cSld>
  <p:clrMapOvr>
    <a:masterClrMapping/>
  </p:clrMapOvr>
  <p:transition advClick="0" advTm="15000">
    <p:fade/>
  </p:transition>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Flex-MPI</a:t>
            </a:r>
            <a:endParaRPr lang="en-US" dirty="0"/>
          </a:p>
        </p:txBody>
      </p:sp>
      <p:grpSp>
        <p:nvGrpSpPr>
          <p:cNvPr id="5" name="Group 7"/>
          <p:cNvGrpSpPr>
            <a:grpSpLocks/>
          </p:cNvGrpSpPr>
          <p:nvPr/>
        </p:nvGrpSpPr>
        <p:grpSpPr bwMode="auto">
          <a:xfrm>
            <a:off x="0" y="-2232"/>
            <a:ext cx="9160744" cy="780232"/>
            <a:chOff x="-1" y="-1"/>
            <a:chExt cx="13028637" cy="1110749"/>
          </a:xfrm>
        </p:grpSpPr>
        <p:pic>
          <p:nvPicPr>
            <p:cNvPr id="6" name="Picture 8" descr="image.jpg"/>
            <p:cNvPicPr>
              <a:picLocks noChangeAspect="1"/>
            </p:cNvPicPr>
            <p:nvPr/>
          </p:nvPicPr>
          <p:blipFill>
            <a:blip r:embed="rId3" cstate="print"/>
            <a:srcRect/>
            <a:stretch>
              <a:fillRect/>
            </a:stretch>
          </p:blipFill>
          <p:spPr bwMode="auto">
            <a:xfrm>
              <a:off x="5494940" y="0"/>
              <a:ext cx="7533696" cy="1110748"/>
            </a:xfrm>
            <a:prstGeom prst="rect">
              <a:avLst/>
            </a:prstGeom>
            <a:noFill/>
            <a:ln w="12700" cap="flat" cmpd="sng">
              <a:noFill/>
              <a:prstDash val="solid"/>
              <a:miter lim="0"/>
              <a:headEnd type="none" w="med" len="med"/>
              <a:tailEnd type="none" w="med" len="med"/>
            </a:ln>
            <a:effectLst/>
          </p:spPr>
        </p:pic>
        <p:pic>
          <p:nvPicPr>
            <p:cNvPr id="7" name="Picture 9" descr="image.jpg"/>
            <p:cNvPicPr>
              <a:picLocks noChangeAspect="1"/>
            </p:cNvPicPr>
            <p:nvPr/>
          </p:nvPicPr>
          <p:blipFill>
            <a:blip r:embed="rId4" cstate="print"/>
            <a:srcRect/>
            <a:stretch>
              <a:fillRect/>
            </a:stretch>
          </p:blipFill>
          <p:spPr bwMode="auto">
            <a:xfrm>
              <a:off x="0" y="0"/>
              <a:ext cx="5630011" cy="1109159"/>
            </a:xfrm>
            <a:prstGeom prst="rect">
              <a:avLst/>
            </a:prstGeom>
            <a:noFill/>
            <a:ln w="12700" cap="flat" cmpd="sng">
              <a:noFill/>
              <a:prstDash val="solid"/>
              <a:miter lim="0"/>
              <a:headEnd type="none" w="med" len="med"/>
              <a:tailEnd type="none" w="med" len="med"/>
            </a:ln>
            <a:effectLst/>
          </p:spPr>
        </p:pic>
      </p:grpSp>
      <p:pic>
        <p:nvPicPr>
          <p:cNvPr id="8" name="Picture 10" descr="image.png"/>
          <p:cNvPicPr>
            <a:picLocks noChangeAspect="1"/>
          </p:cNvPicPr>
          <p:nvPr/>
        </p:nvPicPr>
        <p:blipFill>
          <a:blip r:embed="rId5" cstate="print"/>
          <a:srcRect/>
          <a:stretch>
            <a:fillRect/>
          </a:stretch>
        </p:blipFill>
        <p:spPr bwMode="auto">
          <a:xfrm>
            <a:off x="7400479" y="82600"/>
            <a:ext cx="1415355" cy="561454"/>
          </a:xfrm>
          <a:prstGeom prst="rect">
            <a:avLst/>
          </a:prstGeom>
          <a:noFill/>
          <a:ln w="12700" cap="flat" cmpd="sng">
            <a:noFill/>
            <a:prstDash val="solid"/>
            <a:miter lim="0"/>
            <a:headEnd type="none" w="med" len="med"/>
            <a:tailEnd type="none" w="med" len="med"/>
          </a:ln>
          <a:effectLst/>
        </p:spPr>
      </p:pic>
      <p:sp>
        <p:nvSpPr>
          <p:cNvPr id="13" name="Marcador de número de diapositiva 3">
            <a:extLst>
              <a:ext uri="{FF2B5EF4-FFF2-40B4-BE49-F238E27FC236}">
                <a16:creationId xmlns:a16="http://schemas.microsoft.com/office/drawing/2014/main" id="{EAA0C187-163A-4B9B-B554-699AF6AAAE66}"/>
              </a:ext>
            </a:extLst>
          </p:cNvPr>
          <p:cNvSpPr txBox="1">
            <a:spLocks/>
          </p:cNvSpPr>
          <p:nvPr/>
        </p:nvSpPr>
        <p:spPr>
          <a:xfrm>
            <a:off x="7749034" y="6540004"/>
            <a:ext cx="2133600" cy="365125"/>
          </a:xfrm>
        </p:spPr>
        <p:txBody>
          <a:bodyPr/>
          <a:lstStyle>
            <a:defPPr>
              <a:defRPr lang="en-US"/>
            </a:defPPr>
            <a:lvl1pPr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5pPr>
            <a:lvl6pPr marL="22860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6pPr>
            <a:lvl7pPr marL="27432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7pPr>
            <a:lvl8pPr marL="32004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8pPr>
            <a:lvl9pPr marL="36576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132FADFE-3B8F-471C-ABF0-DBC7717ECBBC}" type="slidenum">
              <a:rPr kumimoji="0" lang="es-ES" sz="2000" b="0" i="0" u="none" strike="noStrike" kern="1200" cap="none" spc="0" normalizeH="0" baseline="0" noProof="0" smtClean="0">
                <a:ln>
                  <a:noFill/>
                </a:ln>
                <a:solidFill>
                  <a:srgbClr val="000000"/>
                </a:solidFill>
                <a:effectLst/>
                <a:uLnTx/>
                <a:uFillTx/>
                <a:latin typeface="Arial" charset="0"/>
                <a:ea typeface="ヒラギノ角ゴ ProN W3" charset="0"/>
                <a:sym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41</a:t>
            </a:fld>
            <a:endParaRPr kumimoji="0" lang="es-ES" sz="2000" b="0" i="0" u="none" strike="noStrike" kern="1200" cap="none" spc="0" normalizeH="0" baseline="0" noProof="0" dirty="0">
              <a:ln>
                <a:noFill/>
              </a:ln>
              <a:solidFill>
                <a:srgbClr val="000000"/>
              </a:solidFill>
              <a:effectLst/>
              <a:uLnTx/>
              <a:uFillTx/>
              <a:latin typeface="Arial" charset="0"/>
              <a:ea typeface="ヒラギノ角ゴ ProN W3" charset="0"/>
              <a:sym typeface="Arial" charset="0"/>
            </a:endParaRPr>
          </a:p>
        </p:txBody>
      </p:sp>
      <p:sp>
        <p:nvSpPr>
          <p:cNvPr id="14" name="Rectángulo 13">
            <a:extLst>
              <a:ext uri="{FF2B5EF4-FFF2-40B4-BE49-F238E27FC236}">
                <a16:creationId xmlns:a16="http://schemas.microsoft.com/office/drawing/2014/main" id="{2A1541C3-9E89-47C4-ABBB-8B377FB7C0A1}"/>
              </a:ext>
            </a:extLst>
          </p:cNvPr>
          <p:cNvSpPr/>
          <p:nvPr/>
        </p:nvSpPr>
        <p:spPr>
          <a:xfrm>
            <a:off x="107504" y="6597352"/>
            <a:ext cx="5194126" cy="307777"/>
          </a:xfrm>
          <a:prstGeom prst="rect">
            <a:avLst/>
          </a:prstGeom>
        </p:spPr>
        <p:txBody>
          <a:bodyPr wrap="square">
            <a:spAutoFit/>
          </a:bodyPr>
          <a:lstStyle/>
          <a:p>
            <a:r>
              <a:rPr lang="en-GB" sz="1400" i="1" dirty="0">
                <a:solidFill>
                  <a:schemeClr val="accent6">
                    <a:lumMod val="60000"/>
                    <a:lumOff val="40000"/>
                  </a:schemeClr>
                </a:solidFill>
                <a:latin typeface="Source Sans Pro"/>
              </a:rPr>
              <a:t>14</a:t>
            </a:r>
            <a:r>
              <a:rPr lang="en-GB" sz="1400" i="1" baseline="30000" dirty="0">
                <a:solidFill>
                  <a:schemeClr val="accent6">
                    <a:lumMod val="60000"/>
                    <a:lumOff val="40000"/>
                  </a:schemeClr>
                </a:solidFill>
                <a:latin typeface="Source Sans Pro"/>
              </a:rPr>
              <a:t>th</a:t>
            </a:r>
            <a:r>
              <a:rPr lang="en-GB" sz="1400" i="1" dirty="0">
                <a:solidFill>
                  <a:schemeClr val="accent6">
                    <a:lumMod val="60000"/>
                    <a:lumOff val="40000"/>
                  </a:schemeClr>
                </a:solidFill>
                <a:latin typeface="Source Sans Pro"/>
              </a:rPr>
              <a:t> Scheduling for Large Scale Workshop</a:t>
            </a:r>
          </a:p>
        </p:txBody>
      </p:sp>
      <p:grpSp>
        <p:nvGrpSpPr>
          <p:cNvPr id="11" name="Grupo 10">
            <a:extLst>
              <a:ext uri="{FF2B5EF4-FFF2-40B4-BE49-F238E27FC236}">
                <a16:creationId xmlns:a16="http://schemas.microsoft.com/office/drawing/2014/main" id="{919C95CB-E4E8-479F-BB0A-411283266F32}"/>
              </a:ext>
            </a:extLst>
          </p:cNvPr>
          <p:cNvGrpSpPr/>
          <p:nvPr/>
        </p:nvGrpSpPr>
        <p:grpSpPr>
          <a:xfrm>
            <a:off x="0" y="7975"/>
            <a:ext cx="9134475" cy="790575"/>
            <a:chOff x="4762" y="3033712"/>
            <a:chExt cx="9134475" cy="790575"/>
          </a:xfrm>
        </p:grpSpPr>
        <p:pic>
          <p:nvPicPr>
            <p:cNvPr id="15" name="Imagen 14">
              <a:extLst>
                <a:ext uri="{FF2B5EF4-FFF2-40B4-BE49-F238E27FC236}">
                  <a16:creationId xmlns:a16="http://schemas.microsoft.com/office/drawing/2014/main" id="{67048B5E-8E22-452D-83DB-2CCDD12876D7}"/>
                </a:ext>
              </a:extLst>
            </p:cNvPr>
            <p:cNvPicPr>
              <a:picLocks noChangeAspect="1"/>
            </p:cNvPicPr>
            <p:nvPr/>
          </p:nvPicPr>
          <p:blipFill>
            <a:blip r:embed="rId6"/>
            <a:stretch>
              <a:fillRect/>
            </a:stretch>
          </p:blipFill>
          <p:spPr>
            <a:xfrm>
              <a:off x="4762" y="3033712"/>
              <a:ext cx="9134475" cy="790575"/>
            </a:xfrm>
            <a:prstGeom prst="rect">
              <a:avLst/>
            </a:prstGeom>
          </p:spPr>
        </p:pic>
        <p:pic>
          <p:nvPicPr>
            <p:cNvPr id="16" name="Picture 10" descr="image.png">
              <a:extLst>
                <a:ext uri="{FF2B5EF4-FFF2-40B4-BE49-F238E27FC236}">
                  <a16:creationId xmlns:a16="http://schemas.microsoft.com/office/drawing/2014/main" id="{6096311F-5D6B-4C8F-8A56-DAB3636348BE}"/>
                </a:ext>
              </a:extLst>
            </p:cNvPr>
            <p:cNvPicPr>
              <a:picLocks noChangeAspect="1"/>
            </p:cNvPicPr>
            <p:nvPr/>
          </p:nvPicPr>
          <p:blipFill>
            <a:blip r:embed="rId5" cstate="print"/>
            <a:srcRect/>
            <a:stretch>
              <a:fillRect/>
            </a:stretch>
          </p:blipFill>
          <p:spPr bwMode="auto">
            <a:xfrm>
              <a:off x="7400479" y="3111285"/>
              <a:ext cx="1415355" cy="561454"/>
            </a:xfrm>
            <a:prstGeom prst="rect">
              <a:avLst/>
            </a:prstGeom>
            <a:noFill/>
            <a:ln w="12700" cap="flat" cmpd="sng">
              <a:noFill/>
              <a:prstDash val="solid"/>
              <a:miter lim="0"/>
              <a:headEnd type="none" w="med" len="med"/>
              <a:tailEnd type="none" w="med" len="med"/>
            </a:ln>
            <a:effectLst/>
          </p:spPr>
        </p:pic>
      </p:grpSp>
      <p:sp>
        <p:nvSpPr>
          <p:cNvPr id="12" name="Título 1">
            <a:extLst>
              <a:ext uri="{FF2B5EF4-FFF2-40B4-BE49-F238E27FC236}">
                <a16:creationId xmlns:a16="http://schemas.microsoft.com/office/drawing/2014/main" id="{B7C54B72-2B9E-4F31-B4D1-26C002EAAF43}"/>
              </a:ext>
            </a:extLst>
          </p:cNvPr>
          <p:cNvSpPr txBox="1">
            <a:spLocks/>
          </p:cNvSpPr>
          <p:nvPr/>
        </p:nvSpPr>
        <p:spPr bwMode="auto">
          <a:xfrm>
            <a:off x="3177107" y="-162272"/>
            <a:ext cx="4583122" cy="847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800" tIns="50800" rIns="91440" bIns="50800" numCol="1" anchor="b" anchorCtr="0" compatLnSpc="1">
            <a:prstTxWarp prst="textNoShape">
              <a:avLst/>
            </a:prstTxWarp>
            <a:normAutofit/>
          </a:bodyPr>
          <a:lstStyle>
            <a:lvl1pPr marL="39688" indent="-39688" algn="l" rtl="0" eaLnBrk="1" fontAlgn="base" hangingPunct="1">
              <a:spcBef>
                <a:spcPct val="0"/>
              </a:spcBef>
              <a:spcAft>
                <a:spcPct val="0"/>
              </a:spcAft>
              <a:defRPr sz="2400">
                <a:solidFill>
                  <a:srgbClr val="FFFFFF"/>
                </a:solidFill>
                <a:latin typeface="+mj-lt"/>
                <a:ea typeface="+mj-ea"/>
                <a:cs typeface="+mj-cs"/>
                <a:sym typeface="Helvetica" charset="0"/>
              </a:defRPr>
            </a:lvl1pPr>
            <a:lvl2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2pPr>
            <a:lvl3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3pPr>
            <a:lvl4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4pPr>
            <a:lvl5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5pPr>
            <a:lvl6pPr marL="4968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6pPr>
            <a:lvl7pPr marL="9540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7pPr>
            <a:lvl8pPr marL="14112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8pPr>
            <a:lvl9pPr marL="18684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9pPr>
          </a:lstStyle>
          <a:p>
            <a:pPr marL="39688" marR="0" lvl="0" indent="-39688"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err="1">
                <a:ln>
                  <a:noFill/>
                </a:ln>
                <a:solidFill>
                  <a:srgbClr val="FFC000"/>
                </a:solidFill>
                <a:effectLst/>
                <a:uLnTx/>
                <a:uFillTx/>
                <a:latin typeface="Helvetica"/>
                <a:ea typeface="ヒラギノ角ゴ ProN W3"/>
                <a:sym typeface="Helvetica" charset="0"/>
              </a:rPr>
              <a:t>DaeMon</a:t>
            </a:r>
            <a:r>
              <a:rPr kumimoji="0" lang="en-US" sz="3200" b="0" i="0" u="none" strike="noStrike" kern="0" cap="none" spc="0" normalizeH="0" baseline="0" noProof="0" dirty="0">
                <a:ln>
                  <a:noFill/>
                </a:ln>
                <a:solidFill>
                  <a:srgbClr val="FFC000"/>
                </a:solidFill>
                <a:effectLst/>
                <a:uLnTx/>
                <a:uFillTx/>
                <a:latin typeface="Helvetica"/>
                <a:ea typeface="ヒラギノ角ゴ ProN W3"/>
                <a:sym typeface="Helvetica" charset="0"/>
              </a:rPr>
              <a:t> Monitor</a:t>
            </a:r>
          </a:p>
        </p:txBody>
      </p:sp>
      <p:pic>
        <p:nvPicPr>
          <p:cNvPr id="17" name="Imagen 16">
            <a:extLst>
              <a:ext uri="{FF2B5EF4-FFF2-40B4-BE49-F238E27FC236}">
                <a16:creationId xmlns:a16="http://schemas.microsoft.com/office/drawing/2014/main" id="{7C1461D9-E630-4ABC-9B37-B1898546A47D}"/>
              </a:ext>
            </a:extLst>
          </p:cNvPr>
          <p:cNvPicPr>
            <a:picLocks noChangeAspect="1"/>
          </p:cNvPicPr>
          <p:nvPr/>
        </p:nvPicPr>
        <p:blipFill>
          <a:blip r:embed="rId7"/>
          <a:srcRect/>
          <a:stretch/>
        </p:blipFill>
        <p:spPr>
          <a:xfrm>
            <a:off x="649038" y="1103811"/>
            <a:ext cx="8063739" cy="4773461"/>
          </a:xfrm>
          <a:prstGeom prst="rect">
            <a:avLst/>
          </a:prstGeom>
        </p:spPr>
      </p:pic>
      <p:sp>
        <p:nvSpPr>
          <p:cNvPr id="3" name="CuadroTexto 2">
            <a:extLst>
              <a:ext uri="{FF2B5EF4-FFF2-40B4-BE49-F238E27FC236}">
                <a16:creationId xmlns:a16="http://schemas.microsoft.com/office/drawing/2014/main" id="{4B82B6CD-9D23-3C4A-B9D7-C037EB1A0370}"/>
              </a:ext>
            </a:extLst>
          </p:cNvPr>
          <p:cNvSpPr txBox="1"/>
          <p:nvPr/>
        </p:nvSpPr>
        <p:spPr>
          <a:xfrm>
            <a:off x="1900908" y="6027587"/>
            <a:ext cx="6194324" cy="461665"/>
          </a:xfrm>
          <a:prstGeom prst="rect">
            <a:avLst/>
          </a:prstGeom>
          <a:noFill/>
        </p:spPr>
        <p:txBody>
          <a:bodyPr wrap="none" rtlCol="0">
            <a:spAutoFit/>
          </a:bodyPr>
          <a:lstStyle/>
          <a:p>
            <a:r>
              <a:rPr lang="es-ES" dirty="0"/>
              <a:t>Figure 2 - </a:t>
            </a:r>
            <a:r>
              <a:rPr lang="es-ES" dirty="0" err="1"/>
              <a:t>Large</a:t>
            </a:r>
            <a:r>
              <a:rPr lang="es-ES" dirty="0"/>
              <a:t> </a:t>
            </a:r>
            <a:r>
              <a:rPr lang="es-ES" dirty="0" err="1"/>
              <a:t>scale</a:t>
            </a:r>
            <a:r>
              <a:rPr lang="es-ES" dirty="0"/>
              <a:t> </a:t>
            </a:r>
            <a:r>
              <a:rPr lang="es-ES" dirty="0" err="1"/>
              <a:t>deployment</a:t>
            </a:r>
            <a:r>
              <a:rPr lang="es-ES" dirty="0"/>
              <a:t> </a:t>
            </a:r>
            <a:r>
              <a:rPr lang="es-ES" dirty="0" err="1"/>
              <a:t>example</a:t>
            </a:r>
            <a:r>
              <a:rPr lang="es-ES" dirty="0"/>
              <a:t>.</a:t>
            </a:r>
          </a:p>
        </p:txBody>
      </p:sp>
    </p:spTree>
    <p:extLst>
      <p:ext uri="{BB962C8B-B14F-4D97-AF65-F5344CB8AC3E}">
        <p14:creationId xmlns:p14="http://schemas.microsoft.com/office/powerpoint/2010/main" val="3597266714"/>
      </p:ext>
    </p:extLst>
  </p:cSld>
  <p:clrMapOvr>
    <a:masterClrMapping/>
  </p:clrMapOvr>
  <p:transition advClick="0" advTm="15000">
    <p:fade/>
  </p:transition>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Flex-MPI</a:t>
            </a:r>
            <a:endParaRPr lang="en-US" dirty="0"/>
          </a:p>
        </p:txBody>
      </p:sp>
      <p:grpSp>
        <p:nvGrpSpPr>
          <p:cNvPr id="5" name="Group 7"/>
          <p:cNvGrpSpPr>
            <a:grpSpLocks/>
          </p:cNvGrpSpPr>
          <p:nvPr/>
        </p:nvGrpSpPr>
        <p:grpSpPr bwMode="auto">
          <a:xfrm>
            <a:off x="0" y="-2232"/>
            <a:ext cx="9160744" cy="780232"/>
            <a:chOff x="-1" y="-1"/>
            <a:chExt cx="13028637" cy="1110749"/>
          </a:xfrm>
        </p:grpSpPr>
        <p:pic>
          <p:nvPicPr>
            <p:cNvPr id="6" name="Picture 8" descr="image.jpg"/>
            <p:cNvPicPr>
              <a:picLocks noChangeAspect="1"/>
            </p:cNvPicPr>
            <p:nvPr/>
          </p:nvPicPr>
          <p:blipFill>
            <a:blip r:embed="rId3" cstate="print"/>
            <a:srcRect/>
            <a:stretch>
              <a:fillRect/>
            </a:stretch>
          </p:blipFill>
          <p:spPr bwMode="auto">
            <a:xfrm>
              <a:off x="5494940" y="0"/>
              <a:ext cx="7533696" cy="1110748"/>
            </a:xfrm>
            <a:prstGeom prst="rect">
              <a:avLst/>
            </a:prstGeom>
            <a:noFill/>
            <a:ln w="12700" cap="flat" cmpd="sng">
              <a:noFill/>
              <a:prstDash val="solid"/>
              <a:miter lim="0"/>
              <a:headEnd type="none" w="med" len="med"/>
              <a:tailEnd type="none" w="med" len="med"/>
            </a:ln>
            <a:effectLst/>
          </p:spPr>
        </p:pic>
        <p:pic>
          <p:nvPicPr>
            <p:cNvPr id="7" name="Picture 9" descr="image.jpg"/>
            <p:cNvPicPr>
              <a:picLocks noChangeAspect="1"/>
            </p:cNvPicPr>
            <p:nvPr/>
          </p:nvPicPr>
          <p:blipFill>
            <a:blip r:embed="rId4" cstate="print"/>
            <a:srcRect/>
            <a:stretch>
              <a:fillRect/>
            </a:stretch>
          </p:blipFill>
          <p:spPr bwMode="auto">
            <a:xfrm>
              <a:off x="0" y="0"/>
              <a:ext cx="5630011" cy="1109159"/>
            </a:xfrm>
            <a:prstGeom prst="rect">
              <a:avLst/>
            </a:prstGeom>
            <a:noFill/>
            <a:ln w="12700" cap="flat" cmpd="sng">
              <a:noFill/>
              <a:prstDash val="solid"/>
              <a:miter lim="0"/>
              <a:headEnd type="none" w="med" len="med"/>
              <a:tailEnd type="none" w="med" len="med"/>
            </a:ln>
            <a:effectLst/>
          </p:spPr>
        </p:pic>
      </p:grpSp>
      <p:pic>
        <p:nvPicPr>
          <p:cNvPr id="8" name="Picture 10" descr="image.png"/>
          <p:cNvPicPr>
            <a:picLocks noChangeAspect="1"/>
          </p:cNvPicPr>
          <p:nvPr/>
        </p:nvPicPr>
        <p:blipFill>
          <a:blip r:embed="rId5" cstate="print"/>
          <a:srcRect/>
          <a:stretch>
            <a:fillRect/>
          </a:stretch>
        </p:blipFill>
        <p:spPr bwMode="auto">
          <a:xfrm>
            <a:off x="7400479" y="82600"/>
            <a:ext cx="1415355" cy="561454"/>
          </a:xfrm>
          <a:prstGeom prst="rect">
            <a:avLst/>
          </a:prstGeom>
          <a:noFill/>
          <a:ln w="12700" cap="flat" cmpd="sng">
            <a:noFill/>
            <a:prstDash val="solid"/>
            <a:miter lim="0"/>
            <a:headEnd type="none" w="med" len="med"/>
            <a:tailEnd type="none" w="med" len="med"/>
          </a:ln>
          <a:effectLst/>
        </p:spPr>
      </p:pic>
      <p:sp>
        <p:nvSpPr>
          <p:cNvPr id="10" name="Marcador de contenido 2">
            <a:extLst>
              <a:ext uri="{FF2B5EF4-FFF2-40B4-BE49-F238E27FC236}">
                <a16:creationId xmlns:a16="http://schemas.microsoft.com/office/drawing/2014/main" id="{DA3DB985-8DA9-4304-85E5-2F529A311650}"/>
              </a:ext>
            </a:extLst>
          </p:cNvPr>
          <p:cNvSpPr>
            <a:spLocks noGrp="1"/>
          </p:cNvSpPr>
          <p:nvPr>
            <p:ph idx="1"/>
          </p:nvPr>
        </p:nvSpPr>
        <p:spPr>
          <a:xfrm>
            <a:off x="452437" y="936925"/>
            <a:ext cx="8229600" cy="4965700"/>
          </a:xfrm>
        </p:spPr>
        <p:txBody>
          <a:bodyPr/>
          <a:lstStyle/>
          <a:p>
            <a:r>
              <a:rPr lang="en-US" sz="2200" dirty="0"/>
              <a:t>Similar to </a:t>
            </a:r>
            <a:r>
              <a:rPr lang="en-US" sz="2200" dirty="0" err="1"/>
              <a:t>DaeMon</a:t>
            </a:r>
            <a:r>
              <a:rPr lang="en-US" sz="2200" dirty="0"/>
              <a:t> Monitor</a:t>
            </a:r>
          </a:p>
          <a:p>
            <a:pPr lvl="1"/>
            <a:r>
              <a:rPr lang="en-US" sz="2000" dirty="0" err="1"/>
              <a:t>MonALISA</a:t>
            </a:r>
            <a:endParaRPr lang="en-US" sz="2000" dirty="0"/>
          </a:p>
          <a:p>
            <a:pPr lvl="1"/>
            <a:r>
              <a:rPr lang="en-US" sz="2000" dirty="0" err="1"/>
              <a:t>Collecl</a:t>
            </a:r>
            <a:r>
              <a:rPr lang="en-US" sz="2000" dirty="0"/>
              <a:t> </a:t>
            </a:r>
          </a:p>
          <a:p>
            <a:pPr lvl="1"/>
            <a:r>
              <a:rPr lang="en-US" sz="2000" dirty="0" err="1"/>
              <a:t>Collecd</a:t>
            </a:r>
            <a:endParaRPr lang="en-US" sz="2200" dirty="0"/>
          </a:p>
          <a:p>
            <a:r>
              <a:rPr lang="en-US" sz="2200" dirty="0"/>
              <a:t>Similar to our framework </a:t>
            </a:r>
            <a:endParaRPr lang="en-US" sz="2000" dirty="0"/>
          </a:p>
          <a:p>
            <a:pPr lvl="1"/>
            <a:r>
              <a:rPr lang="en-US" sz="2000" dirty="0" err="1"/>
              <a:t>LoTES</a:t>
            </a:r>
            <a:endParaRPr lang="en-US" sz="2000" dirty="0"/>
          </a:p>
          <a:p>
            <a:endParaRPr lang="en-US" sz="2200" dirty="0"/>
          </a:p>
          <a:p>
            <a:r>
              <a:rPr lang="en-US" sz="2200" dirty="0"/>
              <a:t>We wanted to develop our own system monitor </a:t>
            </a:r>
            <a:r>
              <a:rPr lang="en-US" dirty="0">
                <a:solidFill>
                  <a:schemeClr val="bg1">
                    <a:lumMod val="85000"/>
                  </a:schemeClr>
                </a:solidFill>
              </a:rPr>
              <a:t>(improving all features that we consider interesting)</a:t>
            </a:r>
            <a:r>
              <a:rPr lang="en-US" sz="2200" dirty="0"/>
              <a:t> and scheduler</a:t>
            </a:r>
          </a:p>
          <a:p>
            <a:pPr lvl="1"/>
            <a:r>
              <a:rPr lang="en-US" sz="2000" dirty="0"/>
              <a:t>To create novel policies to obtain the best performance in combination with save the big amount of energy as possible </a:t>
            </a:r>
            <a:r>
              <a:rPr lang="en-US" sz="1800" dirty="0">
                <a:solidFill>
                  <a:schemeClr val="bg1">
                    <a:lumMod val="85000"/>
                  </a:schemeClr>
                </a:solidFill>
              </a:rPr>
              <a:t>(sharing nodes between apps)</a:t>
            </a:r>
          </a:p>
        </p:txBody>
      </p:sp>
      <p:sp>
        <p:nvSpPr>
          <p:cNvPr id="13" name="Marcador de número de diapositiva 3">
            <a:extLst>
              <a:ext uri="{FF2B5EF4-FFF2-40B4-BE49-F238E27FC236}">
                <a16:creationId xmlns:a16="http://schemas.microsoft.com/office/drawing/2014/main" id="{EAA0C187-163A-4B9B-B554-699AF6AAAE66}"/>
              </a:ext>
            </a:extLst>
          </p:cNvPr>
          <p:cNvSpPr txBox="1">
            <a:spLocks/>
          </p:cNvSpPr>
          <p:nvPr/>
        </p:nvSpPr>
        <p:spPr>
          <a:xfrm>
            <a:off x="7749034" y="6540004"/>
            <a:ext cx="2133600" cy="365125"/>
          </a:xfrm>
        </p:spPr>
        <p:txBody>
          <a:bodyPr/>
          <a:lstStyle>
            <a:defPPr>
              <a:defRPr lang="en-US"/>
            </a:defPPr>
            <a:lvl1pPr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5pPr>
            <a:lvl6pPr marL="22860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6pPr>
            <a:lvl7pPr marL="27432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7pPr>
            <a:lvl8pPr marL="32004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8pPr>
            <a:lvl9pPr marL="36576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132FADFE-3B8F-471C-ABF0-DBC7717ECBBC}" type="slidenum">
              <a:rPr kumimoji="0" lang="es-ES" sz="2000" b="0" i="0" u="none" strike="noStrike" kern="1200" cap="none" spc="0" normalizeH="0" baseline="0" noProof="0" smtClean="0">
                <a:ln>
                  <a:noFill/>
                </a:ln>
                <a:solidFill>
                  <a:srgbClr val="000000"/>
                </a:solidFill>
                <a:effectLst/>
                <a:uLnTx/>
                <a:uFillTx/>
                <a:latin typeface="Arial" charset="0"/>
                <a:ea typeface="ヒラギノ角ゴ ProN W3" charset="0"/>
                <a:sym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42</a:t>
            </a:fld>
            <a:endParaRPr kumimoji="0" lang="es-ES" sz="2000" b="0" i="0" u="none" strike="noStrike" kern="1200" cap="none" spc="0" normalizeH="0" baseline="0" noProof="0" dirty="0">
              <a:ln>
                <a:noFill/>
              </a:ln>
              <a:solidFill>
                <a:srgbClr val="000000"/>
              </a:solidFill>
              <a:effectLst/>
              <a:uLnTx/>
              <a:uFillTx/>
              <a:latin typeface="Arial" charset="0"/>
              <a:ea typeface="ヒラギノ角ゴ ProN W3" charset="0"/>
              <a:sym typeface="Arial" charset="0"/>
            </a:endParaRPr>
          </a:p>
        </p:txBody>
      </p:sp>
      <p:sp>
        <p:nvSpPr>
          <p:cNvPr id="14" name="Rectángulo 13">
            <a:extLst>
              <a:ext uri="{FF2B5EF4-FFF2-40B4-BE49-F238E27FC236}">
                <a16:creationId xmlns:a16="http://schemas.microsoft.com/office/drawing/2014/main" id="{2A1541C3-9E89-47C4-ABBB-8B377FB7C0A1}"/>
              </a:ext>
            </a:extLst>
          </p:cNvPr>
          <p:cNvSpPr/>
          <p:nvPr/>
        </p:nvSpPr>
        <p:spPr>
          <a:xfrm>
            <a:off x="107504" y="6597352"/>
            <a:ext cx="5194126" cy="307777"/>
          </a:xfrm>
          <a:prstGeom prst="rect">
            <a:avLst/>
          </a:prstGeom>
        </p:spPr>
        <p:txBody>
          <a:bodyPr wrap="square">
            <a:spAutoFit/>
          </a:bodyPr>
          <a:lstStyle/>
          <a:p>
            <a:r>
              <a:rPr lang="en-GB" sz="1400" i="1" dirty="0">
                <a:solidFill>
                  <a:schemeClr val="accent6">
                    <a:lumMod val="60000"/>
                    <a:lumOff val="40000"/>
                  </a:schemeClr>
                </a:solidFill>
                <a:latin typeface="Source Sans Pro"/>
              </a:rPr>
              <a:t>14</a:t>
            </a:r>
            <a:r>
              <a:rPr lang="en-GB" sz="1400" i="1" baseline="30000" dirty="0">
                <a:solidFill>
                  <a:schemeClr val="accent6">
                    <a:lumMod val="60000"/>
                    <a:lumOff val="40000"/>
                  </a:schemeClr>
                </a:solidFill>
                <a:latin typeface="Source Sans Pro"/>
              </a:rPr>
              <a:t>th</a:t>
            </a:r>
            <a:r>
              <a:rPr lang="en-GB" sz="1400" i="1" dirty="0">
                <a:solidFill>
                  <a:schemeClr val="accent6">
                    <a:lumMod val="60000"/>
                    <a:lumOff val="40000"/>
                  </a:schemeClr>
                </a:solidFill>
                <a:latin typeface="Source Sans Pro"/>
              </a:rPr>
              <a:t> Scheduling for Large Scale Workshop</a:t>
            </a:r>
          </a:p>
        </p:txBody>
      </p:sp>
      <p:grpSp>
        <p:nvGrpSpPr>
          <p:cNvPr id="11" name="Grupo 10">
            <a:extLst>
              <a:ext uri="{FF2B5EF4-FFF2-40B4-BE49-F238E27FC236}">
                <a16:creationId xmlns:a16="http://schemas.microsoft.com/office/drawing/2014/main" id="{1429DBBF-A910-4388-B1F2-32268C1C62D0}"/>
              </a:ext>
            </a:extLst>
          </p:cNvPr>
          <p:cNvGrpSpPr/>
          <p:nvPr/>
        </p:nvGrpSpPr>
        <p:grpSpPr>
          <a:xfrm>
            <a:off x="0" y="7975"/>
            <a:ext cx="9134475" cy="790575"/>
            <a:chOff x="4762" y="3033712"/>
            <a:chExt cx="9134475" cy="790575"/>
          </a:xfrm>
        </p:grpSpPr>
        <p:pic>
          <p:nvPicPr>
            <p:cNvPr id="15" name="Imagen 14">
              <a:extLst>
                <a:ext uri="{FF2B5EF4-FFF2-40B4-BE49-F238E27FC236}">
                  <a16:creationId xmlns:a16="http://schemas.microsoft.com/office/drawing/2014/main" id="{6ED524CE-1C17-4AB2-9AE5-C225BEEF79CB}"/>
                </a:ext>
              </a:extLst>
            </p:cNvPr>
            <p:cNvPicPr>
              <a:picLocks noChangeAspect="1"/>
            </p:cNvPicPr>
            <p:nvPr/>
          </p:nvPicPr>
          <p:blipFill>
            <a:blip r:embed="rId6"/>
            <a:stretch>
              <a:fillRect/>
            </a:stretch>
          </p:blipFill>
          <p:spPr>
            <a:xfrm>
              <a:off x="4762" y="3033712"/>
              <a:ext cx="9134475" cy="790575"/>
            </a:xfrm>
            <a:prstGeom prst="rect">
              <a:avLst/>
            </a:prstGeom>
          </p:spPr>
        </p:pic>
        <p:pic>
          <p:nvPicPr>
            <p:cNvPr id="16" name="Picture 10" descr="image.png">
              <a:extLst>
                <a:ext uri="{FF2B5EF4-FFF2-40B4-BE49-F238E27FC236}">
                  <a16:creationId xmlns:a16="http://schemas.microsoft.com/office/drawing/2014/main" id="{5CA18B2C-90D4-4114-AFC5-6B6B4EEE9257}"/>
                </a:ext>
              </a:extLst>
            </p:cNvPr>
            <p:cNvPicPr>
              <a:picLocks noChangeAspect="1"/>
            </p:cNvPicPr>
            <p:nvPr/>
          </p:nvPicPr>
          <p:blipFill>
            <a:blip r:embed="rId5" cstate="print"/>
            <a:srcRect/>
            <a:stretch>
              <a:fillRect/>
            </a:stretch>
          </p:blipFill>
          <p:spPr bwMode="auto">
            <a:xfrm>
              <a:off x="7400479" y="3111285"/>
              <a:ext cx="1415355" cy="561454"/>
            </a:xfrm>
            <a:prstGeom prst="rect">
              <a:avLst/>
            </a:prstGeom>
            <a:noFill/>
            <a:ln w="12700" cap="flat" cmpd="sng">
              <a:noFill/>
              <a:prstDash val="solid"/>
              <a:miter lim="0"/>
              <a:headEnd type="none" w="med" len="med"/>
              <a:tailEnd type="none" w="med" len="med"/>
            </a:ln>
            <a:effectLst/>
          </p:spPr>
        </p:pic>
      </p:grpSp>
      <p:sp>
        <p:nvSpPr>
          <p:cNvPr id="12" name="Título 1">
            <a:extLst>
              <a:ext uri="{FF2B5EF4-FFF2-40B4-BE49-F238E27FC236}">
                <a16:creationId xmlns:a16="http://schemas.microsoft.com/office/drawing/2014/main" id="{B7C54B72-2B9E-4F31-B4D1-26C002EAAF43}"/>
              </a:ext>
            </a:extLst>
          </p:cNvPr>
          <p:cNvSpPr txBox="1">
            <a:spLocks/>
          </p:cNvSpPr>
          <p:nvPr/>
        </p:nvSpPr>
        <p:spPr bwMode="auto">
          <a:xfrm>
            <a:off x="3177107" y="-162272"/>
            <a:ext cx="4583122" cy="847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800" tIns="50800" rIns="91440" bIns="50800" numCol="1" anchor="b" anchorCtr="0" compatLnSpc="1">
            <a:prstTxWarp prst="textNoShape">
              <a:avLst/>
            </a:prstTxWarp>
            <a:normAutofit/>
          </a:bodyPr>
          <a:lstStyle>
            <a:lvl1pPr marL="39688" indent="-39688" algn="l" rtl="0" eaLnBrk="1" fontAlgn="base" hangingPunct="1">
              <a:spcBef>
                <a:spcPct val="0"/>
              </a:spcBef>
              <a:spcAft>
                <a:spcPct val="0"/>
              </a:spcAft>
              <a:defRPr sz="2400">
                <a:solidFill>
                  <a:srgbClr val="FFFFFF"/>
                </a:solidFill>
                <a:latin typeface="+mj-lt"/>
                <a:ea typeface="+mj-ea"/>
                <a:cs typeface="+mj-cs"/>
                <a:sym typeface="Helvetica" charset="0"/>
              </a:defRPr>
            </a:lvl1pPr>
            <a:lvl2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2pPr>
            <a:lvl3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3pPr>
            <a:lvl4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4pPr>
            <a:lvl5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5pPr>
            <a:lvl6pPr marL="4968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6pPr>
            <a:lvl7pPr marL="9540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7pPr>
            <a:lvl8pPr marL="14112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8pPr>
            <a:lvl9pPr marL="18684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9pPr>
          </a:lstStyle>
          <a:p>
            <a:pPr marL="39688" marR="0" lvl="0" indent="-39688"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srgbClr val="FFC000"/>
                </a:solidFill>
                <a:effectLst/>
                <a:uLnTx/>
                <a:uFillTx/>
                <a:latin typeface="Helvetica"/>
                <a:ea typeface="ヒラギノ角ゴ ProN W3"/>
                <a:sym typeface="Helvetica" charset="0"/>
              </a:rPr>
              <a:t>Related work</a:t>
            </a:r>
          </a:p>
        </p:txBody>
      </p:sp>
    </p:spTree>
    <p:extLst>
      <p:ext uri="{BB962C8B-B14F-4D97-AF65-F5344CB8AC3E}">
        <p14:creationId xmlns:p14="http://schemas.microsoft.com/office/powerpoint/2010/main" val="3328582913"/>
      </p:ext>
    </p:extLst>
  </p:cSld>
  <p:clrMapOvr>
    <a:masterClrMapping/>
  </p:clrMapOvr>
  <p:transition advClick="0" advTm="15000">
    <p:fade/>
  </p:transition>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Flex-MPI</a:t>
            </a:r>
            <a:endParaRPr lang="en-US" dirty="0"/>
          </a:p>
        </p:txBody>
      </p:sp>
      <p:grpSp>
        <p:nvGrpSpPr>
          <p:cNvPr id="5" name="Group 7"/>
          <p:cNvGrpSpPr>
            <a:grpSpLocks/>
          </p:cNvGrpSpPr>
          <p:nvPr/>
        </p:nvGrpSpPr>
        <p:grpSpPr bwMode="auto">
          <a:xfrm>
            <a:off x="0" y="-2232"/>
            <a:ext cx="9160744" cy="780232"/>
            <a:chOff x="-1" y="-1"/>
            <a:chExt cx="13028637" cy="1110749"/>
          </a:xfrm>
        </p:grpSpPr>
        <p:pic>
          <p:nvPicPr>
            <p:cNvPr id="6" name="Picture 8" descr="image.jpg"/>
            <p:cNvPicPr>
              <a:picLocks noChangeAspect="1"/>
            </p:cNvPicPr>
            <p:nvPr/>
          </p:nvPicPr>
          <p:blipFill>
            <a:blip r:embed="rId3" cstate="print"/>
            <a:srcRect/>
            <a:stretch>
              <a:fillRect/>
            </a:stretch>
          </p:blipFill>
          <p:spPr bwMode="auto">
            <a:xfrm>
              <a:off x="5494940" y="0"/>
              <a:ext cx="7533696" cy="1110748"/>
            </a:xfrm>
            <a:prstGeom prst="rect">
              <a:avLst/>
            </a:prstGeom>
            <a:noFill/>
            <a:ln w="12700" cap="flat" cmpd="sng">
              <a:noFill/>
              <a:prstDash val="solid"/>
              <a:miter lim="0"/>
              <a:headEnd type="none" w="med" len="med"/>
              <a:tailEnd type="none" w="med" len="med"/>
            </a:ln>
            <a:effectLst/>
          </p:spPr>
        </p:pic>
        <p:pic>
          <p:nvPicPr>
            <p:cNvPr id="7" name="Picture 9" descr="image.jpg"/>
            <p:cNvPicPr>
              <a:picLocks noChangeAspect="1"/>
            </p:cNvPicPr>
            <p:nvPr/>
          </p:nvPicPr>
          <p:blipFill>
            <a:blip r:embed="rId4" cstate="print"/>
            <a:srcRect/>
            <a:stretch>
              <a:fillRect/>
            </a:stretch>
          </p:blipFill>
          <p:spPr bwMode="auto">
            <a:xfrm>
              <a:off x="0" y="0"/>
              <a:ext cx="5630011" cy="1109159"/>
            </a:xfrm>
            <a:prstGeom prst="rect">
              <a:avLst/>
            </a:prstGeom>
            <a:noFill/>
            <a:ln w="12700" cap="flat" cmpd="sng">
              <a:noFill/>
              <a:prstDash val="solid"/>
              <a:miter lim="0"/>
              <a:headEnd type="none" w="med" len="med"/>
              <a:tailEnd type="none" w="med" len="med"/>
            </a:ln>
            <a:effectLst/>
          </p:spPr>
        </p:pic>
      </p:grpSp>
      <p:pic>
        <p:nvPicPr>
          <p:cNvPr id="8" name="Picture 10" descr="image.png"/>
          <p:cNvPicPr>
            <a:picLocks noChangeAspect="1"/>
          </p:cNvPicPr>
          <p:nvPr/>
        </p:nvPicPr>
        <p:blipFill>
          <a:blip r:embed="rId5" cstate="print"/>
          <a:srcRect/>
          <a:stretch>
            <a:fillRect/>
          </a:stretch>
        </p:blipFill>
        <p:spPr bwMode="auto">
          <a:xfrm>
            <a:off x="7400479" y="82600"/>
            <a:ext cx="1415355" cy="561454"/>
          </a:xfrm>
          <a:prstGeom prst="rect">
            <a:avLst/>
          </a:prstGeom>
          <a:noFill/>
          <a:ln w="12700" cap="flat" cmpd="sng">
            <a:noFill/>
            <a:prstDash val="solid"/>
            <a:miter lim="0"/>
            <a:headEnd type="none" w="med" len="med"/>
            <a:tailEnd type="none" w="med" len="med"/>
          </a:ln>
          <a:effectLst/>
        </p:spPr>
      </p:pic>
      <p:sp>
        <p:nvSpPr>
          <p:cNvPr id="13" name="Marcador de número de diapositiva 3">
            <a:extLst>
              <a:ext uri="{FF2B5EF4-FFF2-40B4-BE49-F238E27FC236}">
                <a16:creationId xmlns:a16="http://schemas.microsoft.com/office/drawing/2014/main" id="{EAA0C187-163A-4B9B-B554-699AF6AAAE66}"/>
              </a:ext>
            </a:extLst>
          </p:cNvPr>
          <p:cNvSpPr txBox="1">
            <a:spLocks/>
          </p:cNvSpPr>
          <p:nvPr/>
        </p:nvSpPr>
        <p:spPr>
          <a:xfrm>
            <a:off x="7749034" y="6540004"/>
            <a:ext cx="2133600" cy="365125"/>
          </a:xfrm>
        </p:spPr>
        <p:txBody>
          <a:bodyPr/>
          <a:lstStyle>
            <a:defPPr>
              <a:defRPr lang="en-US"/>
            </a:defPPr>
            <a:lvl1pPr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5pPr>
            <a:lvl6pPr marL="22860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6pPr>
            <a:lvl7pPr marL="27432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7pPr>
            <a:lvl8pPr marL="32004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8pPr>
            <a:lvl9pPr marL="36576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132FADFE-3B8F-471C-ABF0-DBC7717ECBBC}" type="slidenum">
              <a:rPr kumimoji="0" lang="es-ES" sz="2000" b="0" i="0" u="none" strike="noStrike" kern="1200" cap="none" spc="0" normalizeH="0" baseline="0" noProof="0" smtClean="0">
                <a:ln>
                  <a:noFill/>
                </a:ln>
                <a:solidFill>
                  <a:srgbClr val="000000"/>
                </a:solidFill>
                <a:effectLst/>
                <a:uLnTx/>
                <a:uFillTx/>
                <a:latin typeface="Arial" charset="0"/>
                <a:ea typeface="ヒラギノ角ゴ ProN W3" charset="0"/>
                <a:sym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43</a:t>
            </a:fld>
            <a:endParaRPr kumimoji="0" lang="es-ES" sz="2000" b="0" i="0" u="none" strike="noStrike" kern="1200" cap="none" spc="0" normalizeH="0" baseline="0" noProof="0" dirty="0">
              <a:ln>
                <a:noFill/>
              </a:ln>
              <a:solidFill>
                <a:srgbClr val="000000"/>
              </a:solidFill>
              <a:effectLst/>
              <a:uLnTx/>
              <a:uFillTx/>
              <a:latin typeface="Arial" charset="0"/>
              <a:ea typeface="ヒラギノ角ゴ ProN W3" charset="0"/>
              <a:sym typeface="Arial" charset="0"/>
            </a:endParaRPr>
          </a:p>
        </p:txBody>
      </p:sp>
      <p:sp>
        <p:nvSpPr>
          <p:cNvPr id="14" name="Rectángulo 13">
            <a:extLst>
              <a:ext uri="{FF2B5EF4-FFF2-40B4-BE49-F238E27FC236}">
                <a16:creationId xmlns:a16="http://schemas.microsoft.com/office/drawing/2014/main" id="{2A1541C3-9E89-47C4-ABBB-8B377FB7C0A1}"/>
              </a:ext>
            </a:extLst>
          </p:cNvPr>
          <p:cNvSpPr/>
          <p:nvPr/>
        </p:nvSpPr>
        <p:spPr>
          <a:xfrm>
            <a:off x="107504" y="6597352"/>
            <a:ext cx="5194126" cy="307777"/>
          </a:xfrm>
          <a:prstGeom prst="rect">
            <a:avLst/>
          </a:prstGeom>
        </p:spPr>
        <p:txBody>
          <a:bodyPr wrap="square">
            <a:spAutoFit/>
          </a:bodyPr>
          <a:lstStyle/>
          <a:p>
            <a:r>
              <a:rPr lang="en-GB" sz="1400" i="1" dirty="0">
                <a:solidFill>
                  <a:schemeClr val="accent6">
                    <a:lumMod val="60000"/>
                    <a:lumOff val="40000"/>
                  </a:schemeClr>
                </a:solidFill>
                <a:latin typeface="Source Sans Pro"/>
              </a:rPr>
              <a:t>14</a:t>
            </a:r>
            <a:r>
              <a:rPr lang="en-GB" sz="1400" i="1" baseline="30000" dirty="0">
                <a:solidFill>
                  <a:schemeClr val="accent6">
                    <a:lumMod val="60000"/>
                    <a:lumOff val="40000"/>
                  </a:schemeClr>
                </a:solidFill>
                <a:latin typeface="Source Sans Pro"/>
              </a:rPr>
              <a:t>th</a:t>
            </a:r>
            <a:r>
              <a:rPr lang="en-GB" sz="1400" i="1" dirty="0">
                <a:solidFill>
                  <a:schemeClr val="accent6">
                    <a:lumMod val="60000"/>
                    <a:lumOff val="40000"/>
                  </a:schemeClr>
                </a:solidFill>
                <a:latin typeface="Source Sans Pro"/>
              </a:rPr>
              <a:t> Scheduling for Large Scale Workshop</a:t>
            </a:r>
          </a:p>
        </p:txBody>
      </p:sp>
      <p:grpSp>
        <p:nvGrpSpPr>
          <p:cNvPr id="11" name="Grupo 10">
            <a:extLst>
              <a:ext uri="{FF2B5EF4-FFF2-40B4-BE49-F238E27FC236}">
                <a16:creationId xmlns:a16="http://schemas.microsoft.com/office/drawing/2014/main" id="{1429DBBF-A910-4388-B1F2-32268C1C62D0}"/>
              </a:ext>
            </a:extLst>
          </p:cNvPr>
          <p:cNvGrpSpPr/>
          <p:nvPr/>
        </p:nvGrpSpPr>
        <p:grpSpPr>
          <a:xfrm>
            <a:off x="0" y="7975"/>
            <a:ext cx="9134475" cy="790575"/>
            <a:chOff x="4762" y="3033712"/>
            <a:chExt cx="9134475" cy="790575"/>
          </a:xfrm>
        </p:grpSpPr>
        <p:pic>
          <p:nvPicPr>
            <p:cNvPr id="15" name="Imagen 14">
              <a:extLst>
                <a:ext uri="{FF2B5EF4-FFF2-40B4-BE49-F238E27FC236}">
                  <a16:creationId xmlns:a16="http://schemas.microsoft.com/office/drawing/2014/main" id="{6ED524CE-1C17-4AB2-9AE5-C225BEEF79CB}"/>
                </a:ext>
              </a:extLst>
            </p:cNvPr>
            <p:cNvPicPr>
              <a:picLocks noChangeAspect="1"/>
            </p:cNvPicPr>
            <p:nvPr/>
          </p:nvPicPr>
          <p:blipFill>
            <a:blip r:embed="rId6"/>
            <a:stretch>
              <a:fillRect/>
            </a:stretch>
          </p:blipFill>
          <p:spPr>
            <a:xfrm>
              <a:off x="4762" y="3033712"/>
              <a:ext cx="9134475" cy="790575"/>
            </a:xfrm>
            <a:prstGeom prst="rect">
              <a:avLst/>
            </a:prstGeom>
          </p:spPr>
        </p:pic>
        <p:pic>
          <p:nvPicPr>
            <p:cNvPr id="16" name="Picture 10" descr="image.png">
              <a:extLst>
                <a:ext uri="{FF2B5EF4-FFF2-40B4-BE49-F238E27FC236}">
                  <a16:creationId xmlns:a16="http://schemas.microsoft.com/office/drawing/2014/main" id="{5CA18B2C-90D4-4114-AFC5-6B6B4EEE9257}"/>
                </a:ext>
              </a:extLst>
            </p:cNvPr>
            <p:cNvPicPr>
              <a:picLocks noChangeAspect="1"/>
            </p:cNvPicPr>
            <p:nvPr/>
          </p:nvPicPr>
          <p:blipFill>
            <a:blip r:embed="rId5" cstate="print"/>
            <a:srcRect/>
            <a:stretch>
              <a:fillRect/>
            </a:stretch>
          </p:blipFill>
          <p:spPr bwMode="auto">
            <a:xfrm>
              <a:off x="7400479" y="3111285"/>
              <a:ext cx="1415355" cy="561454"/>
            </a:xfrm>
            <a:prstGeom prst="rect">
              <a:avLst/>
            </a:prstGeom>
            <a:noFill/>
            <a:ln w="12700" cap="flat" cmpd="sng">
              <a:noFill/>
              <a:prstDash val="solid"/>
              <a:miter lim="0"/>
              <a:headEnd type="none" w="med" len="med"/>
              <a:tailEnd type="none" w="med" len="med"/>
            </a:ln>
            <a:effectLst/>
          </p:spPr>
        </p:pic>
      </p:grpSp>
      <p:sp>
        <p:nvSpPr>
          <p:cNvPr id="12" name="Título 1">
            <a:extLst>
              <a:ext uri="{FF2B5EF4-FFF2-40B4-BE49-F238E27FC236}">
                <a16:creationId xmlns:a16="http://schemas.microsoft.com/office/drawing/2014/main" id="{B7C54B72-2B9E-4F31-B4D1-26C002EAAF43}"/>
              </a:ext>
            </a:extLst>
          </p:cNvPr>
          <p:cNvSpPr txBox="1">
            <a:spLocks/>
          </p:cNvSpPr>
          <p:nvPr/>
        </p:nvSpPr>
        <p:spPr bwMode="auto">
          <a:xfrm>
            <a:off x="2781350" y="-181888"/>
            <a:ext cx="5040560" cy="847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800" tIns="50800" rIns="91440" bIns="50800" numCol="1" anchor="b" anchorCtr="0" compatLnSpc="1">
            <a:prstTxWarp prst="textNoShape">
              <a:avLst/>
            </a:prstTxWarp>
            <a:normAutofit/>
          </a:bodyPr>
          <a:lstStyle>
            <a:lvl1pPr marL="39688" indent="-39688" algn="l" rtl="0" eaLnBrk="1" fontAlgn="base" hangingPunct="1">
              <a:spcBef>
                <a:spcPct val="0"/>
              </a:spcBef>
              <a:spcAft>
                <a:spcPct val="0"/>
              </a:spcAft>
              <a:defRPr sz="2400">
                <a:solidFill>
                  <a:srgbClr val="FFFFFF"/>
                </a:solidFill>
                <a:latin typeface="+mj-lt"/>
                <a:ea typeface="+mj-ea"/>
                <a:cs typeface="+mj-cs"/>
                <a:sym typeface="Helvetica" charset="0"/>
              </a:defRPr>
            </a:lvl1pPr>
            <a:lvl2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2pPr>
            <a:lvl3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3pPr>
            <a:lvl4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4pPr>
            <a:lvl5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5pPr>
            <a:lvl6pPr marL="4968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6pPr>
            <a:lvl7pPr marL="9540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7pPr>
            <a:lvl8pPr marL="14112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8pPr>
            <a:lvl9pPr marL="18684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9pPr>
          </a:lstStyle>
          <a:p>
            <a:pPr marL="39688" marR="0" lvl="0" indent="-39688" algn="l" defTabSz="914400" rtl="0" eaLnBrk="1" fontAlgn="base" latinLnBrk="0" hangingPunct="1">
              <a:lnSpc>
                <a:spcPct val="100000"/>
              </a:lnSpc>
              <a:spcBef>
                <a:spcPct val="0"/>
              </a:spcBef>
              <a:spcAft>
                <a:spcPct val="0"/>
              </a:spcAft>
              <a:buClrTx/>
              <a:buSzTx/>
              <a:buFontTx/>
              <a:buNone/>
              <a:tabLst/>
              <a:defRPr/>
            </a:pPr>
            <a:r>
              <a:rPr kumimoji="0" lang="en-US" sz="3000" b="0" i="0" u="none" strike="noStrike" kern="0" cap="none" spc="0" normalizeH="0" baseline="0" noProof="0" dirty="0">
                <a:ln>
                  <a:noFill/>
                </a:ln>
                <a:solidFill>
                  <a:srgbClr val="FFC000"/>
                </a:solidFill>
                <a:effectLst/>
                <a:uLnTx/>
                <a:uFillTx/>
                <a:latin typeface="Helvetica"/>
                <a:ea typeface="ヒラギノ角ゴ ProN W3"/>
                <a:sym typeface="Helvetica" charset="0"/>
              </a:rPr>
              <a:t>FlexMPI and scheduler</a:t>
            </a:r>
          </a:p>
        </p:txBody>
      </p:sp>
      <p:pic>
        <p:nvPicPr>
          <p:cNvPr id="17" name="Imagen 16">
            <a:extLst>
              <a:ext uri="{FF2B5EF4-FFF2-40B4-BE49-F238E27FC236}">
                <a16:creationId xmlns:a16="http://schemas.microsoft.com/office/drawing/2014/main" id="{D506662C-118A-421A-ABDB-A5EA61A1A5FD}"/>
              </a:ext>
            </a:extLst>
          </p:cNvPr>
          <p:cNvPicPr>
            <a:picLocks noChangeAspect="1"/>
          </p:cNvPicPr>
          <p:nvPr/>
        </p:nvPicPr>
        <p:blipFill>
          <a:blip r:embed="rId7"/>
          <a:stretch>
            <a:fillRect/>
          </a:stretch>
        </p:blipFill>
        <p:spPr>
          <a:xfrm>
            <a:off x="112803" y="1287202"/>
            <a:ext cx="8918394" cy="4728068"/>
          </a:xfrm>
          <a:prstGeom prst="rect">
            <a:avLst/>
          </a:prstGeom>
        </p:spPr>
      </p:pic>
    </p:spTree>
    <p:extLst>
      <p:ext uri="{BB962C8B-B14F-4D97-AF65-F5344CB8AC3E}">
        <p14:creationId xmlns:p14="http://schemas.microsoft.com/office/powerpoint/2010/main" val="4239362662"/>
      </p:ext>
    </p:extLst>
  </p:cSld>
  <p:clrMapOvr>
    <a:masterClrMapping/>
  </p:clrMapOvr>
  <p:transition advClick="0" advTm="15000">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Flex-MPI</a:t>
            </a:r>
            <a:endParaRPr lang="en-US" dirty="0"/>
          </a:p>
        </p:txBody>
      </p:sp>
      <p:grpSp>
        <p:nvGrpSpPr>
          <p:cNvPr id="5" name="Group 7"/>
          <p:cNvGrpSpPr>
            <a:grpSpLocks/>
          </p:cNvGrpSpPr>
          <p:nvPr/>
        </p:nvGrpSpPr>
        <p:grpSpPr bwMode="auto">
          <a:xfrm>
            <a:off x="0" y="-2232"/>
            <a:ext cx="9160744" cy="780232"/>
            <a:chOff x="-1" y="-1"/>
            <a:chExt cx="13028637" cy="1110749"/>
          </a:xfrm>
        </p:grpSpPr>
        <p:pic>
          <p:nvPicPr>
            <p:cNvPr id="6" name="Picture 8" descr="image.jpg"/>
            <p:cNvPicPr>
              <a:picLocks noChangeAspect="1"/>
            </p:cNvPicPr>
            <p:nvPr/>
          </p:nvPicPr>
          <p:blipFill>
            <a:blip r:embed="rId3" cstate="print"/>
            <a:srcRect/>
            <a:stretch>
              <a:fillRect/>
            </a:stretch>
          </p:blipFill>
          <p:spPr bwMode="auto">
            <a:xfrm>
              <a:off x="5494940" y="0"/>
              <a:ext cx="7533696" cy="1110748"/>
            </a:xfrm>
            <a:prstGeom prst="rect">
              <a:avLst/>
            </a:prstGeom>
            <a:noFill/>
            <a:ln w="12700" cap="flat" cmpd="sng">
              <a:noFill/>
              <a:prstDash val="solid"/>
              <a:miter lim="0"/>
              <a:headEnd type="none" w="med" len="med"/>
              <a:tailEnd type="none" w="med" len="med"/>
            </a:ln>
            <a:effectLst/>
          </p:spPr>
        </p:pic>
        <p:pic>
          <p:nvPicPr>
            <p:cNvPr id="7" name="Picture 9" descr="image.jpg"/>
            <p:cNvPicPr>
              <a:picLocks noChangeAspect="1"/>
            </p:cNvPicPr>
            <p:nvPr/>
          </p:nvPicPr>
          <p:blipFill>
            <a:blip r:embed="rId4" cstate="print"/>
            <a:srcRect/>
            <a:stretch>
              <a:fillRect/>
            </a:stretch>
          </p:blipFill>
          <p:spPr bwMode="auto">
            <a:xfrm>
              <a:off x="0" y="0"/>
              <a:ext cx="5630011" cy="1109159"/>
            </a:xfrm>
            <a:prstGeom prst="rect">
              <a:avLst/>
            </a:prstGeom>
            <a:noFill/>
            <a:ln w="12700" cap="flat" cmpd="sng">
              <a:noFill/>
              <a:prstDash val="solid"/>
              <a:miter lim="0"/>
              <a:headEnd type="none" w="med" len="med"/>
              <a:tailEnd type="none" w="med" len="med"/>
            </a:ln>
            <a:effectLst/>
          </p:spPr>
        </p:pic>
      </p:grpSp>
      <p:pic>
        <p:nvPicPr>
          <p:cNvPr id="8" name="Picture 10" descr="image.png"/>
          <p:cNvPicPr>
            <a:picLocks noChangeAspect="1"/>
          </p:cNvPicPr>
          <p:nvPr/>
        </p:nvPicPr>
        <p:blipFill>
          <a:blip r:embed="rId5" cstate="print"/>
          <a:srcRect/>
          <a:stretch>
            <a:fillRect/>
          </a:stretch>
        </p:blipFill>
        <p:spPr bwMode="auto">
          <a:xfrm>
            <a:off x="7400479" y="82600"/>
            <a:ext cx="1415355" cy="561454"/>
          </a:xfrm>
          <a:prstGeom prst="rect">
            <a:avLst/>
          </a:prstGeom>
          <a:noFill/>
          <a:ln w="12700" cap="flat" cmpd="sng">
            <a:noFill/>
            <a:prstDash val="solid"/>
            <a:miter lim="0"/>
            <a:headEnd type="none" w="med" len="med"/>
            <a:tailEnd type="none" w="med" len="med"/>
          </a:ln>
          <a:effectLst/>
        </p:spPr>
      </p:pic>
      <p:sp>
        <p:nvSpPr>
          <p:cNvPr id="10" name="Marcador de contenido 2">
            <a:extLst>
              <a:ext uri="{FF2B5EF4-FFF2-40B4-BE49-F238E27FC236}">
                <a16:creationId xmlns:a16="http://schemas.microsoft.com/office/drawing/2014/main" id="{DA3DB985-8DA9-4304-85E5-2F529A311650}"/>
              </a:ext>
            </a:extLst>
          </p:cNvPr>
          <p:cNvSpPr>
            <a:spLocks noGrp="1"/>
          </p:cNvSpPr>
          <p:nvPr>
            <p:ph idx="1"/>
          </p:nvPr>
        </p:nvSpPr>
        <p:spPr>
          <a:xfrm>
            <a:off x="457200" y="1143000"/>
            <a:ext cx="8229600" cy="4965700"/>
          </a:xfrm>
        </p:spPr>
        <p:txBody>
          <a:bodyPr/>
          <a:lstStyle/>
          <a:p>
            <a:r>
              <a:rPr lang="en-US" sz="2400" b="1" dirty="0"/>
              <a:t>Goals</a:t>
            </a:r>
          </a:p>
          <a:p>
            <a:endParaRPr lang="en-US" sz="2400" b="1" dirty="0"/>
          </a:p>
          <a:p>
            <a:pPr lvl="1"/>
            <a:r>
              <a:rPr lang="en-US" sz="2200" dirty="0"/>
              <a:t>Light-weight and scalable monitoring tool for LSDS and production clusters</a:t>
            </a:r>
            <a:endParaRPr lang="en-US" sz="2200" dirty="0">
              <a:solidFill>
                <a:schemeClr val="bg1">
                  <a:lumMod val="85000"/>
                </a:schemeClr>
              </a:solidFill>
              <a:sym typeface="Wingdings" panose="05000000000000000000" pitchFamily="2" charset="2"/>
            </a:endParaRPr>
          </a:p>
          <a:p>
            <a:pPr lvl="1"/>
            <a:endParaRPr lang="en-US" sz="2200" dirty="0">
              <a:solidFill>
                <a:schemeClr val="bg1">
                  <a:lumMod val="85000"/>
                </a:schemeClr>
              </a:solidFill>
            </a:endParaRPr>
          </a:p>
          <a:p>
            <a:pPr lvl="1"/>
            <a:r>
              <a:rPr lang="en-US" sz="2200" dirty="0"/>
              <a:t>Combine node and application monitorization</a:t>
            </a:r>
            <a:endParaRPr lang="en-US" sz="2200" dirty="0">
              <a:solidFill>
                <a:schemeClr val="bg1">
                  <a:lumMod val="85000"/>
                </a:schemeClr>
              </a:solidFill>
            </a:endParaRPr>
          </a:p>
          <a:p>
            <a:pPr lvl="1"/>
            <a:endParaRPr lang="en-US" sz="2200" dirty="0"/>
          </a:p>
          <a:p>
            <a:pPr lvl="1"/>
            <a:r>
              <a:rPr lang="en-US" sz="2200" dirty="0"/>
              <a:t>Combine scheduling and application malleability</a:t>
            </a:r>
            <a:endParaRPr lang="en-US" sz="2200" dirty="0">
              <a:solidFill>
                <a:schemeClr val="accent3">
                  <a:lumMod val="85000"/>
                </a:schemeClr>
              </a:solidFill>
            </a:endParaRPr>
          </a:p>
          <a:p>
            <a:pPr lvl="1"/>
            <a:endParaRPr lang="en-US" sz="2200" dirty="0"/>
          </a:p>
          <a:p>
            <a:pPr lvl="1"/>
            <a:r>
              <a:rPr lang="en-US" sz="2200" dirty="0"/>
              <a:t>Fault tolerance (Resilience)</a:t>
            </a:r>
            <a:endParaRPr lang="en-US" sz="2200" dirty="0">
              <a:solidFill>
                <a:schemeClr val="bg1">
                  <a:lumMod val="85000"/>
                </a:schemeClr>
              </a:solidFill>
            </a:endParaRPr>
          </a:p>
        </p:txBody>
      </p:sp>
      <p:sp>
        <p:nvSpPr>
          <p:cNvPr id="13" name="Marcador de número de diapositiva 3">
            <a:extLst>
              <a:ext uri="{FF2B5EF4-FFF2-40B4-BE49-F238E27FC236}">
                <a16:creationId xmlns:a16="http://schemas.microsoft.com/office/drawing/2014/main" id="{EAA0C187-163A-4B9B-B554-699AF6AAAE66}"/>
              </a:ext>
            </a:extLst>
          </p:cNvPr>
          <p:cNvSpPr txBox="1">
            <a:spLocks/>
          </p:cNvSpPr>
          <p:nvPr/>
        </p:nvSpPr>
        <p:spPr>
          <a:xfrm>
            <a:off x="7749034" y="6540004"/>
            <a:ext cx="2133600" cy="365125"/>
          </a:xfrm>
        </p:spPr>
        <p:txBody>
          <a:bodyPr/>
          <a:lstStyle>
            <a:defPPr>
              <a:defRPr lang="en-US"/>
            </a:defPPr>
            <a:lvl1pPr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5pPr>
            <a:lvl6pPr marL="22860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6pPr>
            <a:lvl7pPr marL="27432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7pPr>
            <a:lvl8pPr marL="32004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8pPr>
            <a:lvl9pPr marL="36576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132FADFE-3B8F-471C-ABF0-DBC7717ECBBC}" type="slidenum">
              <a:rPr kumimoji="0" lang="es-ES" sz="2000" b="0" i="0" u="none" strike="noStrike" kern="1200" cap="none" spc="0" normalizeH="0" baseline="0" noProof="0" smtClean="0">
                <a:ln>
                  <a:noFill/>
                </a:ln>
                <a:solidFill>
                  <a:srgbClr val="000000"/>
                </a:solidFill>
                <a:effectLst/>
                <a:uLnTx/>
                <a:uFillTx/>
                <a:latin typeface="Arial" charset="0"/>
                <a:ea typeface="ヒラギノ角ゴ ProN W3" charset="0"/>
                <a:sym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5</a:t>
            </a:fld>
            <a:endParaRPr kumimoji="0" lang="es-ES" sz="2000" b="0" i="0" u="none" strike="noStrike" kern="1200" cap="none" spc="0" normalizeH="0" baseline="0" noProof="0" dirty="0">
              <a:ln>
                <a:noFill/>
              </a:ln>
              <a:solidFill>
                <a:srgbClr val="000000"/>
              </a:solidFill>
              <a:effectLst/>
              <a:uLnTx/>
              <a:uFillTx/>
              <a:latin typeface="Arial" charset="0"/>
              <a:ea typeface="ヒラギノ角ゴ ProN W3" charset="0"/>
              <a:sym typeface="Arial" charset="0"/>
            </a:endParaRPr>
          </a:p>
        </p:txBody>
      </p:sp>
      <p:sp>
        <p:nvSpPr>
          <p:cNvPr id="14" name="Rectángulo 13">
            <a:extLst>
              <a:ext uri="{FF2B5EF4-FFF2-40B4-BE49-F238E27FC236}">
                <a16:creationId xmlns:a16="http://schemas.microsoft.com/office/drawing/2014/main" id="{2A1541C3-9E89-47C4-ABBB-8B377FB7C0A1}"/>
              </a:ext>
            </a:extLst>
          </p:cNvPr>
          <p:cNvSpPr/>
          <p:nvPr/>
        </p:nvSpPr>
        <p:spPr>
          <a:xfrm>
            <a:off x="107504" y="6597352"/>
            <a:ext cx="5194126" cy="307777"/>
          </a:xfrm>
          <a:prstGeom prst="rect">
            <a:avLst/>
          </a:prstGeom>
        </p:spPr>
        <p:txBody>
          <a:bodyPr wrap="square">
            <a:spAutoFit/>
          </a:bodyPr>
          <a:lstStyle/>
          <a:p>
            <a:r>
              <a:rPr lang="en-GB" sz="1400" i="1" dirty="0">
                <a:solidFill>
                  <a:schemeClr val="accent5">
                    <a:lumMod val="20000"/>
                    <a:lumOff val="80000"/>
                  </a:schemeClr>
                </a:solidFill>
                <a:latin typeface="Source Sans Pro"/>
              </a:rPr>
              <a:t>14</a:t>
            </a:r>
            <a:r>
              <a:rPr lang="en-GB" sz="1400" i="1" baseline="30000" dirty="0">
                <a:solidFill>
                  <a:schemeClr val="accent5">
                    <a:lumMod val="20000"/>
                    <a:lumOff val="80000"/>
                  </a:schemeClr>
                </a:solidFill>
                <a:latin typeface="Source Sans Pro"/>
              </a:rPr>
              <a:t>th</a:t>
            </a:r>
            <a:r>
              <a:rPr lang="en-GB" sz="1400" i="1" dirty="0">
                <a:solidFill>
                  <a:schemeClr val="accent5">
                    <a:lumMod val="20000"/>
                    <a:lumOff val="80000"/>
                  </a:schemeClr>
                </a:solidFill>
                <a:latin typeface="Source Sans Pro"/>
              </a:rPr>
              <a:t> Scheduling for Large Scale Workshop</a:t>
            </a:r>
          </a:p>
        </p:txBody>
      </p:sp>
      <p:grpSp>
        <p:nvGrpSpPr>
          <p:cNvPr id="11" name="Grupo 10">
            <a:extLst>
              <a:ext uri="{FF2B5EF4-FFF2-40B4-BE49-F238E27FC236}">
                <a16:creationId xmlns:a16="http://schemas.microsoft.com/office/drawing/2014/main" id="{919C95CB-E4E8-479F-BB0A-411283266F32}"/>
              </a:ext>
            </a:extLst>
          </p:cNvPr>
          <p:cNvGrpSpPr/>
          <p:nvPr/>
        </p:nvGrpSpPr>
        <p:grpSpPr>
          <a:xfrm>
            <a:off x="0" y="7975"/>
            <a:ext cx="9134475" cy="790575"/>
            <a:chOff x="4762" y="3033712"/>
            <a:chExt cx="9134475" cy="790575"/>
          </a:xfrm>
        </p:grpSpPr>
        <p:pic>
          <p:nvPicPr>
            <p:cNvPr id="15" name="Imagen 14">
              <a:extLst>
                <a:ext uri="{FF2B5EF4-FFF2-40B4-BE49-F238E27FC236}">
                  <a16:creationId xmlns:a16="http://schemas.microsoft.com/office/drawing/2014/main" id="{67048B5E-8E22-452D-83DB-2CCDD12876D7}"/>
                </a:ext>
              </a:extLst>
            </p:cNvPr>
            <p:cNvPicPr>
              <a:picLocks noChangeAspect="1"/>
            </p:cNvPicPr>
            <p:nvPr/>
          </p:nvPicPr>
          <p:blipFill>
            <a:blip r:embed="rId6"/>
            <a:stretch>
              <a:fillRect/>
            </a:stretch>
          </p:blipFill>
          <p:spPr>
            <a:xfrm>
              <a:off x="4762" y="3033712"/>
              <a:ext cx="9134475" cy="790575"/>
            </a:xfrm>
            <a:prstGeom prst="rect">
              <a:avLst/>
            </a:prstGeom>
          </p:spPr>
        </p:pic>
        <p:pic>
          <p:nvPicPr>
            <p:cNvPr id="16" name="Picture 10" descr="image.png">
              <a:extLst>
                <a:ext uri="{FF2B5EF4-FFF2-40B4-BE49-F238E27FC236}">
                  <a16:creationId xmlns:a16="http://schemas.microsoft.com/office/drawing/2014/main" id="{6096311F-5D6B-4C8F-8A56-DAB3636348BE}"/>
                </a:ext>
              </a:extLst>
            </p:cNvPr>
            <p:cNvPicPr>
              <a:picLocks noChangeAspect="1"/>
            </p:cNvPicPr>
            <p:nvPr/>
          </p:nvPicPr>
          <p:blipFill>
            <a:blip r:embed="rId5" cstate="print"/>
            <a:srcRect/>
            <a:stretch>
              <a:fillRect/>
            </a:stretch>
          </p:blipFill>
          <p:spPr bwMode="auto">
            <a:xfrm>
              <a:off x="7400479" y="3111285"/>
              <a:ext cx="1415355" cy="561454"/>
            </a:xfrm>
            <a:prstGeom prst="rect">
              <a:avLst/>
            </a:prstGeom>
            <a:noFill/>
            <a:ln w="12700" cap="flat" cmpd="sng">
              <a:noFill/>
              <a:prstDash val="solid"/>
              <a:miter lim="0"/>
              <a:headEnd type="none" w="med" len="med"/>
              <a:tailEnd type="none" w="med" len="med"/>
            </a:ln>
            <a:effectLst/>
          </p:spPr>
        </p:pic>
      </p:grpSp>
      <p:sp>
        <p:nvSpPr>
          <p:cNvPr id="12" name="Título 1">
            <a:extLst>
              <a:ext uri="{FF2B5EF4-FFF2-40B4-BE49-F238E27FC236}">
                <a16:creationId xmlns:a16="http://schemas.microsoft.com/office/drawing/2014/main" id="{B7C54B72-2B9E-4F31-B4D1-26C002EAAF43}"/>
              </a:ext>
            </a:extLst>
          </p:cNvPr>
          <p:cNvSpPr txBox="1">
            <a:spLocks/>
          </p:cNvSpPr>
          <p:nvPr/>
        </p:nvSpPr>
        <p:spPr bwMode="auto">
          <a:xfrm>
            <a:off x="3177107" y="-162272"/>
            <a:ext cx="4583122" cy="847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800" tIns="50800" rIns="91440" bIns="50800" numCol="1" anchor="b" anchorCtr="0" compatLnSpc="1">
            <a:prstTxWarp prst="textNoShape">
              <a:avLst/>
            </a:prstTxWarp>
            <a:normAutofit/>
          </a:bodyPr>
          <a:lstStyle>
            <a:lvl1pPr marL="39688" indent="-39688" algn="l" rtl="0" eaLnBrk="1" fontAlgn="base" hangingPunct="1">
              <a:spcBef>
                <a:spcPct val="0"/>
              </a:spcBef>
              <a:spcAft>
                <a:spcPct val="0"/>
              </a:spcAft>
              <a:defRPr sz="2400">
                <a:solidFill>
                  <a:srgbClr val="FFFFFF"/>
                </a:solidFill>
                <a:latin typeface="+mj-lt"/>
                <a:ea typeface="+mj-ea"/>
                <a:cs typeface="+mj-cs"/>
                <a:sym typeface="Helvetica" charset="0"/>
              </a:defRPr>
            </a:lvl1pPr>
            <a:lvl2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2pPr>
            <a:lvl3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3pPr>
            <a:lvl4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4pPr>
            <a:lvl5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5pPr>
            <a:lvl6pPr marL="4968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6pPr>
            <a:lvl7pPr marL="9540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7pPr>
            <a:lvl8pPr marL="14112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8pPr>
            <a:lvl9pPr marL="18684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9pPr>
          </a:lstStyle>
          <a:p>
            <a:pPr marL="39688" marR="0" lvl="0" indent="-39688"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srgbClr val="FFFF00"/>
                </a:solidFill>
                <a:effectLst/>
                <a:uLnTx/>
                <a:uFillTx/>
                <a:latin typeface="Helvetica"/>
                <a:ea typeface="ヒラギノ角ゴ ProN W3"/>
                <a:sym typeface="Helvetica" charset="0"/>
              </a:rPr>
              <a:t>Introduction</a:t>
            </a:r>
          </a:p>
        </p:txBody>
      </p:sp>
    </p:spTree>
    <p:extLst>
      <p:ext uri="{BB962C8B-B14F-4D97-AF65-F5344CB8AC3E}">
        <p14:creationId xmlns:p14="http://schemas.microsoft.com/office/powerpoint/2010/main" val="1881413994"/>
      </p:ext>
    </p:extLst>
  </p:cSld>
  <p:clrMapOvr>
    <a:masterClrMapping/>
  </p:clrMapOvr>
  <p:transition advClick="0" advTm="43114">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0" descr="image.png"/>
          <p:cNvPicPr>
            <a:picLocks noChangeAspect="1"/>
          </p:cNvPicPr>
          <p:nvPr/>
        </p:nvPicPr>
        <p:blipFill>
          <a:blip r:embed="rId3" cstate="print"/>
          <a:srcRect/>
          <a:stretch>
            <a:fillRect/>
          </a:stretch>
        </p:blipFill>
        <p:spPr bwMode="auto">
          <a:xfrm>
            <a:off x="7400479" y="82600"/>
            <a:ext cx="1415355" cy="561454"/>
          </a:xfrm>
          <a:prstGeom prst="rect">
            <a:avLst/>
          </a:prstGeom>
          <a:noFill/>
          <a:ln w="12700" cap="flat" cmpd="sng">
            <a:noFill/>
            <a:prstDash val="solid"/>
            <a:miter lim="0"/>
            <a:headEnd type="none" w="med" len="med"/>
            <a:tailEnd type="none" w="med" len="med"/>
          </a:ln>
          <a:effectLst/>
        </p:spPr>
      </p:pic>
      <p:sp>
        <p:nvSpPr>
          <p:cNvPr id="10" name="Marcador de contenido 2">
            <a:extLst>
              <a:ext uri="{FF2B5EF4-FFF2-40B4-BE49-F238E27FC236}">
                <a16:creationId xmlns:a16="http://schemas.microsoft.com/office/drawing/2014/main" id="{DA3DB985-8DA9-4304-85E5-2F529A311650}"/>
              </a:ext>
            </a:extLst>
          </p:cNvPr>
          <p:cNvSpPr>
            <a:spLocks noGrp="1"/>
          </p:cNvSpPr>
          <p:nvPr>
            <p:ph idx="1"/>
          </p:nvPr>
        </p:nvSpPr>
        <p:spPr>
          <a:xfrm>
            <a:off x="457200" y="1143000"/>
            <a:ext cx="8229600" cy="4965700"/>
          </a:xfrm>
        </p:spPr>
        <p:txBody>
          <a:bodyPr/>
          <a:lstStyle/>
          <a:p>
            <a:r>
              <a:rPr lang="en-GB" sz="2400" dirty="0">
                <a:solidFill>
                  <a:schemeClr val="accent5"/>
                </a:solidFill>
              </a:rPr>
              <a:t>Introduction</a:t>
            </a:r>
          </a:p>
          <a:p>
            <a:r>
              <a:rPr lang="en-GB" sz="2400" dirty="0"/>
              <a:t>System architecture</a:t>
            </a:r>
          </a:p>
          <a:p>
            <a:pPr lvl="1"/>
            <a:r>
              <a:rPr lang="en-GB" sz="2200" dirty="0"/>
              <a:t>Overview</a:t>
            </a:r>
          </a:p>
          <a:p>
            <a:pPr lvl="1"/>
            <a:r>
              <a:rPr lang="en-GB" sz="2200" dirty="0" err="1">
                <a:solidFill>
                  <a:schemeClr val="accent5"/>
                </a:solidFill>
              </a:rPr>
              <a:t>DaeMon</a:t>
            </a:r>
            <a:r>
              <a:rPr lang="en-GB" sz="2200" dirty="0">
                <a:solidFill>
                  <a:schemeClr val="accent5"/>
                </a:solidFill>
              </a:rPr>
              <a:t> Monitor</a:t>
            </a:r>
          </a:p>
          <a:p>
            <a:pPr lvl="1"/>
            <a:r>
              <a:rPr lang="en-GB" sz="2200" dirty="0">
                <a:solidFill>
                  <a:schemeClr val="accent5"/>
                </a:solidFill>
              </a:rPr>
              <a:t>Application Control</a:t>
            </a:r>
          </a:p>
          <a:p>
            <a:r>
              <a:rPr lang="en-GB" sz="2400" dirty="0">
                <a:solidFill>
                  <a:schemeClr val="accent5"/>
                </a:solidFill>
              </a:rPr>
              <a:t>Evaluation</a:t>
            </a:r>
          </a:p>
          <a:p>
            <a:r>
              <a:rPr lang="en-GB" sz="2400" dirty="0">
                <a:solidFill>
                  <a:schemeClr val="accent5"/>
                </a:solidFill>
              </a:rPr>
              <a:t>Conclusions &amp; future works</a:t>
            </a:r>
            <a:endParaRPr lang="en-GB" sz="2200" dirty="0">
              <a:solidFill>
                <a:schemeClr val="accent5"/>
              </a:solidFill>
            </a:endParaRPr>
          </a:p>
        </p:txBody>
      </p:sp>
      <p:sp>
        <p:nvSpPr>
          <p:cNvPr id="13" name="Marcador de número de diapositiva 3">
            <a:extLst>
              <a:ext uri="{FF2B5EF4-FFF2-40B4-BE49-F238E27FC236}">
                <a16:creationId xmlns:a16="http://schemas.microsoft.com/office/drawing/2014/main" id="{EAA0C187-163A-4B9B-B554-699AF6AAAE66}"/>
              </a:ext>
            </a:extLst>
          </p:cNvPr>
          <p:cNvSpPr txBox="1">
            <a:spLocks/>
          </p:cNvSpPr>
          <p:nvPr/>
        </p:nvSpPr>
        <p:spPr>
          <a:xfrm>
            <a:off x="7749034" y="6540004"/>
            <a:ext cx="2133600" cy="365125"/>
          </a:xfrm>
        </p:spPr>
        <p:txBody>
          <a:bodyPr/>
          <a:lstStyle>
            <a:defPPr>
              <a:defRPr lang="en-US"/>
            </a:defPPr>
            <a:lvl1pPr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5pPr>
            <a:lvl6pPr marL="22860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6pPr>
            <a:lvl7pPr marL="27432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7pPr>
            <a:lvl8pPr marL="32004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8pPr>
            <a:lvl9pPr marL="36576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132FADFE-3B8F-471C-ABF0-DBC7717ECBBC}" type="slidenum">
              <a:rPr kumimoji="0" lang="en-GB" sz="2000" b="0" i="0" u="none" strike="noStrike" kern="1200" cap="none" spc="0" normalizeH="0" baseline="0" smtClean="0">
                <a:ln>
                  <a:noFill/>
                </a:ln>
                <a:solidFill>
                  <a:srgbClr val="000000"/>
                </a:solidFill>
                <a:effectLst/>
                <a:uLnTx/>
                <a:uFillTx/>
                <a:latin typeface="Arial" charset="0"/>
                <a:ea typeface="ヒラギノ角ゴ ProN W3" charset="0"/>
                <a:sym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6</a:t>
            </a:fld>
            <a:endParaRPr kumimoji="0" lang="en-GB" sz="2000" b="0" i="0" u="none" strike="noStrike" kern="1200" cap="none" spc="0" normalizeH="0" baseline="0" dirty="0">
              <a:ln>
                <a:noFill/>
              </a:ln>
              <a:solidFill>
                <a:srgbClr val="000000"/>
              </a:solidFill>
              <a:effectLst/>
              <a:uLnTx/>
              <a:uFillTx/>
              <a:latin typeface="Arial" charset="0"/>
              <a:ea typeface="ヒラギノ角ゴ ProN W3" charset="0"/>
              <a:sym typeface="Arial" charset="0"/>
            </a:endParaRPr>
          </a:p>
        </p:txBody>
      </p:sp>
      <p:sp>
        <p:nvSpPr>
          <p:cNvPr id="14" name="Rectángulo 13">
            <a:extLst>
              <a:ext uri="{FF2B5EF4-FFF2-40B4-BE49-F238E27FC236}">
                <a16:creationId xmlns:a16="http://schemas.microsoft.com/office/drawing/2014/main" id="{2A1541C3-9E89-47C4-ABBB-8B377FB7C0A1}"/>
              </a:ext>
            </a:extLst>
          </p:cNvPr>
          <p:cNvSpPr/>
          <p:nvPr/>
        </p:nvSpPr>
        <p:spPr>
          <a:xfrm>
            <a:off x="107504" y="6597352"/>
            <a:ext cx="5194126" cy="307777"/>
          </a:xfrm>
          <a:prstGeom prst="rect">
            <a:avLst/>
          </a:prstGeom>
        </p:spPr>
        <p:txBody>
          <a:bodyPr wrap="square">
            <a:spAutoFit/>
          </a:bodyPr>
          <a:lstStyle/>
          <a:p>
            <a:r>
              <a:rPr lang="en-GB" sz="1400" i="1" dirty="0">
                <a:solidFill>
                  <a:schemeClr val="accent5">
                    <a:lumMod val="20000"/>
                    <a:lumOff val="80000"/>
                  </a:schemeClr>
                </a:solidFill>
                <a:latin typeface="Source Sans Pro"/>
              </a:rPr>
              <a:t>14</a:t>
            </a:r>
            <a:r>
              <a:rPr lang="en-GB" sz="1400" i="1" baseline="30000" dirty="0">
                <a:solidFill>
                  <a:schemeClr val="accent5">
                    <a:lumMod val="20000"/>
                    <a:lumOff val="80000"/>
                  </a:schemeClr>
                </a:solidFill>
                <a:latin typeface="Source Sans Pro"/>
              </a:rPr>
              <a:t>th</a:t>
            </a:r>
            <a:r>
              <a:rPr lang="en-GB" sz="1400" i="1" dirty="0">
                <a:solidFill>
                  <a:schemeClr val="accent5">
                    <a:lumMod val="20000"/>
                    <a:lumOff val="80000"/>
                  </a:schemeClr>
                </a:solidFill>
                <a:latin typeface="Source Sans Pro"/>
              </a:rPr>
              <a:t> Scheduling for Large Scale Workshop</a:t>
            </a:r>
          </a:p>
        </p:txBody>
      </p:sp>
      <p:sp>
        <p:nvSpPr>
          <p:cNvPr id="4" name="Título 3">
            <a:extLst>
              <a:ext uri="{FF2B5EF4-FFF2-40B4-BE49-F238E27FC236}">
                <a16:creationId xmlns:a16="http://schemas.microsoft.com/office/drawing/2014/main" id="{8FD482C0-73EE-489D-AB09-667101F17B60}"/>
              </a:ext>
            </a:extLst>
          </p:cNvPr>
          <p:cNvSpPr>
            <a:spLocks noGrp="1"/>
          </p:cNvSpPr>
          <p:nvPr>
            <p:ph type="title"/>
          </p:nvPr>
        </p:nvSpPr>
        <p:spPr/>
        <p:txBody>
          <a:bodyPr/>
          <a:lstStyle/>
          <a:p>
            <a:endParaRPr lang="en-GB" dirty="0"/>
          </a:p>
        </p:txBody>
      </p:sp>
      <p:grpSp>
        <p:nvGrpSpPr>
          <p:cNvPr id="15" name="Grupo 14">
            <a:extLst>
              <a:ext uri="{FF2B5EF4-FFF2-40B4-BE49-F238E27FC236}">
                <a16:creationId xmlns:a16="http://schemas.microsoft.com/office/drawing/2014/main" id="{5B9C01B6-F23A-42BD-910C-4A5CBB646D13}"/>
              </a:ext>
            </a:extLst>
          </p:cNvPr>
          <p:cNvGrpSpPr/>
          <p:nvPr/>
        </p:nvGrpSpPr>
        <p:grpSpPr>
          <a:xfrm>
            <a:off x="0" y="-27384"/>
            <a:ext cx="9134475" cy="790575"/>
            <a:chOff x="4762" y="3033712"/>
            <a:chExt cx="9134475" cy="790575"/>
          </a:xfrm>
        </p:grpSpPr>
        <p:pic>
          <p:nvPicPr>
            <p:cNvPr id="16" name="Imagen 15">
              <a:extLst>
                <a:ext uri="{FF2B5EF4-FFF2-40B4-BE49-F238E27FC236}">
                  <a16:creationId xmlns:a16="http://schemas.microsoft.com/office/drawing/2014/main" id="{D9D23AD8-5DE1-43C4-9435-82030C65C591}"/>
                </a:ext>
              </a:extLst>
            </p:cNvPr>
            <p:cNvPicPr>
              <a:picLocks noChangeAspect="1"/>
            </p:cNvPicPr>
            <p:nvPr/>
          </p:nvPicPr>
          <p:blipFill>
            <a:blip r:embed="rId4"/>
            <a:stretch>
              <a:fillRect/>
            </a:stretch>
          </p:blipFill>
          <p:spPr>
            <a:xfrm>
              <a:off x="4762" y="3033712"/>
              <a:ext cx="9134475" cy="790575"/>
            </a:xfrm>
            <a:prstGeom prst="rect">
              <a:avLst/>
            </a:prstGeom>
          </p:spPr>
        </p:pic>
        <p:pic>
          <p:nvPicPr>
            <p:cNvPr id="17" name="Picture 10" descr="image.png">
              <a:extLst>
                <a:ext uri="{FF2B5EF4-FFF2-40B4-BE49-F238E27FC236}">
                  <a16:creationId xmlns:a16="http://schemas.microsoft.com/office/drawing/2014/main" id="{E70583CA-C036-4F38-BA09-CA7392F968B3}"/>
                </a:ext>
              </a:extLst>
            </p:cNvPr>
            <p:cNvPicPr>
              <a:picLocks noChangeAspect="1"/>
            </p:cNvPicPr>
            <p:nvPr/>
          </p:nvPicPr>
          <p:blipFill>
            <a:blip r:embed="rId3" cstate="print"/>
            <a:srcRect/>
            <a:stretch>
              <a:fillRect/>
            </a:stretch>
          </p:blipFill>
          <p:spPr bwMode="auto">
            <a:xfrm>
              <a:off x="7400479" y="3111285"/>
              <a:ext cx="1415355" cy="561454"/>
            </a:xfrm>
            <a:prstGeom prst="rect">
              <a:avLst/>
            </a:prstGeom>
            <a:noFill/>
            <a:ln w="12700" cap="flat" cmpd="sng">
              <a:noFill/>
              <a:prstDash val="solid"/>
              <a:miter lim="0"/>
              <a:headEnd type="none" w="med" len="med"/>
              <a:tailEnd type="none" w="med" len="med"/>
            </a:ln>
            <a:effectLst/>
          </p:spPr>
        </p:pic>
      </p:grpSp>
      <p:sp>
        <p:nvSpPr>
          <p:cNvPr id="12" name="Título 1">
            <a:extLst>
              <a:ext uri="{FF2B5EF4-FFF2-40B4-BE49-F238E27FC236}">
                <a16:creationId xmlns:a16="http://schemas.microsoft.com/office/drawing/2014/main" id="{B7C54B72-2B9E-4F31-B4D1-26C002EAAF43}"/>
              </a:ext>
            </a:extLst>
          </p:cNvPr>
          <p:cNvSpPr txBox="1">
            <a:spLocks/>
          </p:cNvSpPr>
          <p:nvPr/>
        </p:nvSpPr>
        <p:spPr bwMode="auto">
          <a:xfrm>
            <a:off x="2928081" y="-193305"/>
            <a:ext cx="4583122" cy="847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800" tIns="50800" rIns="91440" bIns="50800" numCol="1" anchor="b" anchorCtr="0" compatLnSpc="1">
            <a:prstTxWarp prst="textNoShape">
              <a:avLst/>
            </a:prstTxWarp>
            <a:normAutofit/>
          </a:bodyPr>
          <a:lstStyle>
            <a:lvl1pPr marL="39688" indent="-39688" algn="l" rtl="0" eaLnBrk="1" fontAlgn="base" hangingPunct="1">
              <a:spcBef>
                <a:spcPct val="0"/>
              </a:spcBef>
              <a:spcAft>
                <a:spcPct val="0"/>
              </a:spcAft>
              <a:defRPr sz="2400">
                <a:solidFill>
                  <a:srgbClr val="FFFFFF"/>
                </a:solidFill>
                <a:latin typeface="+mj-lt"/>
                <a:ea typeface="+mj-ea"/>
                <a:cs typeface="+mj-cs"/>
                <a:sym typeface="Helvetica" charset="0"/>
              </a:defRPr>
            </a:lvl1pPr>
            <a:lvl2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2pPr>
            <a:lvl3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3pPr>
            <a:lvl4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4pPr>
            <a:lvl5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5pPr>
            <a:lvl6pPr marL="4968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6pPr>
            <a:lvl7pPr marL="9540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7pPr>
            <a:lvl8pPr marL="14112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8pPr>
            <a:lvl9pPr marL="18684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9pPr>
          </a:lstStyle>
          <a:p>
            <a:pPr marL="39688" marR="0" lvl="0" indent="-39688" algn="l"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0" cap="none" spc="0" normalizeH="0" baseline="0" dirty="0">
                <a:ln>
                  <a:noFill/>
                </a:ln>
                <a:solidFill>
                  <a:srgbClr val="FFFF00"/>
                </a:solidFill>
                <a:effectLst/>
                <a:uLnTx/>
                <a:uFillTx/>
                <a:latin typeface="Helvetica"/>
                <a:ea typeface="ヒラギノ角ゴ ProN W3"/>
                <a:sym typeface="Helvetica" charset="0"/>
              </a:rPr>
              <a:t>List of contents</a:t>
            </a:r>
          </a:p>
        </p:txBody>
      </p:sp>
    </p:spTree>
    <p:extLst>
      <p:ext uri="{BB962C8B-B14F-4D97-AF65-F5344CB8AC3E}">
        <p14:creationId xmlns:p14="http://schemas.microsoft.com/office/powerpoint/2010/main" val="1822147426"/>
      </p:ext>
    </p:extLst>
  </p:cSld>
  <p:clrMapOvr>
    <a:masterClrMapping/>
  </p:clrMapOvr>
  <p:transition advClick="0" advTm="15000">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Flex-MPI</a:t>
            </a:r>
            <a:endParaRPr lang="en-US" dirty="0"/>
          </a:p>
        </p:txBody>
      </p:sp>
      <p:grpSp>
        <p:nvGrpSpPr>
          <p:cNvPr id="5" name="Group 7"/>
          <p:cNvGrpSpPr>
            <a:grpSpLocks/>
          </p:cNvGrpSpPr>
          <p:nvPr/>
        </p:nvGrpSpPr>
        <p:grpSpPr bwMode="auto">
          <a:xfrm>
            <a:off x="0" y="-2232"/>
            <a:ext cx="9160744" cy="780232"/>
            <a:chOff x="-1" y="-1"/>
            <a:chExt cx="13028637" cy="1110749"/>
          </a:xfrm>
        </p:grpSpPr>
        <p:pic>
          <p:nvPicPr>
            <p:cNvPr id="6" name="Picture 8" descr="image.jpg"/>
            <p:cNvPicPr>
              <a:picLocks noChangeAspect="1"/>
            </p:cNvPicPr>
            <p:nvPr/>
          </p:nvPicPr>
          <p:blipFill>
            <a:blip r:embed="rId3" cstate="print"/>
            <a:srcRect/>
            <a:stretch>
              <a:fillRect/>
            </a:stretch>
          </p:blipFill>
          <p:spPr bwMode="auto">
            <a:xfrm>
              <a:off x="5494940" y="0"/>
              <a:ext cx="7533696" cy="1110748"/>
            </a:xfrm>
            <a:prstGeom prst="rect">
              <a:avLst/>
            </a:prstGeom>
            <a:noFill/>
            <a:ln w="12700" cap="flat" cmpd="sng">
              <a:noFill/>
              <a:prstDash val="solid"/>
              <a:miter lim="0"/>
              <a:headEnd type="none" w="med" len="med"/>
              <a:tailEnd type="none" w="med" len="med"/>
            </a:ln>
            <a:effectLst/>
          </p:spPr>
        </p:pic>
        <p:pic>
          <p:nvPicPr>
            <p:cNvPr id="7" name="Picture 9" descr="image.jpg"/>
            <p:cNvPicPr>
              <a:picLocks noChangeAspect="1"/>
            </p:cNvPicPr>
            <p:nvPr/>
          </p:nvPicPr>
          <p:blipFill>
            <a:blip r:embed="rId4" cstate="print"/>
            <a:srcRect/>
            <a:stretch>
              <a:fillRect/>
            </a:stretch>
          </p:blipFill>
          <p:spPr bwMode="auto">
            <a:xfrm>
              <a:off x="0" y="0"/>
              <a:ext cx="5630011" cy="1109159"/>
            </a:xfrm>
            <a:prstGeom prst="rect">
              <a:avLst/>
            </a:prstGeom>
            <a:noFill/>
            <a:ln w="12700" cap="flat" cmpd="sng">
              <a:noFill/>
              <a:prstDash val="solid"/>
              <a:miter lim="0"/>
              <a:headEnd type="none" w="med" len="med"/>
              <a:tailEnd type="none" w="med" len="med"/>
            </a:ln>
            <a:effectLst/>
          </p:spPr>
        </p:pic>
      </p:grpSp>
      <p:pic>
        <p:nvPicPr>
          <p:cNvPr id="8" name="Picture 10" descr="image.png"/>
          <p:cNvPicPr>
            <a:picLocks noChangeAspect="1"/>
          </p:cNvPicPr>
          <p:nvPr/>
        </p:nvPicPr>
        <p:blipFill>
          <a:blip r:embed="rId5" cstate="print"/>
          <a:srcRect/>
          <a:stretch>
            <a:fillRect/>
          </a:stretch>
        </p:blipFill>
        <p:spPr bwMode="auto">
          <a:xfrm>
            <a:off x="7400479" y="82600"/>
            <a:ext cx="1415355" cy="561454"/>
          </a:xfrm>
          <a:prstGeom prst="rect">
            <a:avLst/>
          </a:prstGeom>
          <a:noFill/>
          <a:ln w="12700" cap="flat" cmpd="sng">
            <a:noFill/>
            <a:prstDash val="solid"/>
            <a:miter lim="0"/>
            <a:headEnd type="none" w="med" len="med"/>
            <a:tailEnd type="none" w="med" len="med"/>
          </a:ln>
          <a:effectLst/>
        </p:spPr>
      </p:pic>
      <p:sp>
        <p:nvSpPr>
          <p:cNvPr id="13" name="Marcador de número de diapositiva 3">
            <a:extLst>
              <a:ext uri="{FF2B5EF4-FFF2-40B4-BE49-F238E27FC236}">
                <a16:creationId xmlns:a16="http://schemas.microsoft.com/office/drawing/2014/main" id="{EAA0C187-163A-4B9B-B554-699AF6AAAE66}"/>
              </a:ext>
            </a:extLst>
          </p:cNvPr>
          <p:cNvSpPr txBox="1">
            <a:spLocks/>
          </p:cNvSpPr>
          <p:nvPr/>
        </p:nvSpPr>
        <p:spPr>
          <a:xfrm>
            <a:off x="7749034" y="6540004"/>
            <a:ext cx="2133600" cy="365125"/>
          </a:xfrm>
        </p:spPr>
        <p:txBody>
          <a:bodyPr/>
          <a:lstStyle>
            <a:defPPr>
              <a:defRPr lang="en-US"/>
            </a:defPPr>
            <a:lvl1pPr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5pPr>
            <a:lvl6pPr marL="22860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6pPr>
            <a:lvl7pPr marL="27432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7pPr>
            <a:lvl8pPr marL="32004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8pPr>
            <a:lvl9pPr marL="36576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132FADFE-3B8F-471C-ABF0-DBC7717ECBBC}" type="slidenum">
              <a:rPr kumimoji="0" lang="es-ES" sz="2000" b="0" i="0" u="none" strike="noStrike" kern="1200" cap="none" spc="0" normalizeH="0" baseline="0" noProof="0" smtClean="0">
                <a:ln>
                  <a:noFill/>
                </a:ln>
                <a:solidFill>
                  <a:srgbClr val="000000"/>
                </a:solidFill>
                <a:effectLst/>
                <a:uLnTx/>
                <a:uFillTx/>
                <a:latin typeface="Arial" charset="0"/>
                <a:ea typeface="ヒラギノ角ゴ ProN W3" charset="0"/>
                <a:sym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7</a:t>
            </a:fld>
            <a:endParaRPr kumimoji="0" lang="es-ES" sz="2000" b="0" i="0" u="none" strike="noStrike" kern="1200" cap="none" spc="0" normalizeH="0" baseline="0" noProof="0" dirty="0">
              <a:ln>
                <a:noFill/>
              </a:ln>
              <a:solidFill>
                <a:srgbClr val="000000"/>
              </a:solidFill>
              <a:effectLst/>
              <a:uLnTx/>
              <a:uFillTx/>
              <a:latin typeface="Arial" charset="0"/>
              <a:ea typeface="ヒラギノ角ゴ ProN W3" charset="0"/>
              <a:sym typeface="Arial" charset="0"/>
            </a:endParaRPr>
          </a:p>
        </p:txBody>
      </p:sp>
      <p:sp>
        <p:nvSpPr>
          <p:cNvPr id="14" name="Rectángulo 13">
            <a:extLst>
              <a:ext uri="{FF2B5EF4-FFF2-40B4-BE49-F238E27FC236}">
                <a16:creationId xmlns:a16="http://schemas.microsoft.com/office/drawing/2014/main" id="{2A1541C3-9E89-47C4-ABBB-8B377FB7C0A1}"/>
              </a:ext>
            </a:extLst>
          </p:cNvPr>
          <p:cNvSpPr/>
          <p:nvPr/>
        </p:nvSpPr>
        <p:spPr>
          <a:xfrm>
            <a:off x="107504" y="6597352"/>
            <a:ext cx="5194126" cy="307777"/>
          </a:xfrm>
          <a:prstGeom prst="rect">
            <a:avLst/>
          </a:prstGeom>
        </p:spPr>
        <p:txBody>
          <a:bodyPr wrap="square">
            <a:spAutoFit/>
          </a:bodyPr>
          <a:lstStyle/>
          <a:p>
            <a:r>
              <a:rPr lang="en-GB" sz="1400" i="1" dirty="0">
                <a:solidFill>
                  <a:schemeClr val="accent5">
                    <a:lumMod val="20000"/>
                    <a:lumOff val="80000"/>
                  </a:schemeClr>
                </a:solidFill>
                <a:latin typeface="Source Sans Pro"/>
              </a:rPr>
              <a:t>14</a:t>
            </a:r>
            <a:r>
              <a:rPr lang="en-GB" sz="1400" i="1" baseline="30000" dirty="0">
                <a:solidFill>
                  <a:schemeClr val="accent5">
                    <a:lumMod val="20000"/>
                    <a:lumOff val="80000"/>
                  </a:schemeClr>
                </a:solidFill>
                <a:latin typeface="Source Sans Pro"/>
              </a:rPr>
              <a:t>th</a:t>
            </a:r>
            <a:r>
              <a:rPr lang="en-GB" sz="1400" i="1" dirty="0">
                <a:solidFill>
                  <a:schemeClr val="accent5">
                    <a:lumMod val="20000"/>
                    <a:lumOff val="80000"/>
                  </a:schemeClr>
                </a:solidFill>
                <a:latin typeface="Source Sans Pro"/>
              </a:rPr>
              <a:t> Scheduling for Large Scale Workshop</a:t>
            </a:r>
          </a:p>
        </p:txBody>
      </p:sp>
      <p:grpSp>
        <p:nvGrpSpPr>
          <p:cNvPr id="11" name="Grupo 10">
            <a:extLst>
              <a:ext uri="{FF2B5EF4-FFF2-40B4-BE49-F238E27FC236}">
                <a16:creationId xmlns:a16="http://schemas.microsoft.com/office/drawing/2014/main" id="{1429DBBF-A910-4388-B1F2-32268C1C62D0}"/>
              </a:ext>
            </a:extLst>
          </p:cNvPr>
          <p:cNvGrpSpPr/>
          <p:nvPr/>
        </p:nvGrpSpPr>
        <p:grpSpPr>
          <a:xfrm>
            <a:off x="0" y="7975"/>
            <a:ext cx="9134475" cy="790575"/>
            <a:chOff x="4762" y="3033712"/>
            <a:chExt cx="9134475" cy="790575"/>
          </a:xfrm>
        </p:grpSpPr>
        <p:pic>
          <p:nvPicPr>
            <p:cNvPr id="15" name="Imagen 14">
              <a:extLst>
                <a:ext uri="{FF2B5EF4-FFF2-40B4-BE49-F238E27FC236}">
                  <a16:creationId xmlns:a16="http://schemas.microsoft.com/office/drawing/2014/main" id="{6ED524CE-1C17-4AB2-9AE5-C225BEEF79CB}"/>
                </a:ext>
              </a:extLst>
            </p:cNvPr>
            <p:cNvPicPr>
              <a:picLocks noChangeAspect="1"/>
            </p:cNvPicPr>
            <p:nvPr/>
          </p:nvPicPr>
          <p:blipFill>
            <a:blip r:embed="rId6"/>
            <a:stretch>
              <a:fillRect/>
            </a:stretch>
          </p:blipFill>
          <p:spPr>
            <a:xfrm>
              <a:off x="4762" y="3033712"/>
              <a:ext cx="9134475" cy="790575"/>
            </a:xfrm>
            <a:prstGeom prst="rect">
              <a:avLst/>
            </a:prstGeom>
          </p:spPr>
        </p:pic>
        <p:pic>
          <p:nvPicPr>
            <p:cNvPr id="16" name="Picture 10" descr="image.png">
              <a:extLst>
                <a:ext uri="{FF2B5EF4-FFF2-40B4-BE49-F238E27FC236}">
                  <a16:creationId xmlns:a16="http://schemas.microsoft.com/office/drawing/2014/main" id="{5CA18B2C-90D4-4114-AFC5-6B6B4EEE9257}"/>
                </a:ext>
              </a:extLst>
            </p:cNvPr>
            <p:cNvPicPr>
              <a:picLocks noChangeAspect="1"/>
            </p:cNvPicPr>
            <p:nvPr/>
          </p:nvPicPr>
          <p:blipFill>
            <a:blip r:embed="rId5" cstate="print"/>
            <a:srcRect/>
            <a:stretch>
              <a:fillRect/>
            </a:stretch>
          </p:blipFill>
          <p:spPr bwMode="auto">
            <a:xfrm>
              <a:off x="7400479" y="3111285"/>
              <a:ext cx="1415355" cy="561454"/>
            </a:xfrm>
            <a:prstGeom prst="rect">
              <a:avLst/>
            </a:prstGeom>
            <a:noFill/>
            <a:ln w="12700" cap="flat" cmpd="sng">
              <a:noFill/>
              <a:prstDash val="solid"/>
              <a:miter lim="0"/>
              <a:headEnd type="none" w="med" len="med"/>
              <a:tailEnd type="none" w="med" len="med"/>
            </a:ln>
            <a:effectLst/>
          </p:spPr>
        </p:pic>
      </p:grpSp>
      <p:sp>
        <p:nvSpPr>
          <p:cNvPr id="12" name="Título 1">
            <a:extLst>
              <a:ext uri="{FF2B5EF4-FFF2-40B4-BE49-F238E27FC236}">
                <a16:creationId xmlns:a16="http://schemas.microsoft.com/office/drawing/2014/main" id="{B7C54B72-2B9E-4F31-B4D1-26C002EAAF43}"/>
              </a:ext>
            </a:extLst>
          </p:cNvPr>
          <p:cNvSpPr txBox="1">
            <a:spLocks/>
          </p:cNvSpPr>
          <p:nvPr/>
        </p:nvSpPr>
        <p:spPr bwMode="auto">
          <a:xfrm>
            <a:off x="2555777" y="-162272"/>
            <a:ext cx="5040560" cy="847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800" tIns="50800" rIns="91440" bIns="50800" numCol="1" anchor="b" anchorCtr="0" compatLnSpc="1">
            <a:prstTxWarp prst="textNoShape">
              <a:avLst/>
            </a:prstTxWarp>
            <a:normAutofit fontScale="92500"/>
          </a:bodyPr>
          <a:lstStyle>
            <a:lvl1pPr marL="39688" indent="-39688" algn="l" rtl="0" eaLnBrk="1" fontAlgn="base" hangingPunct="1">
              <a:spcBef>
                <a:spcPct val="0"/>
              </a:spcBef>
              <a:spcAft>
                <a:spcPct val="0"/>
              </a:spcAft>
              <a:defRPr sz="2400">
                <a:solidFill>
                  <a:srgbClr val="FFFFFF"/>
                </a:solidFill>
                <a:latin typeface="+mj-lt"/>
                <a:ea typeface="+mj-ea"/>
                <a:cs typeface="+mj-cs"/>
                <a:sym typeface="Helvetica" charset="0"/>
              </a:defRPr>
            </a:lvl1pPr>
            <a:lvl2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2pPr>
            <a:lvl3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3pPr>
            <a:lvl4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4pPr>
            <a:lvl5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5pPr>
            <a:lvl6pPr marL="4968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6pPr>
            <a:lvl7pPr marL="9540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7pPr>
            <a:lvl8pPr marL="14112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8pPr>
            <a:lvl9pPr marL="18684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9pPr>
          </a:lstStyle>
          <a:p>
            <a:pPr marL="39688" marR="0" lvl="0" indent="-39688" algn="l" defTabSz="914400" rtl="0" eaLnBrk="1" fontAlgn="base" latinLnBrk="0" hangingPunct="1">
              <a:lnSpc>
                <a:spcPct val="100000"/>
              </a:lnSpc>
              <a:spcBef>
                <a:spcPct val="0"/>
              </a:spcBef>
              <a:spcAft>
                <a:spcPct val="0"/>
              </a:spcAft>
              <a:buClrTx/>
              <a:buSzTx/>
              <a:buFontTx/>
              <a:buNone/>
              <a:tabLst/>
              <a:defRPr/>
            </a:pPr>
            <a:r>
              <a:rPr kumimoji="0" lang="en-US" sz="3000" b="0" i="0" u="none" strike="noStrike" kern="0" cap="none" spc="0" normalizeH="0" baseline="0" noProof="0" dirty="0">
                <a:ln>
                  <a:noFill/>
                </a:ln>
                <a:solidFill>
                  <a:srgbClr val="FFFF00"/>
                </a:solidFill>
                <a:effectLst/>
                <a:uLnTx/>
                <a:uFillTx/>
                <a:latin typeface="Helvetica"/>
                <a:ea typeface="ヒラギノ角ゴ ProN W3"/>
                <a:sym typeface="Helvetica" charset="0"/>
              </a:rPr>
              <a:t>Overview system architecture</a:t>
            </a:r>
          </a:p>
        </p:txBody>
      </p:sp>
      <p:pic>
        <p:nvPicPr>
          <p:cNvPr id="17" name="Imagen 16">
            <a:extLst>
              <a:ext uri="{FF2B5EF4-FFF2-40B4-BE49-F238E27FC236}">
                <a16:creationId xmlns:a16="http://schemas.microsoft.com/office/drawing/2014/main" id="{D506662C-118A-421A-ABDB-A5EA61A1A5FD}"/>
              </a:ext>
            </a:extLst>
          </p:cNvPr>
          <p:cNvPicPr>
            <a:picLocks noChangeAspect="1"/>
          </p:cNvPicPr>
          <p:nvPr/>
        </p:nvPicPr>
        <p:blipFill>
          <a:blip r:embed="rId7"/>
          <a:stretch>
            <a:fillRect/>
          </a:stretch>
        </p:blipFill>
        <p:spPr>
          <a:xfrm>
            <a:off x="112803" y="1287202"/>
            <a:ext cx="8918394" cy="4728068"/>
          </a:xfrm>
          <a:prstGeom prst="rect">
            <a:avLst/>
          </a:prstGeom>
        </p:spPr>
      </p:pic>
    </p:spTree>
    <p:extLst>
      <p:ext uri="{BB962C8B-B14F-4D97-AF65-F5344CB8AC3E}">
        <p14:creationId xmlns:p14="http://schemas.microsoft.com/office/powerpoint/2010/main" val="1619610290"/>
      </p:ext>
    </p:extLst>
  </p:cSld>
  <p:clrMapOvr>
    <a:masterClrMapping/>
  </p:clrMapOvr>
  <p:transition advClick="0" advTm="15000">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Flex-MPI</a:t>
            </a:r>
            <a:endParaRPr lang="en-US" dirty="0"/>
          </a:p>
        </p:txBody>
      </p:sp>
      <p:grpSp>
        <p:nvGrpSpPr>
          <p:cNvPr id="5" name="Group 7"/>
          <p:cNvGrpSpPr>
            <a:grpSpLocks/>
          </p:cNvGrpSpPr>
          <p:nvPr/>
        </p:nvGrpSpPr>
        <p:grpSpPr bwMode="auto">
          <a:xfrm>
            <a:off x="0" y="-2232"/>
            <a:ext cx="9160744" cy="780232"/>
            <a:chOff x="-1" y="-1"/>
            <a:chExt cx="13028637" cy="1110749"/>
          </a:xfrm>
        </p:grpSpPr>
        <p:pic>
          <p:nvPicPr>
            <p:cNvPr id="6" name="Picture 8" descr="image.jpg"/>
            <p:cNvPicPr>
              <a:picLocks noChangeAspect="1"/>
            </p:cNvPicPr>
            <p:nvPr/>
          </p:nvPicPr>
          <p:blipFill>
            <a:blip r:embed="rId3" cstate="print"/>
            <a:srcRect/>
            <a:stretch>
              <a:fillRect/>
            </a:stretch>
          </p:blipFill>
          <p:spPr bwMode="auto">
            <a:xfrm>
              <a:off x="5494940" y="0"/>
              <a:ext cx="7533696" cy="1110748"/>
            </a:xfrm>
            <a:prstGeom prst="rect">
              <a:avLst/>
            </a:prstGeom>
            <a:noFill/>
            <a:ln w="12700" cap="flat" cmpd="sng">
              <a:noFill/>
              <a:prstDash val="solid"/>
              <a:miter lim="0"/>
              <a:headEnd type="none" w="med" len="med"/>
              <a:tailEnd type="none" w="med" len="med"/>
            </a:ln>
            <a:effectLst/>
          </p:spPr>
        </p:pic>
        <p:pic>
          <p:nvPicPr>
            <p:cNvPr id="7" name="Picture 9" descr="image.jpg"/>
            <p:cNvPicPr>
              <a:picLocks noChangeAspect="1"/>
            </p:cNvPicPr>
            <p:nvPr/>
          </p:nvPicPr>
          <p:blipFill>
            <a:blip r:embed="rId4" cstate="print"/>
            <a:srcRect/>
            <a:stretch>
              <a:fillRect/>
            </a:stretch>
          </p:blipFill>
          <p:spPr bwMode="auto">
            <a:xfrm>
              <a:off x="0" y="0"/>
              <a:ext cx="5630011" cy="1109159"/>
            </a:xfrm>
            <a:prstGeom prst="rect">
              <a:avLst/>
            </a:prstGeom>
            <a:noFill/>
            <a:ln w="12700" cap="flat" cmpd="sng">
              <a:noFill/>
              <a:prstDash val="solid"/>
              <a:miter lim="0"/>
              <a:headEnd type="none" w="med" len="med"/>
              <a:tailEnd type="none" w="med" len="med"/>
            </a:ln>
            <a:effectLst/>
          </p:spPr>
        </p:pic>
      </p:grpSp>
      <p:pic>
        <p:nvPicPr>
          <p:cNvPr id="8" name="Picture 10" descr="image.png"/>
          <p:cNvPicPr>
            <a:picLocks noChangeAspect="1"/>
          </p:cNvPicPr>
          <p:nvPr/>
        </p:nvPicPr>
        <p:blipFill>
          <a:blip r:embed="rId5" cstate="print"/>
          <a:srcRect/>
          <a:stretch>
            <a:fillRect/>
          </a:stretch>
        </p:blipFill>
        <p:spPr bwMode="auto">
          <a:xfrm>
            <a:off x="7400479" y="82600"/>
            <a:ext cx="1415355" cy="561454"/>
          </a:xfrm>
          <a:prstGeom prst="rect">
            <a:avLst/>
          </a:prstGeom>
          <a:noFill/>
          <a:ln w="12700" cap="flat" cmpd="sng">
            <a:noFill/>
            <a:prstDash val="solid"/>
            <a:miter lim="0"/>
            <a:headEnd type="none" w="med" len="med"/>
            <a:tailEnd type="none" w="med" len="med"/>
          </a:ln>
          <a:effectLst/>
        </p:spPr>
      </p:pic>
      <p:sp>
        <p:nvSpPr>
          <p:cNvPr id="13" name="Marcador de número de diapositiva 3">
            <a:extLst>
              <a:ext uri="{FF2B5EF4-FFF2-40B4-BE49-F238E27FC236}">
                <a16:creationId xmlns:a16="http://schemas.microsoft.com/office/drawing/2014/main" id="{EAA0C187-163A-4B9B-B554-699AF6AAAE66}"/>
              </a:ext>
            </a:extLst>
          </p:cNvPr>
          <p:cNvSpPr txBox="1">
            <a:spLocks/>
          </p:cNvSpPr>
          <p:nvPr/>
        </p:nvSpPr>
        <p:spPr>
          <a:xfrm>
            <a:off x="7749034" y="6540004"/>
            <a:ext cx="2133600" cy="365125"/>
          </a:xfrm>
        </p:spPr>
        <p:txBody>
          <a:bodyPr/>
          <a:lstStyle>
            <a:defPPr>
              <a:defRPr lang="en-US"/>
            </a:defPPr>
            <a:lvl1pPr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5pPr>
            <a:lvl6pPr marL="22860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6pPr>
            <a:lvl7pPr marL="27432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7pPr>
            <a:lvl8pPr marL="32004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8pPr>
            <a:lvl9pPr marL="36576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132FADFE-3B8F-471C-ABF0-DBC7717ECBBC}" type="slidenum">
              <a:rPr kumimoji="0" lang="es-ES" sz="2000" b="0" i="0" u="none" strike="noStrike" kern="1200" cap="none" spc="0" normalizeH="0" baseline="0" noProof="0" smtClean="0">
                <a:ln>
                  <a:noFill/>
                </a:ln>
                <a:solidFill>
                  <a:srgbClr val="000000"/>
                </a:solidFill>
                <a:effectLst/>
                <a:uLnTx/>
                <a:uFillTx/>
                <a:latin typeface="Arial" charset="0"/>
                <a:ea typeface="ヒラギノ角ゴ ProN W3" charset="0"/>
                <a:sym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8</a:t>
            </a:fld>
            <a:endParaRPr kumimoji="0" lang="es-ES" sz="2000" b="0" i="0" u="none" strike="noStrike" kern="1200" cap="none" spc="0" normalizeH="0" baseline="0" noProof="0" dirty="0">
              <a:ln>
                <a:noFill/>
              </a:ln>
              <a:solidFill>
                <a:srgbClr val="000000"/>
              </a:solidFill>
              <a:effectLst/>
              <a:uLnTx/>
              <a:uFillTx/>
              <a:latin typeface="Arial" charset="0"/>
              <a:ea typeface="ヒラギノ角ゴ ProN W3" charset="0"/>
              <a:sym typeface="Arial" charset="0"/>
            </a:endParaRPr>
          </a:p>
        </p:txBody>
      </p:sp>
      <p:sp>
        <p:nvSpPr>
          <p:cNvPr id="14" name="Rectángulo 13">
            <a:extLst>
              <a:ext uri="{FF2B5EF4-FFF2-40B4-BE49-F238E27FC236}">
                <a16:creationId xmlns:a16="http://schemas.microsoft.com/office/drawing/2014/main" id="{2A1541C3-9E89-47C4-ABBB-8B377FB7C0A1}"/>
              </a:ext>
            </a:extLst>
          </p:cNvPr>
          <p:cNvSpPr/>
          <p:nvPr/>
        </p:nvSpPr>
        <p:spPr>
          <a:xfrm>
            <a:off x="107504" y="6597352"/>
            <a:ext cx="5194126" cy="307777"/>
          </a:xfrm>
          <a:prstGeom prst="rect">
            <a:avLst/>
          </a:prstGeom>
        </p:spPr>
        <p:txBody>
          <a:bodyPr wrap="square">
            <a:spAutoFit/>
          </a:bodyPr>
          <a:lstStyle/>
          <a:p>
            <a:r>
              <a:rPr lang="en-GB" sz="1400" i="1" dirty="0">
                <a:solidFill>
                  <a:schemeClr val="accent5">
                    <a:lumMod val="20000"/>
                    <a:lumOff val="80000"/>
                  </a:schemeClr>
                </a:solidFill>
                <a:latin typeface="Source Sans Pro"/>
              </a:rPr>
              <a:t>14</a:t>
            </a:r>
            <a:r>
              <a:rPr lang="en-GB" sz="1400" i="1" baseline="30000" dirty="0">
                <a:solidFill>
                  <a:schemeClr val="accent5">
                    <a:lumMod val="20000"/>
                    <a:lumOff val="80000"/>
                  </a:schemeClr>
                </a:solidFill>
                <a:latin typeface="Source Sans Pro"/>
              </a:rPr>
              <a:t>th</a:t>
            </a:r>
            <a:r>
              <a:rPr lang="en-GB" sz="1400" i="1" dirty="0">
                <a:solidFill>
                  <a:schemeClr val="accent5">
                    <a:lumMod val="20000"/>
                    <a:lumOff val="80000"/>
                  </a:schemeClr>
                </a:solidFill>
                <a:latin typeface="Source Sans Pro"/>
              </a:rPr>
              <a:t> Scheduling for Large Scale Workshop</a:t>
            </a:r>
          </a:p>
        </p:txBody>
      </p:sp>
      <p:grpSp>
        <p:nvGrpSpPr>
          <p:cNvPr id="11" name="Grupo 10">
            <a:extLst>
              <a:ext uri="{FF2B5EF4-FFF2-40B4-BE49-F238E27FC236}">
                <a16:creationId xmlns:a16="http://schemas.microsoft.com/office/drawing/2014/main" id="{1429DBBF-A910-4388-B1F2-32268C1C62D0}"/>
              </a:ext>
            </a:extLst>
          </p:cNvPr>
          <p:cNvGrpSpPr/>
          <p:nvPr/>
        </p:nvGrpSpPr>
        <p:grpSpPr>
          <a:xfrm>
            <a:off x="0" y="7975"/>
            <a:ext cx="9134475" cy="790575"/>
            <a:chOff x="4762" y="3033712"/>
            <a:chExt cx="9134475" cy="790575"/>
          </a:xfrm>
        </p:grpSpPr>
        <p:pic>
          <p:nvPicPr>
            <p:cNvPr id="15" name="Imagen 14">
              <a:extLst>
                <a:ext uri="{FF2B5EF4-FFF2-40B4-BE49-F238E27FC236}">
                  <a16:creationId xmlns:a16="http://schemas.microsoft.com/office/drawing/2014/main" id="{6ED524CE-1C17-4AB2-9AE5-C225BEEF79CB}"/>
                </a:ext>
              </a:extLst>
            </p:cNvPr>
            <p:cNvPicPr>
              <a:picLocks noChangeAspect="1"/>
            </p:cNvPicPr>
            <p:nvPr/>
          </p:nvPicPr>
          <p:blipFill>
            <a:blip r:embed="rId6"/>
            <a:stretch>
              <a:fillRect/>
            </a:stretch>
          </p:blipFill>
          <p:spPr>
            <a:xfrm>
              <a:off x="4762" y="3033712"/>
              <a:ext cx="9134475" cy="790575"/>
            </a:xfrm>
            <a:prstGeom prst="rect">
              <a:avLst/>
            </a:prstGeom>
          </p:spPr>
        </p:pic>
        <p:pic>
          <p:nvPicPr>
            <p:cNvPr id="16" name="Picture 10" descr="image.png">
              <a:extLst>
                <a:ext uri="{FF2B5EF4-FFF2-40B4-BE49-F238E27FC236}">
                  <a16:creationId xmlns:a16="http://schemas.microsoft.com/office/drawing/2014/main" id="{5CA18B2C-90D4-4114-AFC5-6B6B4EEE9257}"/>
                </a:ext>
              </a:extLst>
            </p:cNvPr>
            <p:cNvPicPr>
              <a:picLocks noChangeAspect="1"/>
            </p:cNvPicPr>
            <p:nvPr/>
          </p:nvPicPr>
          <p:blipFill>
            <a:blip r:embed="rId5" cstate="print"/>
            <a:srcRect/>
            <a:stretch>
              <a:fillRect/>
            </a:stretch>
          </p:blipFill>
          <p:spPr bwMode="auto">
            <a:xfrm>
              <a:off x="7400479" y="3111285"/>
              <a:ext cx="1415355" cy="561454"/>
            </a:xfrm>
            <a:prstGeom prst="rect">
              <a:avLst/>
            </a:prstGeom>
            <a:noFill/>
            <a:ln w="12700" cap="flat" cmpd="sng">
              <a:noFill/>
              <a:prstDash val="solid"/>
              <a:miter lim="0"/>
              <a:headEnd type="none" w="med" len="med"/>
              <a:tailEnd type="none" w="med" len="med"/>
            </a:ln>
            <a:effectLst/>
          </p:spPr>
        </p:pic>
      </p:grpSp>
      <p:sp>
        <p:nvSpPr>
          <p:cNvPr id="12" name="Título 1">
            <a:extLst>
              <a:ext uri="{FF2B5EF4-FFF2-40B4-BE49-F238E27FC236}">
                <a16:creationId xmlns:a16="http://schemas.microsoft.com/office/drawing/2014/main" id="{B7C54B72-2B9E-4F31-B4D1-26C002EAAF43}"/>
              </a:ext>
            </a:extLst>
          </p:cNvPr>
          <p:cNvSpPr txBox="1">
            <a:spLocks/>
          </p:cNvSpPr>
          <p:nvPr/>
        </p:nvSpPr>
        <p:spPr bwMode="auto">
          <a:xfrm>
            <a:off x="2555777" y="-162272"/>
            <a:ext cx="5040560" cy="847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800" tIns="50800" rIns="91440" bIns="50800" numCol="1" anchor="b" anchorCtr="0" compatLnSpc="1">
            <a:prstTxWarp prst="textNoShape">
              <a:avLst/>
            </a:prstTxWarp>
            <a:normAutofit/>
          </a:bodyPr>
          <a:lstStyle>
            <a:lvl1pPr marL="39688" indent="-39688" algn="l" rtl="0" eaLnBrk="1" fontAlgn="base" hangingPunct="1">
              <a:spcBef>
                <a:spcPct val="0"/>
              </a:spcBef>
              <a:spcAft>
                <a:spcPct val="0"/>
              </a:spcAft>
              <a:defRPr sz="2400">
                <a:solidFill>
                  <a:srgbClr val="FFFFFF"/>
                </a:solidFill>
                <a:latin typeface="+mj-lt"/>
                <a:ea typeface="+mj-ea"/>
                <a:cs typeface="+mj-cs"/>
                <a:sym typeface="Helvetica" charset="0"/>
              </a:defRPr>
            </a:lvl1pPr>
            <a:lvl2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2pPr>
            <a:lvl3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3pPr>
            <a:lvl4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4pPr>
            <a:lvl5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5pPr>
            <a:lvl6pPr marL="4968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6pPr>
            <a:lvl7pPr marL="9540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7pPr>
            <a:lvl8pPr marL="14112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8pPr>
            <a:lvl9pPr marL="18684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9pPr>
          </a:lstStyle>
          <a:p>
            <a:pPr marL="39688" marR="0" lvl="0" indent="-39688" algn="l" defTabSz="914400" rtl="0" eaLnBrk="1" fontAlgn="base" latinLnBrk="0" hangingPunct="1">
              <a:lnSpc>
                <a:spcPct val="100000"/>
              </a:lnSpc>
              <a:spcBef>
                <a:spcPct val="0"/>
              </a:spcBef>
              <a:spcAft>
                <a:spcPct val="0"/>
              </a:spcAft>
              <a:buClrTx/>
              <a:buSzTx/>
              <a:buFontTx/>
              <a:buNone/>
              <a:tabLst/>
              <a:defRPr/>
            </a:pPr>
            <a:r>
              <a:rPr kumimoji="0" lang="en-US" sz="3000" b="0" i="0" u="none" strike="noStrike" kern="0" cap="none" spc="0" normalizeH="0" baseline="0" noProof="0" dirty="0">
                <a:ln>
                  <a:noFill/>
                </a:ln>
                <a:solidFill>
                  <a:srgbClr val="FFFF00"/>
                </a:solidFill>
                <a:effectLst/>
                <a:uLnTx/>
                <a:uFillTx/>
                <a:latin typeface="Helvetica"/>
                <a:ea typeface="ヒラギノ角ゴ ProN W3"/>
                <a:sym typeface="Helvetica" charset="0"/>
              </a:rPr>
              <a:t>Dynamic Overview</a:t>
            </a:r>
          </a:p>
        </p:txBody>
      </p:sp>
      <p:pic>
        <p:nvPicPr>
          <p:cNvPr id="23" name="Imagen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1000" y="1206500"/>
            <a:ext cx="8369300" cy="4445000"/>
          </a:xfrm>
          <a:prstGeom prst="rect">
            <a:avLst/>
          </a:prstGeom>
          <a:solidFill>
            <a:schemeClr val="bg1"/>
          </a:solidFill>
        </p:spPr>
      </p:pic>
      <p:pic>
        <p:nvPicPr>
          <p:cNvPr id="9" name="Imagen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1000" y="1206500"/>
            <a:ext cx="8369300" cy="4445000"/>
          </a:xfrm>
          <a:prstGeom prst="rect">
            <a:avLst/>
          </a:prstGeom>
          <a:solidFill>
            <a:schemeClr val="bg1"/>
          </a:solidFill>
        </p:spPr>
      </p:pic>
      <p:pic>
        <p:nvPicPr>
          <p:cNvPr id="10" name="Imagen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1000" y="1206500"/>
            <a:ext cx="8369300" cy="4445000"/>
          </a:xfrm>
          <a:prstGeom prst="rect">
            <a:avLst/>
          </a:prstGeom>
          <a:solidFill>
            <a:schemeClr val="bg1"/>
          </a:solidFill>
        </p:spPr>
      </p:pic>
      <p:pic>
        <p:nvPicPr>
          <p:cNvPr id="18" name="Imagen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1000" y="1206500"/>
            <a:ext cx="8369300" cy="4445000"/>
          </a:xfrm>
          <a:prstGeom prst="rect">
            <a:avLst/>
          </a:prstGeom>
          <a:solidFill>
            <a:schemeClr val="bg1"/>
          </a:solidFill>
        </p:spPr>
      </p:pic>
      <p:pic>
        <p:nvPicPr>
          <p:cNvPr id="19" name="Imagen 1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81000" y="1206500"/>
            <a:ext cx="8369300" cy="4445000"/>
          </a:xfrm>
          <a:prstGeom prst="rect">
            <a:avLst/>
          </a:prstGeom>
          <a:solidFill>
            <a:schemeClr val="bg1"/>
          </a:solidFill>
        </p:spPr>
      </p:pic>
      <p:pic>
        <p:nvPicPr>
          <p:cNvPr id="20" name="Imagen 1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81000" y="1206500"/>
            <a:ext cx="8369300" cy="4445000"/>
          </a:xfrm>
          <a:prstGeom prst="rect">
            <a:avLst/>
          </a:prstGeom>
          <a:solidFill>
            <a:schemeClr val="bg1"/>
          </a:solidFill>
        </p:spPr>
      </p:pic>
      <p:pic>
        <p:nvPicPr>
          <p:cNvPr id="21" name="Imagen 2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81000" y="1206500"/>
            <a:ext cx="8369300" cy="4445000"/>
          </a:xfrm>
          <a:prstGeom prst="rect">
            <a:avLst/>
          </a:prstGeom>
          <a:solidFill>
            <a:schemeClr val="bg1"/>
          </a:solidFill>
        </p:spPr>
      </p:pic>
      <p:pic>
        <p:nvPicPr>
          <p:cNvPr id="22" name="Imagen 2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81000" y="1206500"/>
            <a:ext cx="8369300" cy="4445000"/>
          </a:xfrm>
          <a:prstGeom prst="rect">
            <a:avLst/>
          </a:prstGeom>
          <a:solidFill>
            <a:schemeClr val="bg1"/>
          </a:solidFill>
        </p:spPr>
      </p:pic>
    </p:spTree>
    <p:extLst>
      <p:ext uri="{BB962C8B-B14F-4D97-AF65-F5344CB8AC3E}">
        <p14:creationId xmlns:p14="http://schemas.microsoft.com/office/powerpoint/2010/main" val="1188011152"/>
      </p:ext>
    </p:extLst>
  </p:cSld>
  <p:clrMapOvr>
    <a:masterClrMapping/>
  </p:clrMapOvr>
  <p:transition advClick="0" advTm="15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0" descr="image.png"/>
          <p:cNvPicPr>
            <a:picLocks noChangeAspect="1"/>
          </p:cNvPicPr>
          <p:nvPr/>
        </p:nvPicPr>
        <p:blipFill>
          <a:blip r:embed="rId3" cstate="print"/>
          <a:srcRect/>
          <a:stretch>
            <a:fillRect/>
          </a:stretch>
        </p:blipFill>
        <p:spPr bwMode="auto">
          <a:xfrm>
            <a:off x="7400479" y="82600"/>
            <a:ext cx="1415355" cy="561454"/>
          </a:xfrm>
          <a:prstGeom prst="rect">
            <a:avLst/>
          </a:prstGeom>
          <a:noFill/>
          <a:ln w="12700" cap="flat" cmpd="sng">
            <a:noFill/>
            <a:prstDash val="solid"/>
            <a:miter lim="0"/>
            <a:headEnd type="none" w="med" len="med"/>
            <a:tailEnd type="none" w="med" len="med"/>
          </a:ln>
          <a:effectLst/>
        </p:spPr>
      </p:pic>
      <p:sp>
        <p:nvSpPr>
          <p:cNvPr id="10" name="Marcador de contenido 2">
            <a:extLst>
              <a:ext uri="{FF2B5EF4-FFF2-40B4-BE49-F238E27FC236}">
                <a16:creationId xmlns:a16="http://schemas.microsoft.com/office/drawing/2014/main" id="{DA3DB985-8DA9-4304-85E5-2F529A311650}"/>
              </a:ext>
            </a:extLst>
          </p:cNvPr>
          <p:cNvSpPr>
            <a:spLocks noGrp="1"/>
          </p:cNvSpPr>
          <p:nvPr>
            <p:ph idx="1"/>
          </p:nvPr>
        </p:nvSpPr>
        <p:spPr>
          <a:xfrm>
            <a:off x="457200" y="1143000"/>
            <a:ext cx="8229600" cy="4965700"/>
          </a:xfrm>
        </p:spPr>
        <p:txBody>
          <a:bodyPr/>
          <a:lstStyle/>
          <a:p>
            <a:r>
              <a:rPr lang="en-GB" sz="2400" dirty="0">
                <a:solidFill>
                  <a:schemeClr val="accent5"/>
                </a:solidFill>
              </a:rPr>
              <a:t>Introduction</a:t>
            </a:r>
          </a:p>
          <a:p>
            <a:r>
              <a:rPr lang="en-GB" sz="2400" dirty="0"/>
              <a:t>System architecture</a:t>
            </a:r>
          </a:p>
          <a:p>
            <a:pPr lvl="1"/>
            <a:r>
              <a:rPr lang="en-GB" sz="2200" dirty="0">
                <a:solidFill>
                  <a:schemeClr val="accent5"/>
                </a:solidFill>
              </a:rPr>
              <a:t>Overview</a:t>
            </a:r>
          </a:p>
          <a:p>
            <a:pPr lvl="1"/>
            <a:r>
              <a:rPr lang="en-GB" sz="2200" dirty="0" err="1"/>
              <a:t>DaeMon</a:t>
            </a:r>
            <a:r>
              <a:rPr lang="en-GB" sz="2200" dirty="0"/>
              <a:t> Monitor</a:t>
            </a:r>
          </a:p>
          <a:p>
            <a:pPr lvl="1"/>
            <a:r>
              <a:rPr lang="en-GB" sz="2200" dirty="0">
                <a:solidFill>
                  <a:schemeClr val="accent5"/>
                </a:solidFill>
              </a:rPr>
              <a:t>Application Control</a:t>
            </a:r>
          </a:p>
          <a:p>
            <a:r>
              <a:rPr lang="en-GB" sz="2400" dirty="0">
                <a:solidFill>
                  <a:schemeClr val="accent5"/>
                </a:solidFill>
              </a:rPr>
              <a:t>Evaluation</a:t>
            </a:r>
          </a:p>
          <a:p>
            <a:r>
              <a:rPr lang="en-GB" sz="2400" dirty="0">
                <a:solidFill>
                  <a:schemeClr val="accent5"/>
                </a:solidFill>
              </a:rPr>
              <a:t>Conclusions &amp; future works</a:t>
            </a:r>
            <a:endParaRPr lang="en-GB" sz="2200" dirty="0">
              <a:solidFill>
                <a:schemeClr val="accent5"/>
              </a:solidFill>
            </a:endParaRPr>
          </a:p>
        </p:txBody>
      </p:sp>
      <p:sp>
        <p:nvSpPr>
          <p:cNvPr id="13" name="Marcador de número de diapositiva 3">
            <a:extLst>
              <a:ext uri="{FF2B5EF4-FFF2-40B4-BE49-F238E27FC236}">
                <a16:creationId xmlns:a16="http://schemas.microsoft.com/office/drawing/2014/main" id="{EAA0C187-163A-4B9B-B554-699AF6AAAE66}"/>
              </a:ext>
            </a:extLst>
          </p:cNvPr>
          <p:cNvSpPr txBox="1">
            <a:spLocks/>
          </p:cNvSpPr>
          <p:nvPr/>
        </p:nvSpPr>
        <p:spPr>
          <a:xfrm>
            <a:off x="7749034" y="6540004"/>
            <a:ext cx="2133600" cy="365125"/>
          </a:xfrm>
        </p:spPr>
        <p:txBody>
          <a:bodyPr/>
          <a:lstStyle>
            <a:defPPr>
              <a:defRPr lang="en-US"/>
            </a:defPPr>
            <a:lvl1pPr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5pPr>
            <a:lvl6pPr marL="22860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6pPr>
            <a:lvl7pPr marL="27432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7pPr>
            <a:lvl8pPr marL="32004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8pPr>
            <a:lvl9pPr marL="36576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132FADFE-3B8F-471C-ABF0-DBC7717ECBBC}" type="slidenum">
              <a:rPr kumimoji="0" lang="en-GB" sz="2000" b="0" i="0" u="none" strike="noStrike" kern="1200" cap="none" spc="0" normalizeH="0" baseline="0" smtClean="0">
                <a:ln>
                  <a:noFill/>
                </a:ln>
                <a:solidFill>
                  <a:srgbClr val="000000"/>
                </a:solidFill>
                <a:effectLst/>
                <a:uLnTx/>
                <a:uFillTx/>
                <a:latin typeface="Arial" charset="0"/>
                <a:ea typeface="ヒラギノ角ゴ ProN W3" charset="0"/>
                <a:sym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9</a:t>
            </a:fld>
            <a:endParaRPr kumimoji="0" lang="en-GB" sz="2000" b="0" i="0" u="none" strike="noStrike" kern="1200" cap="none" spc="0" normalizeH="0" baseline="0" dirty="0">
              <a:ln>
                <a:noFill/>
              </a:ln>
              <a:solidFill>
                <a:srgbClr val="000000"/>
              </a:solidFill>
              <a:effectLst/>
              <a:uLnTx/>
              <a:uFillTx/>
              <a:latin typeface="Arial" charset="0"/>
              <a:ea typeface="ヒラギノ角ゴ ProN W3" charset="0"/>
              <a:sym typeface="Arial" charset="0"/>
            </a:endParaRPr>
          </a:p>
        </p:txBody>
      </p:sp>
      <p:sp>
        <p:nvSpPr>
          <p:cNvPr id="14" name="Rectángulo 13">
            <a:extLst>
              <a:ext uri="{FF2B5EF4-FFF2-40B4-BE49-F238E27FC236}">
                <a16:creationId xmlns:a16="http://schemas.microsoft.com/office/drawing/2014/main" id="{2A1541C3-9E89-47C4-ABBB-8B377FB7C0A1}"/>
              </a:ext>
            </a:extLst>
          </p:cNvPr>
          <p:cNvSpPr/>
          <p:nvPr/>
        </p:nvSpPr>
        <p:spPr>
          <a:xfrm>
            <a:off x="107504" y="6597352"/>
            <a:ext cx="5194126" cy="307777"/>
          </a:xfrm>
          <a:prstGeom prst="rect">
            <a:avLst/>
          </a:prstGeom>
        </p:spPr>
        <p:txBody>
          <a:bodyPr wrap="square">
            <a:spAutoFit/>
          </a:bodyPr>
          <a:lstStyle/>
          <a:p>
            <a:r>
              <a:rPr lang="en-GB" sz="1400" i="1" dirty="0">
                <a:solidFill>
                  <a:schemeClr val="accent5">
                    <a:lumMod val="20000"/>
                    <a:lumOff val="80000"/>
                  </a:schemeClr>
                </a:solidFill>
                <a:latin typeface="Source Sans Pro"/>
              </a:rPr>
              <a:t>14</a:t>
            </a:r>
            <a:r>
              <a:rPr lang="en-GB" sz="1400" i="1" baseline="30000" dirty="0">
                <a:solidFill>
                  <a:schemeClr val="accent5">
                    <a:lumMod val="20000"/>
                    <a:lumOff val="80000"/>
                  </a:schemeClr>
                </a:solidFill>
                <a:latin typeface="Source Sans Pro"/>
              </a:rPr>
              <a:t>th</a:t>
            </a:r>
            <a:r>
              <a:rPr lang="en-GB" sz="1400" i="1" dirty="0">
                <a:solidFill>
                  <a:schemeClr val="accent5">
                    <a:lumMod val="20000"/>
                    <a:lumOff val="80000"/>
                  </a:schemeClr>
                </a:solidFill>
                <a:latin typeface="Source Sans Pro"/>
              </a:rPr>
              <a:t> Scheduling for Large Scale Workshop</a:t>
            </a:r>
          </a:p>
        </p:txBody>
      </p:sp>
      <p:sp>
        <p:nvSpPr>
          <p:cNvPr id="4" name="Título 3">
            <a:extLst>
              <a:ext uri="{FF2B5EF4-FFF2-40B4-BE49-F238E27FC236}">
                <a16:creationId xmlns:a16="http://schemas.microsoft.com/office/drawing/2014/main" id="{8FD482C0-73EE-489D-AB09-667101F17B60}"/>
              </a:ext>
            </a:extLst>
          </p:cNvPr>
          <p:cNvSpPr>
            <a:spLocks noGrp="1"/>
          </p:cNvSpPr>
          <p:nvPr>
            <p:ph type="title"/>
          </p:nvPr>
        </p:nvSpPr>
        <p:spPr/>
        <p:txBody>
          <a:bodyPr/>
          <a:lstStyle/>
          <a:p>
            <a:endParaRPr lang="en-GB" dirty="0"/>
          </a:p>
        </p:txBody>
      </p:sp>
      <p:grpSp>
        <p:nvGrpSpPr>
          <p:cNvPr id="15" name="Grupo 14">
            <a:extLst>
              <a:ext uri="{FF2B5EF4-FFF2-40B4-BE49-F238E27FC236}">
                <a16:creationId xmlns:a16="http://schemas.microsoft.com/office/drawing/2014/main" id="{5B9C01B6-F23A-42BD-910C-4A5CBB646D13}"/>
              </a:ext>
            </a:extLst>
          </p:cNvPr>
          <p:cNvGrpSpPr/>
          <p:nvPr/>
        </p:nvGrpSpPr>
        <p:grpSpPr>
          <a:xfrm>
            <a:off x="0" y="-27384"/>
            <a:ext cx="9134475" cy="790575"/>
            <a:chOff x="4762" y="3033712"/>
            <a:chExt cx="9134475" cy="790575"/>
          </a:xfrm>
        </p:grpSpPr>
        <p:pic>
          <p:nvPicPr>
            <p:cNvPr id="16" name="Imagen 15">
              <a:extLst>
                <a:ext uri="{FF2B5EF4-FFF2-40B4-BE49-F238E27FC236}">
                  <a16:creationId xmlns:a16="http://schemas.microsoft.com/office/drawing/2014/main" id="{D9D23AD8-5DE1-43C4-9435-82030C65C591}"/>
                </a:ext>
              </a:extLst>
            </p:cNvPr>
            <p:cNvPicPr>
              <a:picLocks noChangeAspect="1"/>
            </p:cNvPicPr>
            <p:nvPr/>
          </p:nvPicPr>
          <p:blipFill>
            <a:blip r:embed="rId4"/>
            <a:stretch>
              <a:fillRect/>
            </a:stretch>
          </p:blipFill>
          <p:spPr>
            <a:xfrm>
              <a:off x="4762" y="3033712"/>
              <a:ext cx="9134475" cy="790575"/>
            </a:xfrm>
            <a:prstGeom prst="rect">
              <a:avLst/>
            </a:prstGeom>
          </p:spPr>
        </p:pic>
        <p:pic>
          <p:nvPicPr>
            <p:cNvPr id="17" name="Picture 10" descr="image.png">
              <a:extLst>
                <a:ext uri="{FF2B5EF4-FFF2-40B4-BE49-F238E27FC236}">
                  <a16:creationId xmlns:a16="http://schemas.microsoft.com/office/drawing/2014/main" id="{E70583CA-C036-4F38-BA09-CA7392F968B3}"/>
                </a:ext>
              </a:extLst>
            </p:cNvPr>
            <p:cNvPicPr>
              <a:picLocks noChangeAspect="1"/>
            </p:cNvPicPr>
            <p:nvPr/>
          </p:nvPicPr>
          <p:blipFill>
            <a:blip r:embed="rId3" cstate="print"/>
            <a:srcRect/>
            <a:stretch>
              <a:fillRect/>
            </a:stretch>
          </p:blipFill>
          <p:spPr bwMode="auto">
            <a:xfrm>
              <a:off x="7400479" y="3111285"/>
              <a:ext cx="1415355" cy="561454"/>
            </a:xfrm>
            <a:prstGeom prst="rect">
              <a:avLst/>
            </a:prstGeom>
            <a:noFill/>
            <a:ln w="12700" cap="flat" cmpd="sng">
              <a:noFill/>
              <a:prstDash val="solid"/>
              <a:miter lim="0"/>
              <a:headEnd type="none" w="med" len="med"/>
              <a:tailEnd type="none" w="med" len="med"/>
            </a:ln>
            <a:effectLst/>
          </p:spPr>
        </p:pic>
      </p:grpSp>
      <p:sp>
        <p:nvSpPr>
          <p:cNvPr id="12" name="Título 1">
            <a:extLst>
              <a:ext uri="{FF2B5EF4-FFF2-40B4-BE49-F238E27FC236}">
                <a16:creationId xmlns:a16="http://schemas.microsoft.com/office/drawing/2014/main" id="{B7C54B72-2B9E-4F31-B4D1-26C002EAAF43}"/>
              </a:ext>
            </a:extLst>
          </p:cNvPr>
          <p:cNvSpPr txBox="1">
            <a:spLocks/>
          </p:cNvSpPr>
          <p:nvPr/>
        </p:nvSpPr>
        <p:spPr bwMode="auto">
          <a:xfrm>
            <a:off x="2928081" y="-226965"/>
            <a:ext cx="4583122" cy="847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800" tIns="50800" rIns="91440" bIns="50800" numCol="1" anchor="b" anchorCtr="0" compatLnSpc="1">
            <a:prstTxWarp prst="textNoShape">
              <a:avLst/>
            </a:prstTxWarp>
            <a:normAutofit/>
          </a:bodyPr>
          <a:lstStyle>
            <a:lvl1pPr marL="39688" indent="-39688" algn="l" rtl="0" eaLnBrk="1" fontAlgn="base" hangingPunct="1">
              <a:spcBef>
                <a:spcPct val="0"/>
              </a:spcBef>
              <a:spcAft>
                <a:spcPct val="0"/>
              </a:spcAft>
              <a:defRPr sz="2400">
                <a:solidFill>
                  <a:srgbClr val="FFFFFF"/>
                </a:solidFill>
                <a:latin typeface="+mj-lt"/>
                <a:ea typeface="+mj-ea"/>
                <a:cs typeface="+mj-cs"/>
                <a:sym typeface="Helvetica" charset="0"/>
              </a:defRPr>
            </a:lvl1pPr>
            <a:lvl2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2pPr>
            <a:lvl3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3pPr>
            <a:lvl4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4pPr>
            <a:lvl5pPr marL="39688" indent="-396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5pPr>
            <a:lvl6pPr marL="4968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6pPr>
            <a:lvl7pPr marL="9540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7pPr>
            <a:lvl8pPr marL="14112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8pPr>
            <a:lvl9pPr marL="1868488" algn="l" rtl="0" eaLnBrk="1" fontAlgn="base" hangingPunct="1">
              <a:spcBef>
                <a:spcPct val="0"/>
              </a:spcBef>
              <a:spcAft>
                <a:spcPct val="0"/>
              </a:spcAft>
              <a:defRPr sz="2400">
                <a:solidFill>
                  <a:srgbClr val="FFFFFF"/>
                </a:solidFill>
                <a:latin typeface="Helvetica" charset="0"/>
                <a:ea typeface="ヒラギノ角ゴ ProN W3" charset="-128"/>
                <a:cs typeface="ヒラギノ角ゴ ProN W3" charset="-128"/>
                <a:sym typeface="Helvetica" charset="0"/>
              </a:defRPr>
            </a:lvl9pPr>
          </a:lstStyle>
          <a:p>
            <a:pPr marL="39688" marR="0" lvl="0" indent="-39688" algn="l"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0" cap="none" spc="0" normalizeH="0" baseline="0" dirty="0">
                <a:ln>
                  <a:noFill/>
                </a:ln>
                <a:solidFill>
                  <a:srgbClr val="FFFF00"/>
                </a:solidFill>
                <a:effectLst/>
                <a:uLnTx/>
                <a:uFillTx/>
                <a:latin typeface="Helvetica"/>
                <a:ea typeface="ヒラギノ角ゴ ProN W3"/>
                <a:sym typeface="Helvetica" charset="0"/>
              </a:rPr>
              <a:t>List of contents</a:t>
            </a:r>
          </a:p>
        </p:txBody>
      </p:sp>
    </p:spTree>
    <p:extLst>
      <p:ext uri="{BB962C8B-B14F-4D97-AF65-F5344CB8AC3E}">
        <p14:creationId xmlns:p14="http://schemas.microsoft.com/office/powerpoint/2010/main" val="953109416"/>
      </p:ext>
    </p:extLst>
  </p:cSld>
  <p:clrMapOvr>
    <a:masterClrMapping/>
  </p:clrMapOvr>
  <p:transition advClick="0" advTm="15000">
    <p:fade/>
  </p:transition>
</p:sld>
</file>

<file path=ppt/theme/theme1.xml><?xml version="1.0" encoding="utf-8"?>
<a:theme xmlns:a="http://schemas.openxmlformats.org/drawingml/2006/main" name="bigdata_exascale20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thu.template">
      <a:majorFont>
        <a:latin typeface="Comic Sans MS"/>
        <a:ea typeface="ＭＳ Ｐゴシック"/>
        <a:cs typeface="Arial"/>
      </a:majorFont>
      <a:minorFont>
        <a:latin typeface="Comic Sans MS"/>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FF00FF"/>
          </a:solidFill>
          <a:prstDash val="solid"/>
          <a:round/>
          <a:headEnd type="none" w="med" len="med"/>
          <a:tailEnd type="triangle" w="lg" len="lg"/>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FF00FF"/>
          </a:solidFill>
          <a:prstDash val="solid"/>
          <a:round/>
          <a:headEnd type="none" w="med" len="med"/>
          <a:tailEnd type="triangle" w="lg" len="lg"/>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cs typeface="Arial" charset="0"/>
          </a:defRPr>
        </a:defPPr>
      </a:lstStyle>
    </a:lnDef>
  </a:objectDefaults>
  <a:extraClrSchemeLst>
    <a:extraClrScheme>
      <a:clrScheme name="1_thu.template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1_thu.template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1_thu.templat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thu.template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1_thu.template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1_thu.template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1_thu.template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1_thu.template 8">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CC0000"/>
        </a:hlink>
        <a:folHlink>
          <a:srgbClr val="808000"/>
        </a:folHlink>
      </a:clrScheme>
      <a:clrMap bg1="lt1" tx1="dk1" bg2="lt2" tx2="dk2" accent1="accent1" accent2="accent2" accent3="accent3" accent4="accent4" accent5="accent5" accent6="accent6" hlink="hlink" folHlink="folHlink"/>
    </a:extraClrScheme>
    <a:extraClrScheme>
      <a:clrScheme name="1_thu.template 9">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808000"/>
        </a:folHlink>
      </a:clrScheme>
      <a:clrMap bg1="lt1" tx1="dk1" bg2="lt2" tx2="dk2" accent1="accent1" accent2="accent2" accent3="accent3" accent4="accent4" accent5="accent5" accent6="accent6" hlink="hlink" folHlink="folHlink"/>
    </a:extraClrScheme>
    <a:extraClrScheme>
      <a:clrScheme name="1_thu.template 10">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rcos">
  <a:themeElements>
    <a:clrScheme name="">
      <a:dk1>
        <a:srgbClr val="000000"/>
      </a:dk1>
      <a:lt1>
        <a:srgbClr val="FFFFFF"/>
      </a:lt1>
      <a:dk2>
        <a:srgbClr val="000000"/>
      </a:dk2>
      <a:lt2>
        <a:srgbClr val="808080"/>
      </a:lt2>
      <a:accent1>
        <a:srgbClr val="727CA3"/>
      </a:accent1>
      <a:accent2>
        <a:srgbClr val="333399"/>
      </a:accent2>
      <a:accent3>
        <a:srgbClr val="FFFFFF"/>
      </a:accent3>
      <a:accent4>
        <a:srgbClr val="000000"/>
      </a:accent4>
      <a:accent5>
        <a:srgbClr val="BCBFCE"/>
      </a:accent5>
      <a:accent6>
        <a:srgbClr val="2D2D8A"/>
      </a:accent6>
      <a:hlink>
        <a:srgbClr val="009999"/>
      </a:hlink>
      <a:folHlink>
        <a:srgbClr val="99CC00"/>
      </a:folHlink>
    </a:clrScheme>
    <a:fontScheme name="Origen">
      <a:majorFont>
        <a:latin typeface="Helvetica"/>
        <a:ea typeface="ヒラギノ角ゴ ProN W3"/>
        <a:cs typeface="ヒラギノ角ゴ ProN W3"/>
      </a:majorFont>
      <a:minorFont>
        <a:latin typeface="Helvetic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727CA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128"/>
            <a:cs typeface="ヒラギノ角ゴ ProN W3" charset="-128"/>
            <a:sym typeface="Arial" charset="0"/>
          </a:defRPr>
        </a:defPPr>
      </a:lstStyle>
    </a:spDef>
    <a:lnDef>
      <a:spPr bwMode="auto">
        <a:xfrm>
          <a:off x="0" y="0"/>
          <a:ext cx="1" cy="1"/>
        </a:xfrm>
        <a:custGeom>
          <a:avLst/>
          <a:gdLst/>
          <a:ahLst/>
          <a:cxnLst/>
          <a:rect l="0" t="0" r="0" b="0"/>
          <a:pathLst/>
        </a:custGeom>
        <a:solidFill>
          <a:srgbClr val="727CA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128"/>
            <a:cs typeface="ヒラギノ角ゴ ProN W3" charset="-128"/>
            <a:sym typeface="Arial" charset="0"/>
          </a:defRPr>
        </a:defPPr>
      </a:lstStyle>
    </a:lnDef>
  </a:objectDefaults>
  <a:extraClrSchemeLst>
    <a:extraClrScheme>
      <a:clrScheme name="Orig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89100</TotalTime>
  <Pages>0</Pages>
  <Words>3165</Words>
  <Characters>0</Characters>
  <Application>Microsoft Macintosh PowerPoint</Application>
  <PresentationFormat>Presentación en pantalla (4:3)</PresentationFormat>
  <Lines>0</Lines>
  <Paragraphs>665</Paragraphs>
  <Slides>43</Slides>
  <Notes>43</Notes>
  <HiddenSlides>6</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43</vt:i4>
      </vt:variant>
    </vt:vector>
  </HeadingPairs>
  <TitlesOfParts>
    <vt:vector size="53" baseType="lpstr">
      <vt:lpstr>Arial</vt:lpstr>
      <vt:lpstr>Comic Sans MS</vt:lpstr>
      <vt:lpstr>Helvetica</vt:lpstr>
      <vt:lpstr>Lucida Grande</vt:lpstr>
      <vt:lpstr>Monotype Sorts</vt:lpstr>
      <vt:lpstr>Source Sans Pro</vt:lpstr>
      <vt:lpstr>Wingdings</vt:lpstr>
      <vt:lpstr>Wingdings 3</vt:lpstr>
      <vt:lpstr>bigdata_exascale2013</vt:lpstr>
      <vt:lpstr>arcos</vt:lpstr>
      <vt:lpstr>Taming conflicting I/O applications by means of malleability</vt:lpstr>
      <vt:lpstr>Presentación de PowerPoint</vt:lpstr>
      <vt:lpstr>Presentación de PowerPoint</vt:lpstr>
      <vt:lpstr>Flex-MPI</vt:lpstr>
      <vt:lpstr>Flex-MPI</vt:lpstr>
      <vt:lpstr>Presentación de PowerPoint</vt:lpstr>
      <vt:lpstr>Flex-MPI</vt:lpstr>
      <vt:lpstr>Flex-MPI</vt:lpstr>
      <vt:lpstr>Presentación de PowerPoint</vt:lpstr>
      <vt:lpstr>Flex-MPI</vt:lpstr>
      <vt:lpstr>Flex-MPI</vt:lpstr>
      <vt:lpstr>Flex-MPI</vt:lpstr>
      <vt:lpstr>Flex-MPI</vt:lpstr>
      <vt:lpstr>Flex-MPI</vt:lpstr>
      <vt:lpstr>Flex-MPI</vt:lpstr>
      <vt:lpstr>Flex-MPI</vt:lpstr>
      <vt:lpstr>Flex-MPI</vt:lpstr>
      <vt:lpstr>Flex-MPI</vt:lpstr>
      <vt:lpstr>Flex-MPI</vt:lpstr>
      <vt:lpstr>Flex-MPI</vt:lpstr>
      <vt:lpstr>Flex-MPI</vt:lpstr>
      <vt:lpstr>Flex-MPI</vt:lpstr>
      <vt:lpstr>Presentación de PowerPoint</vt:lpstr>
      <vt:lpstr>Flex-MPI</vt:lpstr>
      <vt:lpstr>Flex-MPI</vt:lpstr>
      <vt:lpstr>Flex-MPI</vt:lpstr>
      <vt:lpstr>Presentación de PowerPoint</vt:lpstr>
      <vt:lpstr>Flex-MPI</vt:lpstr>
      <vt:lpstr>Flex-MPI</vt:lpstr>
      <vt:lpstr>Flex-MPI</vt:lpstr>
      <vt:lpstr>Flex-MPI</vt:lpstr>
      <vt:lpstr>Flex-MPI</vt:lpstr>
      <vt:lpstr>Presentación de PowerPoint</vt:lpstr>
      <vt:lpstr>Conclusions</vt:lpstr>
      <vt:lpstr>What’s next?</vt:lpstr>
      <vt:lpstr>Presentación de PowerPoint</vt:lpstr>
      <vt:lpstr>Data displayed</vt:lpstr>
      <vt:lpstr>Conclusions</vt:lpstr>
      <vt:lpstr>Conclusions</vt:lpstr>
      <vt:lpstr>Flex-MPI</vt:lpstr>
      <vt:lpstr>Flex-MPI</vt:lpstr>
      <vt:lpstr>Flex-MPI</vt:lpstr>
      <vt:lpstr>Flex-MPI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Multiple-level MPI file write-back and prefetching for Blue Gene systems</dc:title>
  <dc:creator>Francisco Javier García Blas</dc:creator>
  <cp:lastModifiedBy>Alberto  Cascajo Garcia</cp:lastModifiedBy>
  <cp:revision>1437</cp:revision>
  <cp:lastPrinted>2016-05-12T07:08:53Z</cp:lastPrinted>
  <dcterms:created xsi:type="dcterms:W3CDTF">2010-10-06T10:00:03Z</dcterms:created>
  <dcterms:modified xsi:type="dcterms:W3CDTF">2019-06-27T11:25:11Z</dcterms:modified>
</cp:coreProperties>
</file>